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5"/>
  </p:notesMasterIdLst>
  <p:sldIdLst>
    <p:sldId id="257" r:id="rId2"/>
    <p:sldId id="306" r:id="rId3"/>
    <p:sldId id="409" r:id="rId4"/>
    <p:sldId id="421" r:id="rId5"/>
    <p:sldId id="424" r:id="rId6"/>
    <p:sldId id="363" r:id="rId7"/>
    <p:sldId id="425" r:id="rId8"/>
    <p:sldId id="427" r:id="rId9"/>
    <p:sldId id="429" r:id="rId10"/>
    <p:sldId id="426" r:id="rId11"/>
    <p:sldId id="428" r:id="rId12"/>
    <p:sldId id="430" r:id="rId13"/>
    <p:sldId id="431" r:id="rId14"/>
    <p:sldId id="432" r:id="rId15"/>
    <p:sldId id="370" r:id="rId16"/>
    <p:sldId id="371" r:id="rId17"/>
    <p:sldId id="433" r:id="rId18"/>
    <p:sldId id="434" r:id="rId19"/>
    <p:sldId id="435" r:id="rId20"/>
    <p:sldId id="436" r:id="rId21"/>
    <p:sldId id="437" r:id="rId22"/>
    <p:sldId id="438" r:id="rId23"/>
    <p:sldId id="3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97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b="1" dirty="0"/>
              <a:t>I will be able to identify </a:t>
            </a:r>
            <a:r>
              <a:rPr lang="en-US" sz="3200" b="1" dirty="0" smtClean="0"/>
              <a:t>the </a:t>
            </a:r>
            <a:r>
              <a:rPr lang="en-US" sz="3200" b="1" dirty="0"/>
              <a:t>most common units of </a:t>
            </a:r>
            <a:r>
              <a:rPr lang="en-US" sz="3200" b="1" dirty="0" smtClean="0"/>
              <a:t>measurement</a:t>
            </a:r>
            <a:r>
              <a:rPr lang="en-US" sz="3200" b="1" dirty="0"/>
              <a:t> </a:t>
            </a:r>
            <a:r>
              <a:rPr lang="en-US" sz="3200" b="1" dirty="0" smtClean="0"/>
              <a:t>in Chemistry.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 smtClean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(You have 5 minutes)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400" i="1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Take out lab safety handout and complete Broken Scenarios sheet on pgs. 3-4 </a:t>
            </a:r>
            <a:endParaRPr lang="en-US" sz="6400" b="1" u="sng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7494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To Measure: Mass</a:t>
            </a:r>
          </a:p>
          <a:p>
            <a:endParaRPr lang="en-US" sz="44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Unit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dirty="0" smtClean="0">
                <a:solidFill>
                  <a:srgbClr val="000000"/>
                </a:solidFill>
              </a:rPr>
              <a:t>__________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Symbol: </a:t>
            </a:r>
            <a:r>
              <a:rPr lang="en-US" sz="4000" dirty="0" smtClean="0">
                <a:solidFill>
                  <a:srgbClr val="000000"/>
                </a:solidFill>
              </a:rPr>
              <a:t>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Instrument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 _________________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Examples of things to measure?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37" y="2983521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70398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To Measure: </a:t>
            </a:r>
            <a:r>
              <a:rPr lang="en-US" sz="4400" b="1" dirty="0" smtClean="0">
                <a:solidFill>
                  <a:srgbClr val="000000"/>
                </a:solidFill>
              </a:rPr>
              <a:t>Temperature</a:t>
            </a:r>
            <a:endParaRPr lang="en-US" sz="4400" b="1" dirty="0">
              <a:solidFill>
                <a:srgbClr val="000000"/>
              </a:solidFill>
            </a:endParaRPr>
          </a:p>
          <a:p>
            <a:endParaRPr lang="en-US" sz="44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Unit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dirty="0" smtClean="0">
                <a:solidFill>
                  <a:srgbClr val="000000"/>
                </a:solidFill>
              </a:rPr>
              <a:t>__________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Symbol: </a:t>
            </a:r>
            <a:r>
              <a:rPr lang="en-US" sz="4000" dirty="0" smtClean="0">
                <a:solidFill>
                  <a:srgbClr val="000000"/>
                </a:solidFill>
              </a:rPr>
              <a:t>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Instrument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 _________________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Examples of things to measure?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01461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2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70398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To Measure: </a:t>
            </a:r>
            <a:r>
              <a:rPr lang="en-US" sz="4400" b="1" dirty="0" smtClean="0">
                <a:solidFill>
                  <a:srgbClr val="000000"/>
                </a:solidFill>
              </a:rPr>
              <a:t>Volume</a:t>
            </a:r>
            <a:endParaRPr lang="en-US" sz="4400" b="1" dirty="0">
              <a:solidFill>
                <a:srgbClr val="000000"/>
              </a:solidFill>
            </a:endParaRPr>
          </a:p>
          <a:p>
            <a:endParaRPr lang="en-US" sz="44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Unit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dirty="0" smtClean="0">
                <a:solidFill>
                  <a:srgbClr val="000000"/>
                </a:solidFill>
              </a:rPr>
              <a:t>__________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Symbol: </a:t>
            </a:r>
            <a:r>
              <a:rPr lang="en-US" sz="4000" dirty="0" smtClean="0">
                <a:solidFill>
                  <a:srgbClr val="000000"/>
                </a:solidFill>
              </a:rPr>
              <a:t>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Instrument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 _________________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Examples of things to measure?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292" y="2840893"/>
            <a:ext cx="4356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22594"/>
              </p:ext>
            </p:extLst>
          </p:nvPr>
        </p:nvGraphicFramePr>
        <p:xfrm>
          <a:off x="264373" y="1776047"/>
          <a:ext cx="8534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3" imgW="7188200" imgH="2146300" progId="Word.Document.12">
                  <p:embed/>
                </p:oleObj>
              </mc:Choice>
              <mc:Fallback>
                <p:oleObj name="Document" r:id="rId3" imgW="7188200" imgH="214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373" y="1776047"/>
                        <a:ext cx="85344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3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88373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Johanna has a mass of 60 kilograms.</a:t>
            </a:r>
          </a:p>
          <a:p>
            <a:r>
              <a:rPr lang="en-US" sz="3000" b="1" dirty="0">
                <a:solidFill>
                  <a:srgbClr val="000000"/>
                </a:solidFill>
              </a:rPr>
              <a:t>W:                            U:                          S:</a:t>
            </a:r>
          </a:p>
          <a:p>
            <a:endParaRPr lang="en-US" sz="3000" dirty="0">
              <a:solidFill>
                <a:srgbClr val="000000"/>
              </a:solidFill>
            </a:endParaRPr>
          </a:p>
          <a:p>
            <a:pPr lvl="0"/>
            <a:r>
              <a:rPr lang="en-US" sz="3000" dirty="0">
                <a:solidFill>
                  <a:srgbClr val="000000"/>
                </a:solidFill>
              </a:rPr>
              <a:t>Christina took a shower for 15 minutes.</a:t>
            </a:r>
          </a:p>
          <a:p>
            <a:r>
              <a:rPr lang="en-US" sz="3000" b="1" dirty="0">
                <a:solidFill>
                  <a:srgbClr val="000000"/>
                </a:solidFill>
              </a:rPr>
              <a:t>W:                            U:                          S:</a:t>
            </a:r>
          </a:p>
          <a:p>
            <a:endParaRPr lang="en-US" sz="3000" dirty="0">
              <a:solidFill>
                <a:srgbClr val="000000"/>
              </a:solidFill>
            </a:endParaRPr>
          </a:p>
          <a:p>
            <a:pPr lvl="0"/>
            <a:r>
              <a:rPr lang="en-US" sz="3000" dirty="0">
                <a:solidFill>
                  <a:srgbClr val="000000"/>
                </a:solidFill>
              </a:rPr>
              <a:t>Daniel walked for a really long time. He walked for 6.8 kilometers.</a:t>
            </a:r>
          </a:p>
          <a:p>
            <a:r>
              <a:rPr lang="en-US" sz="3000" b="1" dirty="0">
                <a:solidFill>
                  <a:srgbClr val="000000"/>
                </a:solidFill>
              </a:rPr>
              <a:t>W:                            U:                          S: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23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Why is it important to use the proper units of measurement? </a:t>
            </a:r>
            <a:endParaRPr lang="en-US" sz="4000" dirty="0">
              <a:solidFill>
                <a:srgbClr val="000000"/>
              </a:solidFill>
              <a:latin typeface="Candara" charset="0"/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Odd </a:t>
            </a:r>
            <a:r>
              <a:rPr lang="en-US" sz="4000" b="1" dirty="0">
                <a:solidFill>
                  <a:srgbClr val="000000"/>
                </a:solidFill>
              </a:rPr>
              <a:t>One Out</a:t>
            </a:r>
            <a:r>
              <a:rPr lang="en-US" sz="4000" dirty="0">
                <a:solidFill>
                  <a:srgbClr val="000000"/>
                </a:solidFill>
              </a:rPr>
              <a:t>: Circle which one is the one out. Then explain why that term is the odd one out AND how are the other terms related to each other</a:t>
            </a:r>
            <a:r>
              <a:rPr lang="en-US" sz="40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000" b="1" dirty="0" smtClean="0">
                <a:solidFill>
                  <a:srgbClr val="000000"/>
                </a:solidFill>
              </a:rPr>
              <a:t>NOTE</a:t>
            </a:r>
            <a:r>
              <a:rPr lang="en-US" sz="3000" dirty="0" smtClean="0">
                <a:solidFill>
                  <a:srgbClr val="000000"/>
                </a:solidFill>
              </a:rPr>
              <a:t>: Work together in groups to discuss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EXAMPLE: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21649"/>
              </p:ext>
            </p:extLst>
          </p:nvPr>
        </p:nvGraphicFramePr>
        <p:xfrm>
          <a:off x="214923" y="2806700"/>
          <a:ext cx="8792306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3" imgW="7086600" imgH="1244600" progId="Word.Document.12">
                  <p:embed/>
                </p:oleObj>
              </mc:Choice>
              <mc:Fallback>
                <p:oleObj name="Document" r:id="rId3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923" y="2806700"/>
                        <a:ext cx="8792306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65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CLASSWORK QUESTIONS: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47239"/>
              </p:ext>
            </p:extLst>
          </p:nvPr>
        </p:nvGraphicFramePr>
        <p:xfrm>
          <a:off x="78153" y="2806699"/>
          <a:ext cx="8753232" cy="231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3" imgW="7086600" imgH="1244600" progId="Word.Document.12">
                  <p:embed/>
                </p:oleObj>
              </mc:Choice>
              <mc:Fallback>
                <p:oleObj name="Document" r:id="rId3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53" y="2806699"/>
                        <a:ext cx="8753232" cy="231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77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CLASSWORK QUESTIONS: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47337"/>
              </p:ext>
            </p:extLst>
          </p:nvPr>
        </p:nvGraphicFramePr>
        <p:xfrm>
          <a:off x="253999" y="2806699"/>
          <a:ext cx="8596923" cy="239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3" imgW="7086600" imgH="1244600" progId="Word.Document.12">
                  <p:embed/>
                </p:oleObj>
              </mc:Choice>
              <mc:Fallback>
                <p:oleObj name="Document" r:id="rId3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999" y="2806699"/>
                        <a:ext cx="8596923" cy="239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90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Business, Money, Cooking, Clothing, Building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dirty="0">
                <a:solidFill>
                  <a:schemeClr val="bg1"/>
                </a:solidFill>
              </a:rPr>
              <a:t>*SI Unit * Unit * Meter * Gram * Second * Kelvin * Celsius * * Liter </a:t>
            </a:r>
            <a:r>
              <a:rPr lang="en-US" sz="3600" dirty="0" smtClean="0">
                <a:solidFill>
                  <a:schemeClr val="bg1"/>
                </a:solidFill>
              </a:rPr>
              <a:t>*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592" y="2786670"/>
            <a:ext cx="2571492" cy="25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CLASSWORK QUESTIONS: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70493"/>
              </p:ext>
            </p:extLst>
          </p:nvPr>
        </p:nvGraphicFramePr>
        <p:xfrm>
          <a:off x="234461" y="2806700"/>
          <a:ext cx="8772767" cy="301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3" imgW="7086600" imgH="1244600" progId="Word.Document.12">
                  <p:embed/>
                </p:oleObj>
              </mc:Choice>
              <mc:Fallback>
                <p:oleObj name="Document" r:id="rId3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61" y="2806700"/>
                        <a:ext cx="8772767" cy="301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0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CLASSWORK QUESTIONS: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08595"/>
              </p:ext>
            </p:extLst>
          </p:nvPr>
        </p:nvGraphicFramePr>
        <p:xfrm>
          <a:off x="175845" y="2806699"/>
          <a:ext cx="8831384" cy="266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3" imgW="7086600" imgH="1244600" progId="Word.Document.12">
                  <p:embed/>
                </p:oleObj>
              </mc:Choice>
              <mc:Fallback>
                <p:oleObj name="Document" r:id="rId3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45" y="2806699"/>
                        <a:ext cx="8831384" cy="266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48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smtClean="0">
                <a:solidFill>
                  <a:srgbClr val="000000"/>
                </a:solidFill>
              </a:rPr>
              <a:t>Finish 1.1 </a:t>
            </a:r>
            <a:r>
              <a:rPr lang="en-US" sz="4000" b="1" dirty="0" smtClean="0">
                <a:solidFill>
                  <a:srgbClr val="000000"/>
                </a:solidFill>
              </a:rPr>
              <a:t>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45770"/>
              </p:ext>
            </p:extLst>
          </p:nvPr>
        </p:nvGraphicFramePr>
        <p:xfrm>
          <a:off x="1085599" y="3204307"/>
          <a:ext cx="7188200" cy="285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7188200" imgH="3213100" progId="Word.Document.12">
                  <p:embed/>
                </p:oleObj>
              </mc:Choice>
              <mc:Fallback>
                <p:oleObj name="Document" r:id="rId3" imgW="71882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599" y="3204307"/>
                        <a:ext cx="7188200" cy="2854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bring $3 for binder materials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Alchemy sheet due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Papers past due: </a:t>
            </a:r>
          </a:p>
          <a:p>
            <a:pPr marL="1485900" lvl="2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FB profile</a:t>
            </a:r>
          </a:p>
          <a:p>
            <a:pPr marL="1485900" lvl="2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Lab Safety Contract</a:t>
            </a:r>
          </a:p>
          <a:p>
            <a:pPr marL="1485900" lvl="2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Course contract</a:t>
            </a:r>
          </a:p>
          <a:p>
            <a:pPr marL="1485900" lvl="2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Parent </a:t>
            </a:r>
            <a:r>
              <a:rPr lang="en-US" sz="3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Questionaire</a:t>
            </a:r>
            <a:endParaRPr lang="en-US" sz="3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485900" lvl="2" indent="-5715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Text Message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Look at this…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On my way home yesterday, I walked 70 stones to the store. I had 3 slices of chicken to eat. I was so hungry, it took me 9 tons to eat it. Outside it was so cold, only 50 days. I needed a hat and scarf so I went to another store and bought a scarf for 5 pens. I returned home and slept for 8 cups.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5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Pair-share</a:t>
            </a:r>
          </a:p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Discuss with a partner what is wrong with this scenario.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everyday things in Chemistry?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32" name="Rounded Rectangle 3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89" y="4200910"/>
            <a:ext cx="2150004" cy="1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7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34075"/>
              </p:ext>
            </p:extLst>
          </p:nvPr>
        </p:nvGraphicFramePr>
        <p:xfrm>
          <a:off x="351692" y="2071077"/>
          <a:ext cx="8401539" cy="364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3" imgW="7086600" imgH="2286000" progId="Word.Document.12">
                  <p:embed/>
                </p:oleObj>
              </mc:Choice>
              <mc:Fallback>
                <p:oleObj name="Document" r:id="rId3" imgW="7086600" imgH="228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692" y="2071077"/>
                        <a:ext cx="8401539" cy="3643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48905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entury Gothic"/>
                <a:cs typeface="Century Gothic"/>
              </a:rPr>
              <a:t>The Fundamental Units</a:t>
            </a:r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 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entury Gothic"/>
                <a:cs typeface="Century Gothic"/>
              </a:rPr>
              <a:t>To find the Selected Units used in chemistry, 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we </a:t>
            </a:r>
            <a:r>
              <a:rPr lang="en-US" sz="2400" i="1" dirty="0">
                <a:solidFill>
                  <a:srgbClr val="000000"/>
                </a:solidFill>
                <a:latin typeface="Century Gothic"/>
                <a:cs typeface="Century Gothic"/>
              </a:rPr>
              <a:t>can look at _______________ in the reference table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284" y="1751617"/>
            <a:ext cx="3261946" cy="45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70398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To Measure: </a:t>
            </a:r>
            <a:r>
              <a:rPr lang="en-US" sz="4400" b="1" dirty="0" smtClean="0">
                <a:solidFill>
                  <a:srgbClr val="000000"/>
                </a:solidFill>
              </a:rPr>
              <a:t>Distance</a:t>
            </a:r>
            <a:endParaRPr lang="en-US" sz="4400" b="1" dirty="0">
              <a:solidFill>
                <a:srgbClr val="000000"/>
              </a:solidFill>
            </a:endParaRPr>
          </a:p>
          <a:p>
            <a:endParaRPr lang="en-US" sz="44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Unit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dirty="0" smtClean="0">
                <a:solidFill>
                  <a:srgbClr val="000000"/>
                </a:solidFill>
              </a:rPr>
              <a:t>__________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Symbol: </a:t>
            </a:r>
            <a:r>
              <a:rPr lang="en-US" sz="4000" dirty="0" smtClean="0">
                <a:solidFill>
                  <a:srgbClr val="000000"/>
                </a:solidFill>
              </a:rPr>
              <a:t>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Instrument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 _________________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Examples of things to measure?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08" y="2711938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.1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can I measure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everyday things in Chemistry?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7494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To Measure: </a:t>
            </a:r>
            <a:r>
              <a:rPr lang="en-US" sz="4400" b="1" dirty="0" smtClean="0">
                <a:solidFill>
                  <a:srgbClr val="000000"/>
                </a:solidFill>
              </a:rPr>
              <a:t>Time</a:t>
            </a:r>
            <a:endParaRPr lang="en-US" sz="4400" b="1" dirty="0">
              <a:solidFill>
                <a:srgbClr val="000000"/>
              </a:solidFill>
            </a:endParaRPr>
          </a:p>
          <a:p>
            <a:endParaRPr lang="en-US" sz="44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Unit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dirty="0" smtClean="0">
                <a:solidFill>
                  <a:srgbClr val="000000"/>
                </a:solidFill>
              </a:rPr>
              <a:t>__________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Symbol: </a:t>
            </a:r>
            <a:r>
              <a:rPr lang="en-US" sz="4000" dirty="0" smtClean="0">
                <a:solidFill>
                  <a:srgbClr val="000000"/>
                </a:solidFill>
              </a:rPr>
              <a:t>_______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Instrument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 _________________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Examples of things to measure?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78" y="2732188"/>
            <a:ext cx="3580710" cy="23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7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5004</TotalTime>
  <Words>1058</Words>
  <Application>Microsoft Macintosh PowerPoint</Application>
  <PresentationFormat>On-screen Show (4:3)</PresentationFormat>
  <Paragraphs>330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182</cp:revision>
  <dcterms:created xsi:type="dcterms:W3CDTF">2012-11-19T19:26:54Z</dcterms:created>
  <dcterms:modified xsi:type="dcterms:W3CDTF">2014-09-10T18:40:52Z</dcterms:modified>
</cp:coreProperties>
</file>