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22"/>
  </p:notesMasterIdLst>
  <p:sldIdLst>
    <p:sldId id="257" r:id="rId2"/>
    <p:sldId id="306" r:id="rId3"/>
    <p:sldId id="409" r:id="rId4"/>
    <p:sldId id="439" r:id="rId5"/>
    <p:sldId id="363" r:id="rId6"/>
    <p:sldId id="425" r:id="rId7"/>
    <p:sldId id="426" r:id="rId8"/>
    <p:sldId id="440" r:id="rId9"/>
    <p:sldId id="441" r:id="rId10"/>
    <p:sldId id="370" r:id="rId11"/>
    <p:sldId id="371" r:id="rId12"/>
    <p:sldId id="442" r:id="rId13"/>
    <p:sldId id="433" r:id="rId14"/>
    <p:sldId id="434" r:id="rId15"/>
    <p:sldId id="435" r:id="rId16"/>
    <p:sldId id="444" r:id="rId17"/>
    <p:sldId id="445" r:id="rId18"/>
    <p:sldId id="446" r:id="rId19"/>
    <p:sldId id="438" r:id="rId20"/>
    <p:sldId id="3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7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65" d="100"/>
          <a:sy n="65" d="100"/>
        </p:scale>
        <p:origin x="-2616" y="-8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E796-8BB9-8E40-BF38-D52FCB9B1618}" type="datetimeFigureOut">
              <a:rPr lang="en-US" smtClean="0"/>
              <a:t>9/6/14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EE6601-88E3-EE42-92CE-0AEC8762A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66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9/6/14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DAE5B-B07C-441A-8026-C23A427A74DC}" type="datetime1">
              <a:rPr lang="en-US" smtClean="0"/>
              <a:pPr/>
              <a:t>9/6/14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anchor="t"/>
          <a:lstStyle>
            <a:lvl1pPr marL="0" indent="0">
              <a:buNone/>
              <a:defRPr sz="1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CBC95-73C3-6940-8688-C6D4C3AD3A7E}" type="datetimeFigureOut">
              <a:rPr lang="en-US" smtClean="0"/>
              <a:pPr/>
              <a:t>9/6/14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BC95-73C3-6940-8688-C6D4C3AD3A7E}" type="datetimeFigureOut">
              <a:rPr lang="en-US" smtClean="0"/>
              <a:pPr/>
              <a:t>9/6/14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24B31-E22C-0B4E-9FBB-D92B9D6F35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package" Target="../embeddings/Microsoft_Word_Document4.docx"/><Relationship Id="rId5" Type="http://schemas.openxmlformats.org/officeDocument/2006/relationships/image" Target="../media/image7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Word_Document5.docx"/><Relationship Id="rId5" Type="http://schemas.openxmlformats.org/officeDocument/2006/relationships/image" Target="../media/image8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package" Target="../embeddings/Microsoft_Word_Document6.docx"/><Relationship Id="rId5" Type="http://schemas.openxmlformats.org/officeDocument/2006/relationships/image" Target="../media/image9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package" Target="../embeddings/Microsoft_Word_Document7.docx"/><Relationship Id="rId5" Type="http://schemas.openxmlformats.org/officeDocument/2006/relationships/image" Target="../media/image10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package" Target="../embeddings/Microsoft_Word_Document8.docx"/><Relationship Id="rId5" Type="http://schemas.openxmlformats.org/officeDocument/2006/relationships/image" Target="../media/image11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package" Target="../embeddings/Microsoft_Word_Document9.docx"/><Relationship Id="rId5" Type="http://schemas.openxmlformats.org/officeDocument/2006/relationships/image" Target="../media/image12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package" Target="../embeddings/Microsoft_Word_Document10.docx"/><Relationship Id="rId5" Type="http://schemas.openxmlformats.org/officeDocument/2006/relationships/image" Target="../media/image13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799718"/>
            <a:ext cx="7296150" cy="2615974"/>
          </a:xfrm>
        </p:spPr>
        <p:txBody>
          <a:bodyPr>
            <a:normAutofit fontScale="92500" lnSpcReduction="10000"/>
          </a:bodyPr>
          <a:lstStyle/>
          <a:p>
            <a:pPr algn="l" eaLnBrk="1" hangingPunct="1"/>
            <a:r>
              <a:rPr lang="en-US" sz="5100" b="1" u="sng" dirty="0" smtClean="0">
                <a:solidFill>
                  <a:schemeClr val="bg1"/>
                </a:solidFill>
                <a:latin typeface="Stencil"/>
                <a:ea typeface="ＭＳ Ｐゴシック" charset="-128"/>
                <a:cs typeface="Stencil"/>
              </a:rPr>
              <a:t>Objective:</a:t>
            </a:r>
          </a:p>
          <a:p>
            <a:r>
              <a:rPr lang="en-US" sz="3200" b="1" dirty="0"/>
              <a:t>I will </a:t>
            </a:r>
            <a:r>
              <a:rPr lang="en-US" sz="3200" b="1" dirty="0" smtClean="0"/>
              <a:t>write unit prefixes in symbols and words.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67799" y="565962"/>
            <a:ext cx="7407619" cy="101566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 smtClean="0">
                <a:solidFill>
                  <a:schemeClr val="bg1"/>
                </a:solidFill>
              </a:rPr>
              <a:t>: </a:t>
            </a:r>
            <a:r>
              <a:rPr lang="en-US" sz="3000" b="1" dirty="0" smtClean="0">
                <a:solidFill>
                  <a:srgbClr val="000000"/>
                </a:solidFill>
              </a:rPr>
              <a:t>How do I write unit prefixes </a:t>
            </a:r>
          </a:p>
          <a:p>
            <a:pPr algn="ctr"/>
            <a:r>
              <a:rPr lang="en-US" sz="3000" b="1" dirty="0" smtClean="0">
                <a:solidFill>
                  <a:srgbClr val="000000"/>
                </a:solidFill>
              </a:rPr>
              <a:t>in symbols and words?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4490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63986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30261" y="166316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12" name="Rounded Rectangle 1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4001" y="1066800"/>
              <a:ext cx="1453199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Do Now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426" y="5568464"/>
            <a:ext cx="871830" cy="957382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310" y="4415692"/>
            <a:ext cx="1758511" cy="2369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3732821" y="4415692"/>
            <a:ext cx="5411179" cy="244230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0" b="1" u="sng" dirty="0" smtClean="0">
                <a:solidFill>
                  <a:srgbClr val="000000"/>
                </a:solidFill>
                <a:latin typeface="Stencil" pitchFamily="82" charset="0"/>
              </a:rPr>
              <a:t>Do Now</a:t>
            </a:r>
            <a:r>
              <a:rPr lang="en-US" sz="12000" b="1" dirty="0" smtClean="0">
                <a:solidFill>
                  <a:srgbClr val="000000"/>
                </a:solidFill>
                <a:latin typeface="Stencil" pitchFamily="82" charset="0"/>
              </a:rPr>
              <a:t>:</a:t>
            </a:r>
            <a:r>
              <a:rPr lang="en-US" sz="8000" b="1" dirty="0" smtClean="0">
                <a:solidFill>
                  <a:srgbClr val="000000"/>
                </a:solidFill>
                <a:latin typeface="Stencil" pitchFamily="82" charset="0"/>
              </a:rPr>
              <a:t> </a:t>
            </a:r>
          </a:p>
          <a:p>
            <a:pPr algn="l"/>
            <a:r>
              <a:rPr lang="en-US" sz="8000" b="1" dirty="0" smtClean="0">
                <a:solidFill>
                  <a:srgbClr val="800000"/>
                </a:solidFill>
                <a:latin typeface="Corbel"/>
                <a:cs typeface="Corbel"/>
              </a:rPr>
              <a:t>(You have 5 minutes)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6400" i="1" u="sng" dirty="0" smtClean="0">
                <a:solidFill>
                  <a:schemeClr val="bg1"/>
                </a:solidFill>
                <a:latin typeface="Century Gothic"/>
                <a:cs typeface="Century Gothic"/>
              </a:rPr>
              <a:t>On Do Now slip:</a:t>
            </a:r>
            <a:endParaRPr lang="en-US" sz="6400" b="1" u="sng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9299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Summary</a:t>
            </a:r>
          </a:p>
          <a:p>
            <a:r>
              <a:rPr lang="en-US" sz="4000" b="1" dirty="0">
                <a:solidFill>
                  <a:srgbClr val="000000"/>
                </a:solidFill>
              </a:rPr>
              <a:t>Summary: What do the prefixes indicate about the value of a measurement?</a:t>
            </a:r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do I write unit prefixes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in symbols and words?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530324" y="643123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100751" y="6424620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 Lesson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4943" y="6433655"/>
            <a:ext cx="1387230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21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 fontScale="40000" lnSpcReduction="20000"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 algn="l"/>
            <a:r>
              <a:rPr lang="en-US" sz="4000" b="1" i="1" dirty="0">
                <a:solidFill>
                  <a:srgbClr val="000000"/>
                </a:solidFill>
              </a:rPr>
              <a:t>Circle the more reasonable measure</a:t>
            </a:r>
            <a:r>
              <a:rPr lang="en-US" sz="4000" dirty="0">
                <a:solidFill>
                  <a:srgbClr val="000000"/>
                </a:solidFill>
              </a:rPr>
              <a:t>: </a:t>
            </a:r>
          </a:p>
          <a:p>
            <a:pPr algn="l"/>
            <a:r>
              <a:rPr lang="en-US" sz="4000" dirty="0">
                <a:solidFill>
                  <a:srgbClr val="000000"/>
                </a:solidFill>
              </a:rPr>
              <a:t>a) length of an ant:     5mm   or   5cm </a:t>
            </a:r>
          </a:p>
          <a:p>
            <a:pPr algn="l"/>
            <a:r>
              <a:rPr lang="en-US" sz="4000" dirty="0">
                <a:solidFill>
                  <a:srgbClr val="000000"/>
                </a:solidFill>
              </a:rPr>
              <a:t>b) length of an automobile:    5 m    or    50 m </a:t>
            </a:r>
          </a:p>
          <a:p>
            <a:pPr algn="l"/>
            <a:r>
              <a:rPr lang="en-US" sz="4000" dirty="0">
                <a:solidFill>
                  <a:srgbClr val="000000"/>
                </a:solidFill>
              </a:rPr>
              <a:t>c) distance from NY to LA:     450 km    or    4,500 km </a:t>
            </a:r>
          </a:p>
          <a:p>
            <a:pPr algn="l"/>
            <a:r>
              <a:rPr lang="en-US" sz="4000" dirty="0">
                <a:solidFill>
                  <a:srgbClr val="000000"/>
                </a:solidFill>
              </a:rPr>
              <a:t>d) height of a dining table:      75 mm    or     75 cm </a:t>
            </a:r>
          </a:p>
          <a:p>
            <a:pPr algn="l"/>
            <a:r>
              <a:rPr lang="en-US" sz="4000" b="1" dirty="0">
                <a:solidFill>
                  <a:srgbClr val="000000"/>
                </a:solidFill>
              </a:rPr>
              <a:t> </a:t>
            </a:r>
            <a:endParaRPr lang="en-US" sz="4000" dirty="0">
              <a:solidFill>
                <a:srgbClr val="000000"/>
              </a:solidFill>
            </a:endParaRPr>
          </a:p>
          <a:p>
            <a:pPr algn="l"/>
            <a:r>
              <a:rPr lang="en-US" sz="4000" b="1" dirty="0">
                <a:solidFill>
                  <a:srgbClr val="000000"/>
                </a:solidFill>
              </a:rPr>
              <a:t>Circle the larger unit in each pair of units. </a:t>
            </a:r>
            <a:endParaRPr lang="en-US" sz="4000" dirty="0">
              <a:solidFill>
                <a:srgbClr val="000000"/>
              </a:solidFill>
            </a:endParaRPr>
          </a:p>
          <a:p>
            <a:pPr marL="742950" indent="-742950" algn="l">
              <a:buAutoNum type="arabicPeriod"/>
            </a:pPr>
            <a:r>
              <a:rPr lang="en-US" sz="4000" dirty="0" smtClean="0">
                <a:solidFill>
                  <a:srgbClr val="000000"/>
                </a:solidFill>
              </a:rPr>
              <a:t>millimeter</a:t>
            </a:r>
            <a:r>
              <a:rPr lang="en-US" sz="4000" dirty="0">
                <a:solidFill>
                  <a:srgbClr val="000000"/>
                </a:solidFill>
              </a:rPr>
              <a:t>, kilometer                      2. centimeter, millimeter                3. </a:t>
            </a:r>
            <a:r>
              <a:rPr lang="en-US" sz="4000" dirty="0" err="1">
                <a:solidFill>
                  <a:srgbClr val="000000"/>
                </a:solidFill>
              </a:rPr>
              <a:t>centrigram</a:t>
            </a:r>
            <a:r>
              <a:rPr lang="en-US" sz="4000" dirty="0">
                <a:solidFill>
                  <a:srgbClr val="000000"/>
                </a:solidFill>
              </a:rPr>
              <a:t>, decigram </a:t>
            </a:r>
          </a:p>
          <a:p>
            <a:pPr algn="l"/>
            <a:r>
              <a:rPr lang="en-US" sz="4000" dirty="0">
                <a:solidFill>
                  <a:srgbClr val="000000"/>
                </a:solidFill>
              </a:rPr>
              <a:t>4. decimeter, meter                          5. milligram, kilogram </a:t>
            </a: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do I write unit prefixes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in symbols and words?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55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540688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Stencil"/>
                <a:cs typeface="Stencil"/>
              </a:rPr>
              <a:t>Work period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 algn="l"/>
            <a:r>
              <a:rPr lang="en-US" sz="1600" b="1" dirty="0">
                <a:solidFill>
                  <a:srgbClr val="000000"/>
                </a:solidFill>
              </a:rPr>
              <a:t>SI, the base unit of length is the meter. Use this information to arrange the following units of </a:t>
            </a:r>
            <a:endParaRPr lang="en-US" sz="1600" dirty="0">
              <a:solidFill>
                <a:srgbClr val="000000"/>
              </a:solidFill>
            </a:endParaRPr>
          </a:p>
          <a:p>
            <a:pPr algn="l"/>
            <a:r>
              <a:rPr lang="en-US" sz="1600" b="1" dirty="0">
                <a:solidFill>
                  <a:srgbClr val="000000"/>
                </a:solidFill>
              </a:rPr>
              <a:t>measurement in the correct order from smallest to largest. Write the number 1 (smallest) through 7  (largest) in the spaces provided. </a:t>
            </a:r>
            <a:endParaRPr lang="en-US" sz="1600" dirty="0">
              <a:solidFill>
                <a:srgbClr val="000000"/>
              </a:solidFill>
            </a:endParaRPr>
          </a:p>
          <a:p>
            <a:pPr algn="l"/>
            <a:r>
              <a:rPr lang="en-US" sz="1600" dirty="0">
                <a:solidFill>
                  <a:srgbClr val="000000"/>
                </a:solidFill>
              </a:rPr>
              <a:t>_____ a. kilometer               _____ e. nanometer 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</a:rPr>
              <a:t>_____ b. centimeter            _____ f. millimeter 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</a:rPr>
              <a:t>_____ c. meter                    _____ g. decimeter </a:t>
            </a:r>
          </a:p>
          <a:p>
            <a:pPr algn="l"/>
            <a:r>
              <a:rPr lang="en-US" sz="1600" dirty="0">
                <a:solidFill>
                  <a:srgbClr val="000000"/>
                </a:solidFill>
              </a:rPr>
              <a:t>     _____ d. micrometer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rgbClr val="000000"/>
                </a:solidFill>
              </a:rPr>
              <a:t>SKIP ODD ONE OUT </a:t>
            </a:r>
            <a:r>
              <a:rPr lang="en-US" sz="3200" b="1" dirty="0" smtClean="0">
                <a:solidFill>
                  <a:srgbClr val="000000"/>
                </a:solidFill>
              </a:rPr>
              <a:t>QUESTIONS till tomorrow</a:t>
            </a: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do I write unit prefixes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in symbols and words?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36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dirty="0" smtClean="0">
                <a:solidFill>
                  <a:srgbClr val="000000"/>
                </a:solidFill>
              </a:rPr>
              <a:t>EXAMPLE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do I write unit prefixes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in symbols and words?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975202"/>
              </p:ext>
            </p:extLst>
          </p:nvPr>
        </p:nvGraphicFramePr>
        <p:xfrm>
          <a:off x="253999" y="2806700"/>
          <a:ext cx="8421077" cy="250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Document" r:id="rId4" imgW="7086600" imgH="1244600" progId="Word.Document.12">
                  <p:embed/>
                </p:oleObj>
              </mc:Choice>
              <mc:Fallback>
                <p:oleObj name="Document" r:id="rId4" imgW="7086600" imgH="124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3999" y="2806700"/>
                        <a:ext cx="8421077" cy="2507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2650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CLASSWORK QUESTIONS: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do I write unit prefixes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in symbols and words?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383145"/>
              </p:ext>
            </p:extLst>
          </p:nvPr>
        </p:nvGraphicFramePr>
        <p:xfrm>
          <a:off x="508000" y="2806699"/>
          <a:ext cx="7893538" cy="2644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Document" r:id="rId4" imgW="7086600" imgH="1244600" progId="Word.Document.12">
                  <p:embed/>
                </p:oleObj>
              </mc:Choice>
              <mc:Fallback>
                <p:oleObj name="Document" r:id="rId4" imgW="7086600" imgH="124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2806699"/>
                        <a:ext cx="7893538" cy="2644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5773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CLASSWORK QUESTIONS: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do I write unit prefixes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in symbols and words?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972825"/>
              </p:ext>
            </p:extLst>
          </p:nvPr>
        </p:nvGraphicFramePr>
        <p:xfrm>
          <a:off x="449385" y="2806700"/>
          <a:ext cx="8030307" cy="250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Document" r:id="rId4" imgW="7086600" imgH="1244600" progId="Word.Document.12">
                  <p:embed/>
                </p:oleObj>
              </mc:Choice>
              <mc:Fallback>
                <p:oleObj name="Document" r:id="rId4" imgW="7086600" imgH="1244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9385" y="2806700"/>
                        <a:ext cx="8030307" cy="2507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7904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do I write unit prefixes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in symbols and words?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111095"/>
              </p:ext>
            </p:extLst>
          </p:nvPr>
        </p:nvGraphicFramePr>
        <p:xfrm>
          <a:off x="527538" y="1885950"/>
          <a:ext cx="7756770" cy="3604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Document" r:id="rId4" imgW="7086600" imgH="3086100" progId="Word.Document.12">
                  <p:embed/>
                </p:oleObj>
              </mc:Choice>
              <mc:Fallback>
                <p:oleObj name="Document" r:id="rId4" imgW="7086600" imgH="3086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538" y="1885950"/>
                        <a:ext cx="7756770" cy="3604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7668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do I write unit prefixes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in symbols and words?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730428"/>
              </p:ext>
            </p:extLst>
          </p:nvPr>
        </p:nvGraphicFramePr>
        <p:xfrm>
          <a:off x="527537" y="2235199"/>
          <a:ext cx="7913077" cy="3294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name="Document" r:id="rId4" imgW="7086600" imgH="2387600" progId="Word.Document.12">
                  <p:embed/>
                </p:oleObj>
              </mc:Choice>
              <mc:Fallback>
                <p:oleObj name="Document" r:id="rId4" imgW="7086600" imgH="2387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537" y="2235199"/>
                        <a:ext cx="7913077" cy="3294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1117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do I write unit prefixes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in symbols and words?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301505"/>
              </p:ext>
            </p:extLst>
          </p:nvPr>
        </p:nvGraphicFramePr>
        <p:xfrm>
          <a:off x="605692" y="2110154"/>
          <a:ext cx="7854462" cy="3380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name="Document" r:id="rId4" imgW="7086600" imgH="1917700" progId="Word.Document.12">
                  <p:embed/>
                </p:oleObj>
              </mc:Choice>
              <mc:Fallback>
                <p:oleObj name="Document" r:id="rId4" imgW="7086600" imgH="1917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5692" y="2110154"/>
                        <a:ext cx="7854462" cy="3380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840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HOMEWORK:</a:t>
            </a:r>
          </a:p>
          <a:p>
            <a:pPr>
              <a:lnSpc>
                <a:spcPct val="100000"/>
              </a:lnSpc>
            </a:pPr>
            <a:endParaRPr lang="en-US" sz="40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4000" b="1" dirty="0" smtClean="0">
                <a:solidFill>
                  <a:srgbClr val="000000"/>
                </a:solidFill>
              </a:rPr>
              <a:t>Complete rest of 1.2 for homework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3000" b="1" dirty="0" smtClean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do I write unit prefixes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in symbols and words?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96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1" y="1862400"/>
            <a:ext cx="3917461" cy="49956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Real-world connection</a:t>
            </a:r>
          </a:p>
          <a:p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Business, Money, Cooking, Clothing, Building</a:t>
            </a:r>
          </a:p>
          <a:p>
            <a:pPr>
              <a:lnSpc>
                <a:spcPct val="110000"/>
              </a:lnSpc>
            </a:pP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endParaRPr lang="en-US" sz="4000" dirty="0" smtClean="0">
              <a:solidFill>
                <a:srgbClr val="475BCD"/>
              </a:solidFill>
              <a:latin typeface="Stencil"/>
              <a:cs typeface="Stencil"/>
            </a:endParaRPr>
          </a:p>
          <a:p>
            <a:pPr>
              <a:lnSpc>
                <a:spcPct val="110000"/>
              </a:lnSpc>
            </a:pPr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Vocabulary</a:t>
            </a:r>
          </a:p>
          <a:p>
            <a:r>
              <a:rPr lang="en-US" sz="3400" dirty="0">
                <a:solidFill>
                  <a:srgbClr val="000000"/>
                </a:solidFill>
              </a:rPr>
              <a:t>* Prefix * kilo- * </a:t>
            </a:r>
            <a:r>
              <a:rPr lang="en-US" sz="3400" dirty="0" err="1">
                <a:solidFill>
                  <a:srgbClr val="000000"/>
                </a:solidFill>
              </a:rPr>
              <a:t>deci</a:t>
            </a:r>
            <a:r>
              <a:rPr lang="en-US" sz="3400" dirty="0">
                <a:solidFill>
                  <a:srgbClr val="000000"/>
                </a:solidFill>
              </a:rPr>
              <a:t>- * </a:t>
            </a:r>
            <a:r>
              <a:rPr lang="en-US" sz="3400" dirty="0" err="1">
                <a:solidFill>
                  <a:srgbClr val="000000"/>
                </a:solidFill>
              </a:rPr>
              <a:t>centi</a:t>
            </a:r>
            <a:r>
              <a:rPr lang="en-US" sz="3400" dirty="0">
                <a:solidFill>
                  <a:srgbClr val="000000"/>
                </a:solidFill>
              </a:rPr>
              <a:t>- * </a:t>
            </a:r>
            <a:r>
              <a:rPr lang="en-US" sz="3400" dirty="0" err="1">
                <a:solidFill>
                  <a:srgbClr val="000000"/>
                </a:solidFill>
              </a:rPr>
              <a:t>milli</a:t>
            </a:r>
            <a:r>
              <a:rPr lang="en-US" sz="3400" dirty="0">
                <a:solidFill>
                  <a:srgbClr val="000000"/>
                </a:solidFill>
              </a:rPr>
              <a:t>- * </a:t>
            </a:r>
            <a:r>
              <a:rPr lang="en-US" sz="3400" dirty="0" err="1">
                <a:solidFill>
                  <a:srgbClr val="000000"/>
                </a:solidFill>
              </a:rPr>
              <a:t>nano</a:t>
            </a:r>
            <a:r>
              <a:rPr lang="en-US" sz="3400" dirty="0">
                <a:solidFill>
                  <a:srgbClr val="000000"/>
                </a:solidFill>
              </a:rPr>
              <a:t>- * </a:t>
            </a:r>
            <a:r>
              <a:rPr lang="en-US" sz="3400" dirty="0" err="1">
                <a:solidFill>
                  <a:srgbClr val="000000"/>
                </a:solidFill>
              </a:rPr>
              <a:t>pico</a:t>
            </a:r>
            <a:r>
              <a:rPr lang="en-US" sz="3400" dirty="0">
                <a:solidFill>
                  <a:srgbClr val="000000"/>
                </a:solidFill>
              </a:rPr>
              <a:t>- * </a:t>
            </a:r>
            <a:endParaRPr lang="en-US" sz="3400" dirty="0">
              <a:solidFill>
                <a:srgbClr val="000000"/>
              </a:solidFill>
              <a:latin typeface="Stencil"/>
              <a:cs typeface="Stenci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do I write unit prefixes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in symbols and words?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604553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6200" y="1754577"/>
            <a:ext cx="1828800" cy="5083885"/>
            <a:chOff x="76200" y="293448"/>
            <a:chExt cx="1828800" cy="4969413"/>
          </a:xfrm>
        </p:grpSpPr>
        <p:sp>
          <p:nvSpPr>
            <p:cNvPr id="22" name="Rounded Rectangle 21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8592" y="2786670"/>
            <a:ext cx="2571492" cy="257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8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862400"/>
            <a:ext cx="9143998" cy="49956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b="1" u="sng" dirty="0">
                <a:solidFill>
                  <a:schemeClr val="accent4">
                    <a:lumMod val="75000"/>
                  </a:schemeClr>
                </a:solidFill>
                <a:latin typeface="Stencil"/>
                <a:ea typeface="ＭＳ Ｐゴシック" charset="-128"/>
                <a:cs typeface="Stencil"/>
              </a:rPr>
              <a:t>Exit Slip</a:t>
            </a:r>
            <a:endParaRPr lang="en-US" sz="4000" b="1" i="1" dirty="0">
              <a:solidFill>
                <a:schemeClr val="accent4">
                  <a:lumMod val="75000"/>
                </a:schemeClr>
              </a:solidFill>
              <a:latin typeface="Stencil"/>
              <a:cs typeface="Stencil"/>
            </a:endParaRPr>
          </a:p>
          <a:p>
            <a:pPr>
              <a:lnSpc>
                <a:spcPct val="100000"/>
              </a:lnSpc>
            </a:pPr>
            <a:r>
              <a:rPr lang="en-US" sz="3000" b="1" i="1" dirty="0" smtClean="0">
                <a:solidFill>
                  <a:srgbClr val="FF0000"/>
                </a:solidFill>
              </a:rPr>
              <a:t>Make sure you get your trackers checked!</a:t>
            </a:r>
          </a:p>
          <a:p>
            <a:pPr>
              <a:lnSpc>
                <a:spcPct val="100000"/>
              </a:lnSpc>
            </a:pPr>
            <a:endParaRPr lang="en-US" sz="4000" b="1" i="1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rgbClr val="FF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44448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46424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do I write unit prefixes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in symbols and words?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31" name="Rounded Rectangle 3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117450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Mini-Lesson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679699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86099" y="6413191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153" y="6420618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219320" y="6428713"/>
            <a:ext cx="1453199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Work Period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158715"/>
              </p:ext>
            </p:extLst>
          </p:nvPr>
        </p:nvGraphicFramePr>
        <p:xfrm>
          <a:off x="944912" y="3140319"/>
          <a:ext cx="7188200" cy="288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Document" r:id="rId4" imgW="7188200" imgH="2882900" progId="Word.Document.12">
                  <p:embed/>
                </p:oleObj>
              </mc:Choice>
              <mc:Fallback>
                <p:oleObj name="Document" r:id="rId4" imgW="7188200" imgH="2882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4912" y="3140319"/>
                        <a:ext cx="7188200" cy="288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6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DO NOW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do I write unit prefixes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in symbols and words?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262410"/>
              </p:ext>
            </p:extLst>
          </p:nvPr>
        </p:nvGraphicFramePr>
        <p:xfrm>
          <a:off x="1987218" y="3106026"/>
          <a:ext cx="7188200" cy="314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Document" r:id="rId4" imgW="7188200" imgH="3149600" progId="Word.Document.12">
                  <p:embed/>
                </p:oleObj>
              </mc:Choice>
              <mc:Fallback>
                <p:oleObj name="Document" r:id="rId4" imgW="7188200" imgH="3149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7218" y="3106026"/>
                        <a:ext cx="7188200" cy="314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2824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905000" y="1862400"/>
            <a:ext cx="7238999" cy="4995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475BCD"/>
                </a:solidFill>
                <a:latin typeface="Stencil"/>
                <a:cs typeface="Stencil"/>
              </a:rPr>
              <a:t>Announcements</a:t>
            </a:r>
          </a:p>
          <a:p>
            <a:pPr marL="571500" indent="-571500" algn="l">
              <a:buFont typeface="Arial"/>
              <a:buChar char="•"/>
            </a:pPr>
            <a:r>
              <a:rPr lang="en-US" sz="4000" dirty="0" smtClean="0">
                <a:solidFill>
                  <a:srgbClr val="000000"/>
                </a:solidFill>
                <a:latin typeface="Century Gothic"/>
                <a:cs typeface="Century Gothic"/>
              </a:rPr>
              <a:t>Quiz on 1.1 and 1.2 and lab safety </a:t>
            </a:r>
            <a:r>
              <a:rPr lang="en-US" sz="4000" smtClean="0">
                <a:solidFill>
                  <a:srgbClr val="000000"/>
                </a:solidFill>
                <a:latin typeface="Century Gothic"/>
                <a:cs typeface="Century Gothic"/>
              </a:rPr>
              <a:t>rules tomorrow</a:t>
            </a:r>
            <a:endParaRPr lang="en-US" sz="4000" dirty="0" smtClean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524910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do I write unit prefixes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in symbols and words?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85015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200" y="1733328"/>
            <a:ext cx="1828800" cy="5083885"/>
            <a:chOff x="76200" y="293448"/>
            <a:chExt cx="1828800" cy="4969413"/>
          </a:xfrm>
        </p:grpSpPr>
        <p:sp>
          <p:nvSpPr>
            <p:cNvPr id="19" name="Rounded Rectangle 18"/>
            <p:cNvSpPr/>
            <p:nvPr/>
          </p:nvSpPr>
          <p:spPr>
            <a:xfrm>
              <a:off x="76200" y="293448"/>
              <a:ext cx="1828800" cy="49694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4002" y="577333"/>
              <a:ext cx="1453199" cy="369332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u="sng" dirty="0" smtClean="0">
                  <a:latin typeface="Stencil" pitchFamily="82" charset="0"/>
                </a:rPr>
                <a:t>AGENDA</a:t>
              </a:r>
              <a:endParaRPr lang="en-US" u="sng" dirty="0">
                <a:latin typeface="Stencil" pitchFamily="8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9401" y="1598950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Introduction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99401" y="205740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99401" y="2514600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99401" y="2990129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9401" y="3446560"/>
              <a:ext cx="1453199" cy="3693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94002" y="2559607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672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do I write unit prefixes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in symbols and words?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472667"/>
              </p:ext>
            </p:extLst>
          </p:nvPr>
        </p:nvGraphicFramePr>
        <p:xfrm>
          <a:off x="988273" y="2281116"/>
          <a:ext cx="70866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Document" r:id="rId4" imgW="7086600" imgH="3429000" progId="Word.Document.12">
                  <p:embed/>
                </p:oleObj>
              </mc:Choice>
              <mc:Fallback>
                <p:oleObj name="Document" r:id="rId4" imgW="7086600" imgH="342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88273" y="2281116"/>
                        <a:ext cx="70866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380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do I write unit prefixes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in symbols and words?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555" y="1751617"/>
            <a:ext cx="91897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u="sng" dirty="0">
                <a:solidFill>
                  <a:srgbClr val="000000"/>
                </a:solidFill>
              </a:rPr>
              <a:t>Sample Questions</a:t>
            </a:r>
            <a:r>
              <a:rPr lang="en-US" sz="2400" b="1" dirty="0">
                <a:solidFill>
                  <a:srgbClr val="000000"/>
                </a:solidFill>
              </a:rPr>
              <a:t>:        Multiple choice questions</a:t>
            </a:r>
            <a:r>
              <a:rPr lang="en-US" sz="2400" b="1" dirty="0" smtClean="0">
                <a:solidFill>
                  <a:srgbClr val="000000"/>
                </a:solidFill>
              </a:rPr>
              <a:t>:</a:t>
            </a:r>
            <a:endParaRPr lang="en-US" sz="2400" dirty="0">
              <a:solidFill>
                <a:srgbClr val="000000"/>
              </a:solidFill>
            </a:endParaRP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Which of these units for mass is the largest?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microgram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gram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milligram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kilogram</a:t>
            </a:r>
          </a:p>
          <a:p>
            <a:r>
              <a:rPr lang="en-US" sz="2400" dirty="0">
                <a:solidFill>
                  <a:srgbClr val="000000"/>
                </a:solidFill>
              </a:rPr>
              <a:t> 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</a:rPr>
              <a:t>Which of these units for length is the smallest?</a:t>
            </a:r>
          </a:p>
          <a:p>
            <a:pPr lvl="0"/>
            <a:r>
              <a:rPr lang="en-US" sz="2400" i="1" dirty="0" err="1">
                <a:solidFill>
                  <a:srgbClr val="000000"/>
                </a:solidFill>
              </a:rPr>
              <a:t>μm</a:t>
            </a:r>
            <a:endParaRPr lang="en-US" sz="2400" dirty="0">
              <a:solidFill>
                <a:srgbClr val="000000"/>
              </a:solidFill>
            </a:endParaRPr>
          </a:p>
          <a:p>
            <a:pPr lvl="0"/>
            <a:r>
              <a:rPr lang="en-US" sz="2400" i="1" dirty="0">
                <a:solidFill>
                  <a:srgbClr val="000000"/>
                </a:solidFill>
              </a:rPr>
              <a:t>mm</a:t>
            </a:r>
            <a:endParaRPr lang="en-US" sz="2400" dirty="0">
              <a:solidFill>
                <a:srgbClr val="000000"/>
              </a:solidFill>
            </a:endParaRPr>
          </a:p>
          <a:p>
            <a:pPr lvl="0"/>
            <a:r>
              <a:rPr lang="en-US" sz="2400" i="1" dirty="0">
                <a:solidFill>
                  <a:srgbClr val="000000"/>
                </a:solidFill>
              </a:rPr>
              <a:t>nm</a:t>
            </a:r>
            <a:endParaRPr lang="en-US" sz="2400" dirty="0">
              <a:solidFill>
                <a:srgbClr val="000000"/>
              </a:solidFill>
            </a:endParaRPr>
          </a:p>
          <a:p>
            <a:pPr lvl="0"/>
            <a:r>
              <a:rPr lang="en-US" sz="2400" i="1" dirty="0">
                <a:solidFill>
                  <a:srgbClr val="000000"/>
                </a:solidFill>
              </a:rPr>
              <a:t>pm</a:t>
            </a:r>
            <a:endParaRPr lang="en-US" sz="2400" dirty="0">
              <a:solidFill>
                <a:srgbClr val="000000"/>
              </a:solidFill>
            </a:endParaRPr>
          </a:p>
          <a:p>
            <a:pPr algn="ctr"/>
            <a:endParaRPr lang="en-US" sz="2400" dirty="0">
              <a:solidFill>
                <a:srgbClr val="0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486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do I write unit prefixes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in symbols and </a:t>
            </a:r>
            <a:r>
              <a:rPr lang="en-US" sz="3000" b="1" dirty="0" smtClean="0">
                <a:solidFill>
                  <a:srgbClr val="000000"/>
                </a:solidFill>
              </a:rPr>
              <a:t>words?</a:t>
            </a:r>
            <a:endParaRPr lang="en-US" sz="3000" b="1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9858" y="1693003"/>
            <a:ext cx="897414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>
                <a:solidFill>
                  <a:srgbClr val="000000"/>
                </a:solidFill>
              </a:rPr>
              <a:t>Writing Units with Prefixes</a:t>
            </a:r>
            <a:endParaRPr lang="en-US" sz="2500" dirty="0">
              <a:solidFill>
                <a:srgbClr val="000000"/>
              </a:solidFill>
            </a:endParaRPr>
          </a:p>
          <a:p>
            <a:r>
              <a:rPr lang="en-US" sz="2500" dirty="0">
                <a:solidFill>
                  <a:srgbClr val="000000"/>
                </a:solidFill>
              </a:rPr>
              <a:t> </a:t>
            </a:r>
          </a:p>
          <a:p>
            <a:r>
              <a:rPr lang="en-US" sz="2500" b="1" dirty="0">
                <a:solidFill>
                  <a:srgbClr val="000000"/>
                </a:solidFill>
              </a:rPr>
              <a:t>IN </a:t>
            </a:r>
            <a:r>
              <a:rPr lang="en-US" sz="2500" b="1" dirty="0" smtClean="0">
                <a:solidFill>
                  <a:srgbClr val="000000"/>
                </a:solidFill>
              </a:rPr>
              <a:t>WORDS: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 smtClean="0">
                <a:solidFill>
                  <a:srgbClr val="000000"/>
                </a:solidFill>
              </a:rPr>
              <a:t>When </a:t>
            </a:r>
            <a:r>
              <a:rPr lang="en-US" sz="2500" dirty="0">
                <a:solidFill>
                  <a:srgbClr val="000000"/>
                </a:solidFill>
              </a:rPr>
              <a:t>writing units of numbers with prefixes in </a:t>
            </a:r>
            <a:r>
              <a:rPr lang="en-US" sz="2500" b="1" dirty="0">
                <a:solidFill>
                  <a:srgbClr val="000000"/>
                </a:solidFill>
              </a:rPr>
              <a:t>WORDS</a:t>
            </a:r>
            <a:r>
              <a:rPr lang="en-US" sz="2500" dirty="0">
                <a:solidFill>
                  <a:srgbClr val="000000"/>
                </a:solidFill>
              </a:rPr>
              <a:t>, you must have:</a:t>
            </a:r>
          </a:p>
          <a:p>
            <a:pPr lvl="0"/>
            <a:r>
              <a:rPr lang="en-US" sz="2500" dirty="0" smtClean="0">
                <a:solidFill>
                  <a:srgbClr val="000000"/>
                </a:solidFill>
              </a:rPr>
              <a:t>1. __________________</a:t>
            </a:r>
            <a:endParaRPr lang="en-US" sz="2500" dirty="0">
              <a:solidFill>
                <a:srgbClr val="000000"/>
              </a:solidFill>
            </a:endParaRPr>
          </a:p>
          <a:p>
            <a:pPr lvl="0"/>
            <a:r>
              <a:rPr lang="en-US" sz="2500" dirty="0" smtClean="0">
                <a:solidFill>
                  <a:srgbClr val="000000"/>
                </a:solidFill>
              </a:rPr>
              <a:t>2. __________________ </a:t>
            </a:r>
            <a:endParaRPr lang="en-US" sz="2500" dirty="0">
              <a:solidFill>
                <a:srgbClr val="000000"/>
              </a:solidFill>
            </a:endParaRPr>
          </a:p>
          <a:p>
            <a:r>
              <a:rPr lang="en-US" sz="2500" dirty="0">
                <a:solidFill>
                  <a:srgbClr val="000000"/>
                </a:solidFill>
              </a:rPr>
              <a:t> </a:t>
            </a:r>
          </a:p>
          <a:p>
            <a:pPr lvl="0"/>
            <a:r>
              <a:rPr lang="en-US" sz="2500" dirty="0">
                <a:solidFill>
                  <a:srgbClr val="000000"/>
                </a:solidFill>
              </a:rPr>
              <a:t>These parts are written as one word.</a:t>
            </a:r>
          </a:p>
          <a:p>
            <a:r>
              <a:rPr lang="en-US" sz="2500" dirty="0">
                <a:solidFill>
                  <a:srgbClr val="000000"/>
                </a:solidFill>
              </a:rPr>
              <a:t> </a:t>
            </a:r>
          </a:p>
          <a:p>
            <a:pPr lvl="0"/>
            <a:r>
              <a:rPr lang="en-US" sz="2500" b="1" dirty="0">
                <a:solidFill>
                  <a:srgbClr val="000000"/>
                </a:solidFill>
              </a:rPr>
              <a:t>Example: </a:t>
            </a:r>
            <a:r>
              <a:rPr lang="en-US" sz="2500" dirty="0">
                <a:solidFill>
                  <a:srgbClr val="000000"/>
                </a:solidFill>
              </a:rPr>
              <a:t>         (                     )  </a:t>
            </a:r>
            <a:r>
              <a:rPr lang="en-US" sz="2500" dirty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sz="2500" dirty="0">
                <a:solidFill>
                  <a:srgbClr val="000000"/>
                </a:solidFill>
              </a:rPr>
              <a:t>  </a:t>
            </a:r>
            <a:r>
              <a:rPr lang="en-US" sz="2500" b="1" dirty="0">
                <a:solidFill>
                  <a:srgbClr val="000000"/>
                </a:solidFill>
              </a:rPr>
              <a:t>Kilogram</a:t>
            </a:r>
            <a:r>
              <a:rPr lang="en-US" sz="2500" dirty="0">
                <a:solidFill>
                  <a:srgbClr val="000000"/>
                </a:solidFill>
              </a:rPr>
              <a:t> </a:t>
            </a:r>
            <a:r>
              <a:rPr lang="en-US" sz="2500" dirty="0">
                <a:solidFill>
                  <a:srgbClr val="000000"/>
                </a:solidFill>
                <a:sym typeface="Wingdings"/>
              </a:rPr>
              <a:t></a:t>
            </a:r>
            <a:r>
              <a:rPr lang="en-US" sz="2500" dirty="0">
                <a:solidFill>
                  <a:srgbClr val="000000"/>
                </a:solidFill>
              </a:rPr>
              <a:t>  (                      )</a:t>
            </a:r>
          </a:p>
        </p:txBody>
      </p:sp>
    </p:spTree>
    <p:extLst>
      <p:ext uri="{BB962C8B-B14F-4D97-AF65-F5344CB8AC3E}">
        <p14:creationId xmlns:p14="http://schemas.microsoft.com/office/powerpoint/2010/main" val="208541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do I write unit prefixes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in symbols and words?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9858" y="1693003"/>
            <a:ext cx="897414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IN SYMBOLS:</a:t>
            </a:r>
            <a:endParaRPr lang="en-US" sz="2800" dirty="0">
              <a:solidFill>
                <a:srgbClr val="000000"/>
              </a:solidFill>
            </a:endParaRPr>
          </a:p>
          <a:p>
            <a:r>
              <a:rPr lang="en-US" sz="2800" b="1" dirty="0">
                <a:solidFill>
                  <a:srgbClr val="000000"/>
                </a:solidFill>
              </a:rPr>
              <a:t> </a:t>
            </a:r>
            <a:endParaRPr lang="en-US" sz="2800" dirty="0">
              <a:solidFill>
                <a:srgbClr val="000000"/>
              </a:solidFill>
            </a:endParaRPr>
          </a:p>
          <a:p>
            <a:pPr lvl="0"/>
            <a:r>
              <a:rPr lang="en-US" sz="2800" dirty="0">
                <a:solidFill>
                  <a:srgbClr val="000000"/>
                </a:solidFill>
              </a:rPr>
              <a:t>When writing units of numbers with prefixes in symbols, you must have:</a:t>
            </a:r>
          </a:p>
          <a:p>
            <a:pPr lvl="0"/>
            <a:r>
              <a:rPr lang="en-US" sz="2800" dirty="0">
                <a:solidFill>
                  <a:srgbClr val="000000"/>
                </a:solidFill>
              </a:rPr>
              <a:t>_________________</a:t>
            </a:r>
          </a:p>
          <a:p>
            <a:pPr lvl="0"/>
            <a:r>
              <a:rPr lang="en-US" sz="2800" dirty="0">
                <a:solidFill>
                  <a:srgbClr val="000000"/>
                </a:solidFill>
              </a:rPr>
              <a:t>_________________</a:t>
            </a:r>
          </a:p>
          <a:p>
            <a:r>
              <a:rPr lang="en-US" sz="2800" dirty="0">
                <a:solidFill>
                  <a:srgbClr val="000000"/>
                </a:solidFill>
              </a:rPr>
              <a:t> </a:t>
            </a:r>
          </a:p>
          <a:p>
            <a:pPr lvl="0"/>
            <a:r>
              <a:rPr lang="en-US" sz="2800" dirty="0">
                <a:solidFill>
                  <a:srgbClr val="000000"/>
                </a:solidFill>
              </a:rPr>
              <a:t>These parts are written as one word. </a:t>
            </a:r>
          </a:p>
          <a:p>
            <a:r>
              <a:rPr lang="en-US" sz="2800" dirty="0">
                <a:solidFill>
                  <a:srgbClr val="000000"/>
                </a:solidFill>
              </a:rPr>
              <a:t> </a:t>
            </a:r>
          </a:p>
          <a:p>
            <a:pPr lvl="0"/>
            <a:r>
              <a:rPr lang="en-US" sz="2800" b="1" dirty="0">
                <a:solidFill>
                  <a:srgbClr val="000000"/>
                </a:solidFill>
              </a:rPr>
              <a:t>Example: </a:t>
            </a:r>
            <a:r>
              <a:rPr lang="en-US" sz="2800" dirty="0">
                <a:solidFill>
                  <a:srgbClr val="000000"/>
                </a:solidFill>
              </a:rPr>
              <a:t>         (                               )  </a:t>
            </a:r>
            <a:r>
              <a:rPr lang="en-US" sz="2800" dirty="0">
                <a:solidFill>
                  <a:srgbClr val="000000"/>
                </a:solidFill>
                <a:sym typeface="Wingdings"/>
              </a:rPr>
              <a:t></a:t>
            </a:r>
            <a:r>
              <a:rPr lang="en-US" sz="2800" dirty="0">
                <a:solidFill>
                  <a:srgbClr val="000000"/>
                </a:solidFill>
              </a:rPr>
              <a:t>  </a:t>
            </a:r>
            <a:r>
              <a:rPr lang="en-US" sz="2800" b="1" dirty="0">
                <a:solidFill>
                  <a:srgbClr val="000000"/>
                </a:solidFill>
              </a:rPr>
              <a:t>kg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>
                <a:solidFill>
                  <a:srgbClr val="000000"/>
                </a:solidFill>
                <a:sym typeface="Wingdings"/>
              </a:rPr>
              <a:t></a:t>
            </a:r>
            <a:r>
              <a:rPr lang="en-US" sz="2800" dirty="0">
                <a:solidFill>
                  <a:srgbClr val="000000"/>
                </a:solidFill>
              </a:rPr>
              <a:t>  (                                )</a:t>
            </a:r>
          </a:p>
        </p:txBody>
      </p:sp>
    </p:spTree>
    <p:extLst>
      <p:ext uri="{BB962C8B-B14F-4D97-AF65-F5344CB8AC3E}">
        <p14:creationId xmlns:p14="http://schemas.microsoft.com/office/powerpoint/2010/main" val="31451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ubtitle 2"/>
          <p:cNvSpPr>
            <a:spLocks noGrp="1"/>
          </p:cNvSpPr>
          <p:nvPr>
            <p:ph type="subTitle" idx="1"/>
          </p:nvPr>
        </p:nvSpPr>
        <p:spPr>
          <a:xfrm>
            <a:off x="1" y="1634374"/>
            <a:ext cx="9143998" cy="4704907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000000"/>
              </a:solidFill>
            </a:endParaRPr>
          </a:p>
          <a:p>
            <a:pPr lvl="0"/>
            <a:endParaRPr lang="en-US" sz="4000" dirty="0">
              <a:solidFill>
                <a:srgbClr val="000000"/>
              </a:solidFill>
            </a:endParaRPr>
          </a:p>
          <a:p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18"/>
            <a:ext cx="9203323" cy="461665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Unit 1: </a:t>
            </a:r>
            <a:r>
              <a:rPr lang="en-US" sz="2400" b="1" dirty="0" err="1"/>
              <a:t>Chemathematics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485834"/>
            <a:ext cx="1767799" cy="1015663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/>
              <a:t>1</a:t>
            </a:r>
            <a:r>
              <a:rPr lang="en-US" sz="6000" b="1" dirty="0" smtClean="0"/>
              <a:t>.2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7799" y="526886"/>
            <a:ext cx="7407619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000" b="1" dirty="0">
                <a:solidFill>
                  <a:schemeClr val="bg1">
                    <a:lumMod val="85000"/>
                    <a:lumOff val="15000"/>
                  </a:schemeClr>
                </a:solidFill>
              </a:rPr>
              <a:t>Aim</a:t>
            </a:r>
            <a:r>
              <a:rPr lang="en-US" sz="3000" b="1" dirty="0">
                <a:solidFill>
                  <a:schemeClr val="bg1"/>
                </a:solidFill>
              </a:rPr>
              <a:t>: </a:t>
            </a:r>
            <a:r>
              <a:rPr lang="en-US" sz="3000" b="1" dirty="0">
                <a:solidFill>
                  <a:srgbClr val="000000"/>
                </a:solidFill>
              </a:rPr>
              <a:t>How do I write unit prefixes </a:t>
            </a:r>
          </a:p>
          <a:p>
            <a:pPr algn="ctr"/>
            <a:r>
              <a:rPr lang="en-US" sz="3000" b="1" dirty="0">
                <a:solidFill>
                  <a:srgbClr val="000000"/>
                </a:solidFill>
              </a:rPr>
              <a:t>in symbols and words?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-49799" y="1565477"/>
            <a:ext cx="9193798" cy="68897"/>
          </a:xfrm>
          <a:prstGeom prst="line">
            <a:avLst/>
          </a:prstGeom>
          <a:ln w="857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" y="6339281"/>
            <a:ext cx="9143998" cy="518719"/>
            <a:chOff x="1" y="4752805"/>
            <a:chExt cx="9143998" cy="507039"/>
          </a:xfrm>
        </p:grpSpPr>
        <p:sp>
          <p:nvSpPr>
            <p:cNvPr id="21" name="Rounded Rectangle 20"/>
            <p:cNvSpPr/>
            <p:nvPr/>
          </p:nvSpPr>
          <p:spPr>
            <a:xfrm>
              <a:off x="1" y="4752805"/>
              <a:ext cx="9143998" cy="50703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78374" y="4827038"/>
              <a:ext cx="1453199" cy="369332"/>
            </a:xfrm>
            <a:prstGeom prst="rect">
              <a:avLst/>
            </a:prstGeom>
            <a:solidFill>
              <a:schemeClr val="bg2">
                <a:lumMod val="50000"/>
                <a:lumOff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Mini-Lesson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8801" y="4823592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Summary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211050" y="4815175"/>
              <a:ext cx="1453199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Work Period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88491" y="4827893"/>
              <a:ext cx="1218738" cy="361016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Exit Slip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07965" y="6422729"/>
            <a:ext cx="1347226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547023" y="6422729"/>
            <a:ext cx="1453199" cy="37784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375031"/>
              </p:ext>
            </p:extLst>
          </p:nvPr>
        </p:nvGraphicFramePr>
        <p:xfrm>
          <a:off x="508000" y="2203449"/>
          <a:ext cx="7893538" cy="3325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Document" r:id="rId4" imgW="7086600" imgH="2451100" progId="Word.Document.12">
                  <p:embed/>
                </p:oleObj>
              </mc:Choice>
              <mc:Fallback>
                <p:oleObj name="Document" r:id="rId4" imgW="7086600" imgH="2451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8000" y="2203449"/>
                        <a:ext cx="7893538" cy="3325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9415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24213E"/>
      </a:dk2>
      <a:lt2>
        <a:srgbClr val="E9EAF0"/>
      </a:lt2>
      <a:accent1>
        <a:srgbClr val="E8BC4A"/>
      </a:accent1>
      <a:accent2>
        <a:srgbClr val="83C1C6"/>
      </a:accent2>
      <a:accent3>
        <a:srgbClr val="E78D35"/>
      </a:accent3>
      <a:accent4>
        <a:srgbClr val="909CE1"/>
      </a:accent4>
      <a:accent5>
        <a:srgbClr val="839C41"/>
      </a:accent5>
      <a:accent6>
        <a:srgbClr val="CC5439"/>
      </a:accent6>
      <a:hlink>
        <a:srgbClr val="1C6CF1"/>
      </a:hlink>
      <a:folHlink>
        <a:srgbClr val="C649E0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 fov="600000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300000"/>
              </a:schemeClr>
            </a:gs>
            <a:gs pos="31000">
              <a:schemeClr val="bg1">
                <a:tint val="100000"/>
                <a:satMod val="300000"/>
              </a:schemeClr>
            </a:gs>
            <a:gs pos="62000">
              <a:schemeClr val="phClr">
                <a:tint val="100000"/>
                <a:shade val="100000"/>
                <a:satMod val="100000"/>
              </a:schemeClr>
            </a:gs>
            <a:gs pos="100000">
              <a:schemeClr val="phClr">
                <a:shade val="100000"/>
                <a:hueMod val="93000"/>
                <a:satMod val="50000"/>
                <a:lumMod val="2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tint val="100000"/>
                <a:shade val="100000"/>
                <a:alpha val="100000"/>
                <a:hueMod val="100000"/>
                <a:satMod val="150000"/>
                <a:lumMod val="5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4617</TotalTime>
  <Words>866</Words>
  <Application>Microsoft Macintosh PowerPoint</Application>
  <PresentationFormat>On-screen Show (4:3)</PresentationFormat>
  <Paragraphs>282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Twilight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NYCDOE Schools</dc:creator>
  <cp:lastModifiedBy>User</cp:lastModifiedBy>
  <cp:revision>183</cp:revision>
  <dcterms:created xsi:type="dcterms:W3CDTF">2012-11-19T19:26:54Z</dcterms:created>
  <dcterms:modified xsi:type="dcterms:W3CDTF">2014-09-07T02:11:00Z</dcterms:modified>
</cp:coreProperties>
</file>