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22"/>
  </p:notesMasterIdLst>
  <p:sldIdLst>
    <p:sldId id="257" r:id="rId2"/>
    <p:sldId id="306" r:id="rId3"/>
    <p:sldId id="409" r:id="rId4"/>
    <p:sldId id="439" r:id="rId5"/>
    <p:sldId id="363" r:id="rId6"/>
    <p:sldId id="447" r:id="rId7"/>
    <p:sldId id="448" r:id="rId8"/>
    <p:sldId id="449" r:id="rId9"/>
    <p:sldId id="450" r:id="rId10"/>
    <p:sldId id="451" r:id="rId11"/>
    <p:sldId id="452" r:id="rId12"/>
    <p:sldId id="453" r:id="rId13"/>
    <p:sldId id="456" r:id="rId14"/>
    <p:sldId id="455" r:id="rId15"/>
    <p:sldId id="454" r:id="rId16"/>
    <p:sldId id="370" r:id="rId17"/>
    <p:sldId id="371" r:id="rId18"/>
    <p:sldId id="442" r:id="rId19"/>
    <p:sldId id="438" r:id="rId20"/>
    <p:sldId id="3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736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9/12/14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10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fontScale="92500" lnSpcReduction="1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r>
              <a:rPr lang="en-US" sz="3200" b="1" dirty="0"/>
              <a:t>I will identify the conversion factor </a:t>
            </a:r>
            <a:r>
              <a:rPr lang="en-US" sz="3200" b="1"/>
              <a:t>between </a:t>
            </a:r>
            <a:r>
              <a:rPr lang="en-US" sz="3200" b="1" smtClean="0"/>
              <a:t>units.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 smtClean="0">
                <a:solidFill>
                  <a:schemeClr val="bg1"/>
                </a:solidFill>
              </a:rPr>
              <a:t>: </a:t>
            </a:r>
            <a:r>
              <a:rPr lang="en-US" sz="3200" b="1" dirty="0">
                <a:solidFill>
                  <a:srgbClr val="000000"/>
                </a:solidFill>
              </a:rPr>
              <a:t>How can two units of measurement be equal to each other? </a:t>
            </a:r>
            <a:endParaRPr lang="en-US" sz="3000" b="1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QUIZ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8000" b="1" dirty="0" smtClean="0">
                <a:solidFill>
                  <a:srgbClr val="800000"/>
                </a:solidFill>
                <a:latin typeface="Corbel"/>
                <a:cs typeface="Corbel"/>
              </a:rPr>
              <a:t>(You have 10 minutes)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6400" i="1" u="sng" dirty="0" smtClean="0">
                <a:solidFill>
                  <a:schemeClr val="bg1"/>
                </a:solidFill>
                <a:latin typeface="Century Gothic"/>
                <a:cs typeface="Century Gothic"/>
              </a:rPr>
              <a:t>TAKE QUIZ AND START</a:t>
            </a:r>
            <a:endParaRPr lang="en-US" sz="6400" b="1" u="sng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rgbClr val="000000"/>
                </a:solidFill>
              </a:rPr>
              <a:t>How can two units of measurement be equal to each other?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546" y="1680098"/>
            <a:ext cx="9067453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Other base words include: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Liter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Gram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Seconds</a:t>
            </a:r>
          </a:p>
          <a:p>
            <a:pPr lvl="0"/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(A prefix comes before a base word. The SI prefixes come before the base units.)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9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rgbClr val="000000"/>
                </a:solidFill>
              </a:rPr>
              <a:t>How can two units of measurement be equal to each other?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546" y="1680098"/>
            <a:ext cx="90674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To remember the order of major prefixes: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(large)    </a:t>
            </a:r>
            <a:r>
              <a:rPr lang="en-US" sz="2800" b="1" i="1" dirty="0">
                <a:solidFill>
                  <a:srgbClr val="000000"/>
                </a:solidFill>
              </a:rPr>
              <a:t>K</a:t>
            </a:r>
            <a:r>
              <a:rPr lang="en-US" sz="2800" i="1" dirty="0">
                <a:solidFill>
                  <a:srgbClr val="000000"/>
                </a:solidFill>
              </a:rPr>
              <a:t>ing </a:t>
            </a:r>
            <a:r>
              <a:rPr lang="en-US" sz="2800" b="1" i="1" dirty="0">
                <a:solidFill>
                  <a:srgbClr val="000000"/>
                </a:solidFill>
              </a:rPr>
              <a:t>B</a:t>
            </a:r>
            <a:r>
              <a:rPr lang="en-US" sz="2800" i="1" dirty="0">
                <a:solidFill>
                  <a:srgbClr val="000000"/>
                </a:solidFill>
              </a:rPr>
              <a:t>arely </a:t>
            </a:r>
            <a:r>
              <a:rPr lang="en-US" sz="2800" b="1" i="1" dirty="0">
                <a:solidFill>
                  <a:srgbClr val="000000"/>
                </a:solidFill>
              </a:rPr>
              <a:t>D</a:t>
            </a:r>
            <a:r>
              <a:rPr lang="en-US" sz="2800" i="1" dirty="0">
                <a:solidFill>
                  <a:srgbClr val="000000"/>
                </a:solidFill>
              </a:rPr>
              <a:t>rinks </a:t>
            </a:r>
            <a:r>
              <a:rPr lang="en-US" sz="2800" b="1" i="1" dirty="0">
                <a:solidFill>
                  <a:srgbClr val="000000"/>
                </a:solidFill>
              </a:rPr>
              <a:t>C</a:t>
            </a:r>
            <a:r>
              <a:rPr lang="en-US" sz="2800" i="1" dirty="0">
                <a:solidFill>
                  <a:srgbClr val="000000"/>
                </a:solidFill>
              </a:rPr>
              <a:t>hocolate </a:t>
            </a:r>
            <a:r>
              <a:rPr lang="en-US" sz="2800" b="1" i="1" dirty="0">
                <a:solidFill>
                  <a:srgbClr val="000000"/>
                </a:solidFill>
              </a:rPr>
              <a:t>M</a:t>
            </a:r>
            <a:r>
              <a:rPr lang="en-US" sz="2800" i="1" dirty="0">
                <a:solidFill>
                  <a:srgbClr val="000000"/>
                </a:solidFill>
              </a:rPr>
              <a:t>ilk   </a:t>
            </a:r>
            <a:r>
              <a:rPr lang="en-US" sz="2800" dirty="0">
                <a:solidFill>
                  <a:srgbClr val="000000"/>
                </a:solidFill>
              </a:rPr>
              <a:t>(small)</a:t>
            </a:r>
          </a:p>
          <a:p>
            <a:r>
              <a:rPr lang="en-US" sz="2800" b="1" dirty="0">
                <a:solidFill>
                  <a:srgbClr val="000000"/>
                </a:solidFill>
              </a:rPr>
              <a:t>                                                 </a:t>
            </a:r>
            <a:endParaRPr lang="en-US" sz="2800" dirty="0">
              <a:solidFill>
                <a:srgbClr val="000000"/>
              </a:solidFill>
            </a:endParaRPr>
          </a:p>
          <a:p>
            <a:pPr lvl="0"/>
            <a:r>
              <a:rPr lang="en-US" sz="2800" b="1" dirty="0">
                <a:solidFill>
                  <a:srgbClr val="000000"/>
                </a:solidFill>
              </a:rPr>
              <a:t>King – </a:t>
            </a:r>
            <a:r>
              <a:rPr lang="en-US" sz="2800" dirty="0">
                <a:solidFill>
                  <a:srgbClr val="000000"/>
                </a:solidFill>
              </a:rPr>
              <a:t>Kilo = 1000 base</a:t>
            </a:r>
          </a:p>
          <a:p>
            <a:pPr lvl="0"/>
            <a:r>
              <a:rPr lang="en-US" sz="2800" b="1" dirty="0">
                <a:solidFill>
                  <a:srgbClr val="000000"/>
                </a:solidFill>
              </a:rPr>
              <a:t>Barely – </a:t>
            </a:r>
            <a:r>
              <a:rPr lang="en-US" sz="2800" dirty="0">
                <a:solidFill>
                  <a:srgbClr val="000000"/>
                </a:solidFill>
              </a:rPr>
              <a:t>Base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(meter or gram or Liter or second…)</a:t>
            </a:r>
          </a:p>
          <a:p>
            <a:pPr lvl="0"/>
            <a:r>
              <a:rPr lang="en-US" sz="2800" b="1" dirty="0">
                <a:solidFill>
                  <a:srgbClr val="000000"/>
                </a:solidFill>
              </a:rPr>
              <a:t>Drinks – </a:t>
            </a:r>
            <a:r>
              <a:rPr lang="en-US" sz="2800" dirty="0" err="1">
                <a:solidFill>
                  <a:srgbClr val="000000"/>
                </a:solidFill>
              </a:rPr>
              <a:t>Deci</a:t>
            </a:r>
            <a:r>
              <a:rPr lang="en-US" sz="2800" dirty="0">
                <a:solidFill>
                  <a:srgbClr val="000000"/>
                </a:solidFill>
              </a:rPr>
              <a:t> = 1/10 base</a:t>
            </a:r>
          </a:p>
          <a:p>
            <a:pPr lvl="0"/>
            <a:r>
              <a:rPr lang="en-US" sz="2800" b="1" dirty="0">
                <a:solidFill>
                  <a:srgbClr val="000000"/>
                </a:solidFill>
              </a:rPr>
              <a:t>Chocolate – </a:t>
            </a:r>
            <a:r>
              <a:rPr lang="en-US" sz="2800" dirty="0" err="1">
                <a:solidFill>
                  <a:srgbClr val="000000"/>
                </a:solidFill>
              </a:rPr>
              <a:t>Centi</a:t>
            </a:r>
            <a:r>
              <a:rPr lang="en-US" sz="2800" dirty="0">
                <a:solidFill>
                  <a:srgbClr val="000000"/>
                </a:solidFill>
              </a:rPr>
              <a:t> = 1/100 base</a:t>
            </a:r>
          </a:p>
          <a:p>
            <a:pPr lvl="0"/>
            <a:r>
              <a:rPr lang="en-US" sz="2800" b="1" dirty="0">
                <a:solidFill>
                  <a:srgbClr val="000000"/>
                </a:solidFill>
              </a:rPr>
              <a:t>Milk – </a:t>
            </a:r>
            <a:r>
              <a:rPr lang="en-US" sz="2800" dirty="0" err="1">
                <a:solidFill>
                  <a:srgbClr val="000000"/>
                </a:solidFill>
              </a:rPr>
              <a:t>Milli</a:t>
            </a:r>
            <a:r>
              <a:rPr lang="en-US" sz="2800" dirty="0">
                <a:solidFill>
                  <a:srgbClr val="000000"/>
                </a:solidFill>
              </a:rPr>
              <a:t> = 1/1000 base</a:t>
            </a:r>
          </a:p>
          <a:p>
            <a:r>
              <a:rPr lang="en-US" sz="2800" dirty="0">
                <a:solidFill>
                  <a:srgbClr val="000000"/>
                </a:solidFill>
              </a:rPr>
              <a:t> </a:t>
            </a:r>
          </a:p>
          <a:p>
            <a:r>
              <a:rPr lang="en-US" sz="2800" dirty="0">
                <a:solidFill>
                  <a:srgbClr val="000000"/>
                </a:solidFill>
              </a:rPr>
              <a:t>(*Replace “base” with either gram, meter, Liter, or second) </a:t>
            </a:r>
          </a:p>
        </p:txBody>
      </p:sp>
    </p:spTree>
    <p:extLst>
      <p:ext uri="{BB962C8B-B14F-4D97-AF65-F5344CB8AC3E}">
        <p14:creationId xmlns:p14="http://schemas.microsoft.com/office/powerpoint/2010/main" val="39172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rgbClr val="000000"/>
                </a:solidFill>
              </a:rPr>
              <a:t>How can two units of measurement be equal to each other?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546" y="1680098"/>
            <a:ext cx="9067453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RULES:</a:t>
            </a:r>
          </a:p>
          <a:p>
            <a:endParaRPr lang="en-US" sz="2800" b="1" dirty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Negative exponent = move decimal to the left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Positive exponent = move decimal to the right</a:t>
            </a:r>
          </a:p>
          <a:p>
            <a:endParaRPr lang="en-US" sz="2800" b="1" dirty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Larger </a:t>
            </a:r>
            <a:r>
              <a:rPr lang="en-US" sz="2800" b="1" dirty="0" smtClean="0">
                <a:solidFill>
                  <a:srgbClr val="000000"/>
                </a:solidFill>
                <a:sym typeface="Wingdings"/>
              </a:rPr>
              <a:t> smaller (multiply)</a:t>
            </a:r>
          </a:p>
          <a:p>
            <a:r>
              <a:rPr lang="en-US" sz="2800" b="1" dirty="0" smtClean="0">
                <a:solidFill>
                  <a:srgbClr val="000000"/>
                </a:solidFill>
                <a:sym typeface="Wingdings"/>
              </a:rPr>
              <a:t>Smaller  Larger (Divide)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8534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rgbClr val="000000"/>
                </a:solidFill>
              </a:rPr>
              <a:t>How can two units of measurement be equal to each other?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99" y="1721112"/>
            <a:ext cx="8885823" cy="489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0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rgbClr val="000000"/>
                </a:solidFill>
              </a:rPr>
              <a:t>How can two units of measurement be equal to each other?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546" y="1680098"/>
            <a:ext cx="90674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SAMPLE QUESTION #1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 </a:t>
            </a:r>
          </a:p>
          <a:p>
            <a:pPr lvl="0"/>
            <a:r>
              <a:rPr lang="en-US" sz="2800" b="1" dirty="0">
                <a:solidFill>
                  <a:srgbClr val="000000"/>
                </a:solidFill>
              </a:rPr>
              <a:t>Diana drank 0.67 liters of her soda? How many milliliters did she drink?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b="1" dirty="0">
                <a:solidFill>
                  <a:srgbClr val="000000"/>
                </a:solidFill>
              </a:rPr>
              <a:t> </a:t>
            </a:r>
            <a:endParaRPr lang="en-US" sz="2800" dirty="0">
              <a:solidFill>
                <a:srgbClr val="000000"/>
              </a:solidFill>
            </a:endParaRPr>
          </a:p>
          <a:p>
            <a:pPr lvl="0"/>
            <a:r>
              <a:rPr lang="en-US" sz="2800" b="1" dirty="0">
                <a:solidFill>
                  <a:srgbClr val="000000"/>
                </a:solidFill>
              </a:rPr>
              <a:t>Divide/Multiply Way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b="1" dirty="0">
                <a:solidFill>
                  <a:srgbClr val="000000"/>
                </a:solidFill>
              </a:rPr>
              <a:t> 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pPr lvl="0"/>
            <a:r>
              <a:rPr lang="en-US" sz="2800" b="1" dirty="0">
                <a:solidFill>
                  <a:srgbClr val="000000"/>
                </a:solidFill>
              </a:rPr>
              <a:t>Decimal </a:t>
            </a:r>
            <a:r>
              <a:rPr lang="en-US" sz="2800" b="1" dirty="0" smtClean="0">
                <a:solidFill>
                  <a:srgbClr val="000000"/>
                </a:solidFill>
              </a:rPr>
              <a:t>Way 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b="1" dirty="0"/>
              <a:t>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5283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rgbClr val="000000"/>
                </a:solidFill>
              </a:rPr>
              <a:t>How can two units of measurement be equal to each other?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546" y="1680098"/>
            <a:ext cx="90674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SAMPLE QUESTION #2 (Regents)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 </a:t>
            </a:r>
          </a:p>
          <a:p>
            <a:r>
              <a:rPr lang="en-US" sz="2800" dirty="0">
                <a:solidFill>
                  <a:srgbClr val="000000"/>
                </a:solidFill>
              </a:rPr>
              <a:t>How many joules are equivalent to 35 kilojoules?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0.035 joules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0.0035 joules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3500 joules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35000 joules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 </a:t>
            </a:r>
          </a:p>
          <a:p>
            <a:pPr lvl="0"/>
            <a:r>
              <a:rPr lang="en-US" sz="2800" b="1" dirty="0">
                <a:solidFill>
                  <a:srgbClr val="000000"/>
                </a:solidFill>
              </a:rPr>
              <a:t>Divide/Multiply </a:t>
            </a:r>
            <a:r>
              <a:rPr lang="en-US" sz="2800" b="1" dirty="0" smtClean="0">
                <a:solidFill>
                  <a:srgbClr val="000000"/>
                </a:solidFill>
              </a:rPr>
              <a:t>Way</a:t>
            </a:r>
            <a:endParaRPr lang="en-US" sz="2800" dirty="0">
              <a:solidFill>
                <a:srgbClr val="000000"/>
              </a:solidFill>
            </a:endParaRPr>
          </a:p>
          <a:p>
            <a:pPr lvl="0"/>
            <a:r>
              <a:rPr lang="en-US" sz="2800" b="1" dirty="0">
                <a:solidFill>
                  <a:srgbClr val="000000"/>
                </a:solidFill>
              </a:rPr>
              <a:t>Decimal Way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929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Summary</a:t>
            </a:r>
          </a:p>
          <a:p>
            <a:r>
              <a:rPr lang="en-US" sz="4000" b="1" dirty="0">
                <a:solidFill>
                  <a:srgbClr val="000000"/>
                </a:solidFill>
              </a:rPr>
              <a:t>Summary: </a:t>
            </a:r>
            <a:r>
              <a:rPr lang="en-US" sz="4000" b="1" dirty="0" smtClean="0">
                <a:solidFill>
                  <a:srgbClr val="000000"/>
                </a:solidFill>
              </a:rPr>
              <a:t>Explain two methods we commonly use to convert units.</a:t>
            </a:r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</a:t>
            </a:r>
            <a:r>
              <a:rPr lang="en-US" sz="3200" b="1" dirty="0">
                <a:solidFill>
                  <a:srgbClr val="000000"/>
                </a:solidFill>
              </a:rPr>
              <a:t>How can two units of measurement be equal to each other?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30324" y="643123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00751" y="6424620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 Lesson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943" y="6433655"/>
            <a:ext cx="138723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1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</a:t>
            </a:r>
            <a:r>
              <a:rPr lang="en-US" sz="3200" b="1" dirty="0">
                <a:solidFill>
                  <a:srgbClr val="000000"/>
                </a:solidFill>
              </a:rPr>
              <a:t>How can two units of measurement be equal to each other?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33277"/>
              </p:ext>
            </p:extLst>
          </p:nvPr>
        </p:nvGraphicFramePr>
        <p:xfrm>
          <a:off x="1027349" y="1712528"/>
          <a:ext cx="7086600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Document" r:id="rId4" imgW="7086600" imgH="4318000" progId="Word.Document.12">
                  <p:embed/>
                </p:oleObj>
              </mc:Choice>
              <mc:Fallback>
                <p:oleObj name="Document" r:id="rId4" imgW="7086600" imgH="431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7349" y="1712528"/>
                        <a:ext cx="7086600" cy="431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8155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 fontScale="62500" lnSpcReduction="20000"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 algn="l"/>
            <a:r>
              <a:rPr lang="en-US" sz="4000" b="1" dirty="0">
                <a:solidFill>
                  <a:srgbClr val="000000"/>
                </a:solidFill>
              </a:rPr>
              <a:t>SHOW WORK FOR RECIPE HERE:</a:t>
            </a:r>
            <a:endParaRPr lang="en-US" sz="4000" dirty="0">
              <a:solidFill>
                <a:srgbClr val="000000"/>
              </a:solidFill>
            </a:endParaRPr>
          </a:p>
          <a:p>
            <a:pPr algn="l"/>
            <a:r>
              <a:rPr lang="en-US" sz="4000" b="1" dirty="0">
                <a:solidFill>
                  <a:srgbClr val="000000"/>
                </a:solidFill>
              </a:rPr>
              <a:t> </a:t>
            </a:r>
            <a:endParaRPr lang="en-US" sz="4000" dirty="0">
              <a:solidFill>
                <a:srgbClr val="000000"/>
              </a:solidFill>
            </a:endParaRPr>
          </a:p>
          <a:p>
            <a:pPr algn="l"/>
            <a:r>
              <a:rPr lang="en-US" sz="4000" b="1" dirty="0">
                <a:solidFill>
                  <a:srgbClr val="000000"/>
                </a:solidFill>
              </a:rPr>
              <a:t>Question #1:    </a:t>
            </a:r>
            <a:r>
              <a:rPr lang="en-US" sz="4000" dirty="0">
                <a:solidFill>
                  <a:srgbClr val="000000"/>
                </a:solidFill>
              </a:rPr>
              <a:t>.120 kg of flour</a:t>
            </a:r>
            <a:r>
              <a:rPr lang="en-US" sz="4000" b="1" dirty="0">
                <a:solidFill>
                  <a:srgbClr val="000000"/>
                </a:solidFill>
              </a:rPr>
              <a:t> = </a:t>
            </a:r>
            <a:r>
              <a:rPr lang="en-US" sz="4000" dirty="0" smtClean="0">
                <a:solidFill>
                  <a:srgbClr val="000000"/>
                </a:solidFill>
              </a:rPr>
              <a:t>__________________________</a:t>
            </a:r>
            <a:endParaRPr lang="en-US" sz="4000" dirty="0">
              <a:solidFill>
                <a:srgbClr val="000000"/>
              </a:solidFill>
            </a:endParaRPr>
          </a:p>
          <a:p>
            <a:pPr algn="l"/>
            <a:r>
              <a:rPr lang="en-US" sz="4000" b="1" dirty="0">
                <a:solidFill>
                  <a:srgbClr val="000000"/>
                </a:solidFill>
              </a:rPr>
              <a:t> </a:t>
            </a:r>
            <a:endParaRPr lang="en-US" sz="4000" dirty="0">
              <a:solidFill>
                <a:srgbClr val="000000"/>
              </a:solidFill>
            </a:endParaRPr>
          </a:p>
          <a:p>
            <a:pPr marL="571500" lvl="0" indent="-571500" algn="l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Divide/Multiply </a:t>
            </a:r>
            <a:r>
              <a:rPr lang="en-US" sz="4000" b="1" dirty="0" smtClean="0">
                <a:solidFill>
                  <a:srgbClr val="000000"/>
                </a:solidFill>
              </a:rPr>
              <a:t>Way</a:t>
            </a:r>
            <a:endParaRPr lang="en-US" sz="4000" dirty="0">
              <a:solidFill>
                <a:srgbClr val="000000"/>
              </a:solidFill>
            </a:endParaRPr>
          </a:p>
          <a:p>
            <a:pPr marL="571500" lvl="0" indent="-571500" algn="l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Decimal Way</a:t>
            </a:r>
            <a:endParaRPr lang="en-US" sz="4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</a:t>
            </a:r>
            <a:r>
              <a:rPr lang="en-US" sz="3200" b="1" dirty="0">
                <a:solidFill>
                  <a:srgbClr val="000000"/>
                </a:solidFill>
              </a:rPr>
              <a:t>How can two units of measurement be equal to each other?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6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Complete rest of 1.3 for homework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</a:t>
            </a:r>
            <a:r>
              <a:rPr lang="en-US" sz="3200" b="1" dirty="0">
                <a:solidFill>
                  <a:srgbClr val="000000"/>
                </a:solidFill>
              </a:rPr>
              <a:t>How can two units of measurement be equal to each other?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3917461" cy="4995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Real-world connection</a:t>
            </a:r>
          </a:p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Money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, Cooking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, Building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Vocabulary</a:t>
            </a:r>
          </a:p>
          <a:p>
            <a:r>
              <a:rPr lang="en-US" dirty="0">
                <a:solidFill>
                  <a:srgbClr val="000000"/>
                </a:solidFill>
              </a:rPr>
              <a:t>Conversion * Dimension * Dimensional analysis * Base </a:t>
            </a:r>
            <a:endParaRPr lang="en-US" sz="3400" dirty="0">
              <a:solidFill>
                <a:srgbClr val="000000"/>
              </a:solidFill>
              <a:latin typeface="Stencil"/>
              <a:cs typeface="Stenci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rgbClr val="000000"/>
                </a:solidFill>
              </a:rPr>
              <a:t>How can two units of measurement be equal to each other?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661" y="2714941"/>
            <a:ext cx="2696765" cy="242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</a:t>
            </a:r>
            <a:r>
              <a:rPr lang="en-US" sz="3200" b="1" dirty="0">
                <a:solidFill>
                  <a:srgbClr val="000000"/>
                </a:solidFill>
              </a:rPr>
              <a:t>How can two units of measurement be equal to each other?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315598"/>
              </p:ext>
            </p:extLst>
          </p:nvPr>
        </p:nvGraphicFramePr>
        <p:xfrm>
          <a:off x="410308" y="3428999"/>
          <a:ext cx="8225692" cy="1846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Document" r:id="rId4" imgW="7188200" imgH="685800" progId="Word.Document.12">
                  <p:embed/>
                </p:oleObj>
              </mc:Choice>
              <mc:Fallback>
                <p:oleObj name="Document" r:id="rId4" imgW="7188200" imgH="68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308" y="3428999"/>
                        <a:ext cx="8225692" cy="1846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DO NOW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rgbClr val="000000"/>
                </a:solidFill>
              </a:rPr>
              <a:t>How can two units of measurement be equal to each other?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97429"/>
              </p:ext>
            </p:extLst>
          </p:nvPr>
        </p:nvGraphicFramePr>
        <p:xfrm>
          <a:off x="1955799" y="3140319"/>
          <a:ext cx="7188200" cy="288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Document" r:id="rId4" imgW="7188200" imgH="2882900" progId="Word.Document.12">
                  <p:embed/>
                </p:oleObj>
              </mc:Choice>
              <mc:Fallback>
                <p:oleObj name="Document" r:id="rId4" imgW="7188200" imgH="288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799" y="3140319"/>
                        <a:ext cx="7188200" cy="288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282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….</a:t>
            </a: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rgbClr val="000000"/>
                </a:solidFill>
              </a:rPr>
              <a:t>How can two units of measurement be equal to each other?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7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rgbClr val="000000"/>
                </a:solidFill>
              </a:rPr>
              <a:t>How can two units of measurement be equal to each other?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546" y="1680098"/>
            <a:ext cx="906745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CONVERSION/DIMENSIONS</a:t>
            </a:r>
          </a:p>
          <a:p>
            <a:pPr lvl="0" algn="ctr"/>
            <a:endParaRPr lang="en-US" sz="3000" dirty="0" smtClean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 lvl="0"/>
            <a:r>
              <a:rPr lang="en-US" sz="3000" dirty="0" smtClean="0">
                <a:solidFill>
                  <a:schemeClr val="bg1"/>
                </a:solidFill>
              </a:rPr>
              <a:t>Quantities </a:t>
            </a:r>
            <a:r>
              <a:rPr lang="en-US" sz="3000" dirty="0">
                <a:solidFill>
                  <a:schemeClr val="bg1"/>
                </a:solidFill>
              </a:rPr>
              <a:t>can be expressed in </a:t>
            </a:r>
            <a:r>
              <a:rPr lang="en-US" sz="3000" b="1" u="sng" dirty="0">
                <a:solidFill>
                  <a:schemeClr val="accent4">
                    <a:lumMod val="75000"/>
                  </a:schemeClr>
                </a:solidFill>
              </a:rPr>
              <a:t>many</a:t>
            </a:r>
            <a:r>
              <a:rPr lang="en-US" sz="3000" dirty="0">
                <a:solidFill>
                  <a:schemeClr val="bg1"/>
                </a:solidFill>
              </a:rPr>
              <a:t> ways.</a:t>
            </a:r>
          </a:p>
          <a:p>
            <a:pPr lvl="0"/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  For example, $1 = ______ quarters = ________ dimes = _______  nickels</a:t>
            </a:r>
          </a:p>
          <a:p>
            <a:endParaRPr lang="en-US" sz="3000" dirty="0">
              <a:solidFill>
                <a:schemeClr val="bg1"/>
              </a:solidFill>
            </a:endParaRPr>
          </a:p>
          <a:p>
            <a:pPr lvl="0"/>
            <a:r>
              <a:rPr lang="en-US" sz="3000" dirty="0">
                <a:solidFill>
                  <a:schemeClr val="bg1"/>
                </a:solidFill>
              </a:rPr>
              <a:t>Whenever two measurements are equal to each other, a ratio of the two conversions will cancel out to equal </a:t>
            </a:r>
            <a:r>
              <a:rPr lang="en-US" sz="3000" b="1" u="sng" dirty="0">
                <a:solidFill>
                  <a:srgbClr val="475BCD"/>
                </a:solidFill>
              </a:rPr>
              <a:t>1 (one)</a:t>
            </a:r>
            <a:r>
              <a:rPr lang="en-US" sz="3000" dirty="0">
                <a:solidFill>
                  <a:srgbClr val="475BCD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738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rgbClr val="000000"/>
                </a:solidFill>
              </a:rPr>
              <a:t>How can two units of measurement be equal to each other?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098781"/>
              </p:ext>
            </p:extLst>
          </p:nvPr>
        </p:nvGraphicFramePr>
        <p:xfrm>
          <a:off x="312615" y="2235199"/>
          <a:ext cx="8401539" cy="3724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Document" r:id="rId4" imgW="7086600" imgH="2387600" progId="Word.Document.12">
                  <p:embed/>
                </p:oleObj>
              </mc:Choice>
              <mc:Fallback>
                <p:oleObj name="Document" r:id="rId4" imgW="7086600" imgH="2387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615" y="2235199"/>
                        <a:ext cx="8401539" cy="3724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102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rgbClr val="000000"/>
                </a:solidFill>
              </a:rPr>
              <a:t>How can two units of measurement be equal to each other?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546" y="1680098"/>
            <a:ext cx="6410223" cy="4001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Think  about it…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When </a:t>
            </a:r>
            <a:r>
              <a:rPr lang="en-US" sz="2800" b="1" dirty="0">
                <a:solidFill>
                  <a:schemeClr val="bg1"/>
                </a:solidFill>
              </a:rPr>
              <a:t>do we use dimensional analysis</a:t>
            </a:r>
            <a:r>
              <a:rPr lang="en-US" sz="2800" b="1" dirty="0" smtClean="0">
                <a:solidFill>
                  <a:schemeClr val="bg1"/>
                </a:solidFill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u="sng" dirty="0">
                <a:solidFill>
                  <a:schemeClr val="bg1"/>
                </a:solidFill>
              </a:rPr>
              <a:t>Scenario:</a:t>
            </a:r>
            <a:r>
              <a:rPr lang="en-US" sz="2800" dirty="0">
                <a:solidFill>
                  <a:schemeClr val="bg1"/>
                </a:solidFill>
              </a:rPr>
              <a:t> Suppose someone said you ran for 3600 seconds. How would you respond? Do you know how many minutes or hours 3,600 seconds really is?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 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What would you do to solve this?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547" y="2209800"/>
            <a:ext cx="2514600" cy="231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4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rgbClr val="000000"/>
                </a:solidFill>
              </a:rPr>
              <a:t>How can two units of measurement be equal to each other?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546" y="1680098"/>
            <a:ext cx="90674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How do we convert from one unit to another?</a:t>
            </a:r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 </a:t>
            </a:r>
          </a:p>
          <a:p>
            <a:r>
              <a:rPr lang="en-US" sz="3200" dirty="0">
                <a:solidFill>
                  <a:srgbClr val="000000"/>
                </a:solidFill>
              </a:rPr>
              <a:t>There are different methods to convert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  <a:endParaRPr lang="en-US" sz="3200" dirty="0">
              <a:solidFill>
                <a:srgbClr val="000000"/>
              </a:solidFill>
            </a:endParaRPr>
          </a:p>
          <a:p>
            <a:pPr marL="514350" lvl="0" indent="-514350">
              <a:buAutoNum type="arabicPeriod"/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Moving decimal</a:t>
            </a:r>
          </a:p>
          <a:p>
            <a:pPr marL="514350" lvl="0" indent="-514350">
              <a:buAutoNum type="arabicPeriod"/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Divide/multiply</a:t>
            </a:r>
          </a:p>
          <a:p>
            <a:pPr marL="514350" lvl="0" indent="-514350">
              <a:buAutoNum type="arabicPeriod"/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Conversion factor</a:t>
            </a: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 </a:t>
            </a:r>
          </a:p>
          <a:p>
            <a:r>
              <a:rPr lang="en-US" sz="3200" dirty="0">
                <a:solidFill>
                  <a:srgbClr val="000000"/>
                </a:solidFill>
              </a:rPr>
              <a:t>NOTE: We will use the decimal and divide/multiply method for now. 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5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rgbClr val="000000"/>
                </a:solidFill>
              </a:rPr>
              <a:t>How can two units of measurement be equal to each other?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309267"/>
              </p:ext>
            </p:extLst>
          </p:nvPr>
        </p:nvGraphicFramePr>
        <p:xfrm>
          <a:off x="429845" y="2089149"/>
          <a:ext cx="8342923" cy="381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Document" r:id="rId4" imgW="7086600" imgH="2679700" progId="Word.Document.12">
                  <p:embed/>
                </p:oleObj>
              </mc:Choice>
              <mc:Fallback>
                <p:oleObj name="Document" r:id="rId4" imgW="7086600" imgH="2679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9845" y="2089149"/>
                        <a:ext cx="8342923" cy="3811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9658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5074</TotalTime>
  <Words>880</Words>
  <Application>Microsoft Macintosh PowerPoint</Application>
  <PresentationFormat>On-screen Show (4:3)</PresentationFormat>
  <Paragraphs>287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Twilight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188</cp:revision>
  <dcterms:created xsi:type="dcterms:W3CDTF">2012-11-19T19:26:54Z</dcterms:created>
  <dcterms:modified xsi:type="dcterms:W3CDTF">2014-09-12T14:39:16Z</dcterms:modified>
</cp:coreProperties>
</file>