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22"/>
  </p:notesMasterIdLst>
  <p:sldIdLst>
    <p:sldId id="257" r:id="rId2"/>
    <p:sldId id="306" r:id="rId3"/>
    <p:sldId id="409" r:id="rId4"/>
    <p:sldId id="467" r:id="rId5"/>
    <p:sldId id="439" r:id="rId6"/>
    <p:sldId id="457" r:id="rId7"/>
    <p:sldId id="458" r:id="rId8"/>
    <p:sldId id="459" r:id="rId9"/>
    <p:sldId id="460" r:id="rId10"/>
    <p:sldId id="363" r:id="rId11"/>
    <p:sldId id="466" r:id="rId12"/>
    <p:sldId id="461" r:id="rId13"/>
    <p:sldId id="462" r:id="rId14"/>
    <p:sldId id="463" r:id="rId15"/>
    <p:sldId id="464" r:id="rId16"/>
    <p:sldId id="449" r:id="rId17"/>
    <p:sldId id="465" r:id="rId18"/>
    <p:sldId id="442" r:id="rId19"/>
    <p:sldId id="438" r:id="rId20"/>
    <p:sldId id="3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65" d="100"/>
          <a:sy n="65" d="100"/>
        </p:scale>
        <p:origin x="-2760" y="-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EE796-8BB9-8E40-BF38-D52FCB9B1618}" type="datetimeFigureOut">
              <a:rPr lang="en-US" smtClean="0"/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E6601-88E3-EE42-92CE-0AEC876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66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BC95-73C3-6940-8688-C6D4C3AD3A7E}" type="datetimeFigureOut">
              <a:rPr lang="en-US" smtClean="0"/>
              <a:pPr/>
              <a:t>9/17/14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24B31-E22C-0B4E-9FBB-D92B9D6F3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99718"/>
            <a:ext cx="7296150" cy="2615974"/>
          </a:xfrm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sz="5100" b="1" u="sng" dirty="0" smtClean="0">
                <a:solidFill>
                  <a:schemeClr val="bg1"/>
                </a:solidFill>
                <a:latin typeface="Stencil"/>
                <a:ea typeface="ＭＳ Ｐゴシック" charset="-128"/>
                <a:cs typeface="Stencil"/>
              </a:rPr>
              <a:t>Objective:</a:t>
            </a:r>
          </a:p>
          <a:p>
            <a:r>
              <a:rPr lang="en-US" sz="3200" b="1" dirty="0"/>
              <a:t>I will </a:t>
            </a:r>
            <a:r>
              <a:rPr lang="en-US" sz="3200" b="1" dirty="0" smtClean="0"/>
              <a:t>round and calculate</a:t>
            </a:r>
          </a:p>
          <a:p>
            <a:r>
              <a:rPr lang="en-US" sz="3200" b="1" dirty="0" smtClean="0"/>
              <a:t> using significant figures.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67799" y="565962"/>
            <a:ext cx="7407619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 smtClean="0">
                <a:solidFill>
                  <a:schemeClr val="bg1"/>
                </a:solidFill>
              </a:rPr>
              <a:t>: </a:t>
            </a:r>
            <a:r>
              <a:rPr lang="en-US" sz="3200" b="1" dirty="0" smtClean="0">
                <a:solidFill>
                  <a:srgbClr val="000000"/>
                </a:solidFill>
              </a:rPr>
              <a:t>How can we round and calculate using significant figures? </a:t>
            </a:r>
            <a:endParaRPr lang="en-US" sz="3000" b="1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4490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563986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30261" y="166316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12" name="Rounded Rectangle 1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4001" y="1066800"/>
              <a:ext cx="1453199" cy="36933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Do Now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26" y="5568464"/>
            <a:ext cx="871830" cy="95738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310" y="4415692"/>
            <a:ext cx="1758511" cy="236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3732821" y="4415692"/>
            <a:ext cx="5411179" cy="24423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0" b="1" u="sng" dirty="0" smtClean="0">
                <a:solidFill>
                  <a:srgbClr val="000000"/>
                </a:solidFill>
                <a:latin typeface="Stencil" pitchFamily="82" charset="0"/>
              </a:rPr>
              <a:t>DO NOW</a:t>
            </a:r>
            <a:r>
              <a:rPr lang="en-US" sz="12000" b="1" dirty="0" smtClean="0">
                <a:solidFill>
                  <a:srgbClr val="000000"/>
                </a:solidFill>
                <a:latin typeface="Stencil" pitchFamily="82" charset="0"/>
              </a:rPr>
              <a:t>:</a:t>
            </a:r>
            <a:r>
              <a:rPr lang="en-US" sz="8000" b="1" dirty="0" smtClean="0">
                <a:solidFill>
                  <a:srgbClr val="000000"/>
                </a:solidFill>
                <a:latin typeface="Stencil" pitchFamily="82" charset="0"/>
              </a:rPr>
              <a:t> </a:t>
            </a:r>
          </a:p>
          <a:p>
            <a:pPr algn="l"/>
            <a:r>
              <a:rPr lang="en-US" sz="8000" b="1" dirty="0" smtClean="0">
                <a:solidFill>
                  <a:srgbClr val="800000"/>
                </a:solidFill>
                <a:latin typeface="Corbel"/>
                <a:cs typeface="Corbel"/>
              </a:rPr>
              <a:t>(You have </a:t>
            </a:r>
            <a:r>
              <a:rPr lang="en-US" sz="8000" b="1" dirty="0">
                <a:solidFill>
                  <a:srgbClr val="800000"/>
                </a:solidFill>
                <a:latin typeface="Corbel"/>
                <a:cs typeface="Corbel"/>
              </a:rPr>
              <a:t>5</a:t>
            </a:r>
            <a:r>
              <a:rPr lang="en-US" sz="8000" b="1" dirty="0" smtClean="0">
                <a:solidFill>
                  <a:srgbClr val="800000"/>
                </a:solidFill>
                <a:latin typeface="Corbel"/>
                <a:cs typeface="Corbel"/>
              </a:rPr>
              <a:t> minutes)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6400" i="1" u="sng" dirty="0" smtClean="0">
                <a:solidFill>
                  <a:schemeClr val="bg1"/>
                </a:solidFill>
                <a:latin typeface="Century Gothic"/>
                <a:cs typeface="Century Gothic"/>
              </a:rPr>
              <a:t>TAKE DO NOW AND START</a:t>
            </a:r>
            <a:endParaRPr lang="en-US" sz="6400" b="1" u="sng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546" y="1680098"/>
            <a:ext cx="906745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TURN AND TALK</a:t>
            </a:r>
          </a:p>
          <a:p>
            <a:pPr lvl="0" algn="ctr"/>
            <a:endParaRPr lang="en-US" sz="3000" b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pPr lvl="0" algn="ctr"/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What is the difference among</a:t>
            </a:r>
          </a:p>
          <a:p>
            <a:pPr lvl="0" algn="ctr"/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 these numbers? </a:t>
            </a:r>
          </a:p>
          <a:p>
            <a:pPr lvl="0" algn="ctr"/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1.00</a:t>
            </a:r>
          </a:p>
          <a:p>
            <a:pPr lvl="0" algn="ctr"/>
            <a:r>
              <a:rPr lang="en-US" sz="4000" dirty="0" smtClean="0">
                <a:solidFill>
                  <a:srgbClr val="000000"/>
                </a:solidFill>
                <a:latin typeface="Century Gothic"/>
                <a:cs typeface="Century Gothic"/>
              </a:rPr>
              <a:t>1.0</a:t>
            </a:r>
          </a:p>
          <a:p>
            <a:pPr lvl="0" algn="ctr"/>
            <a:r>
              <a:rPr lang="en-US" sz="4000" dirty="0">
                <a:solidFill>
                  <a:srgbClr val="000000"/>
                </a:solidFill>
                <a:latin typeface="Century Gothic"/>
                <a:cs typeface="Century Gothic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738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546" y="1680098"/>
            <a:ext cx="906745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Why we use significant figures?</a:t>
            </a:r>
          </a:p>
          <a:p>
            <a:pPr lvl="0" algn="ctr"/>
            <a:endParaRPr lang="en-US" sz="3000" dirty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lvl="0" algn="ctr"/>
            <a:r>
              <a:rPr lang="en-US" sz="3000" dirty="0" smtClean="0">
                <a:solidFill>
                  <a:schemeClr val="bg1"/>
                </a:solidFill>
                <a:latin typeface="Century Gothic"/>
                <a:cs typeface="Century Gothic"/>
              </a:rPr>
              <a:t>What is the difference between these pictures?</a:t>
            </a:r>
          </a:p>
          <a:p>
            <a:pPr lvl="0" algn="ctr"/>
            <a:endParaRPr lang="en-US" sz="3000" b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799" y="3422649"/>
            <a:ext cx="5896450" cy="281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0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546" y="1680098"/>
            <a:ext cx="90674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Significant figures</a:t>
            </a:r>
          </a:p>
          <a:p>
            <a:pPr lvl="0" algn="ctr"/>
            <a:endParaRPr lang="en-US" sz="4000" b="1" dirty="0" smtClean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pPr lvl="0"/>
            <a:r>
              <a:rPr lang="en-US" sz="4000" b="1" dirty="0" smtClean="0">
                <a:solidFill>
                  <a:schemeClr val="bg1"/>
                </a:solidFill>
              </a:rPr>
              <a:t>DEFINITION: </a:t>
            </a:r>
            <a:r>
              <a:rPr lang="en-US" sz="40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includes all digits </a:t>
            </a:r>
            <a:r>
              <a:rPr lang="en-US" sz="4000" b="1" dirty="0">
                <a:solidFill>
                  <a:schemeClr val="bg2">
                    <a:lumMod val="75000"/>
                    <a:lumOff val="25000"/>
                  </a:schemeClr>
                </a:solidFill>
              </a:rPr>
              <a:t>of a number that is known with </a:t>
            </a:r>
            <a:r>
              <a:rPr lang="en-US" sz="40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certainty and one digit known with uncertainty</a:t>
            </a:r>
            <a:endParaRPr lang="en-US" sz="40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7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546" y="1680098"/>
            <a:ext cx="90674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Rules of Significant figures</a:t>
            </a:r>
          </a:p>
          <a:p>
            <a:pPr lvl="0" algn="ctr"/>
            <a:endParaRPr lang="en-US" sz="4000" b="1" dirty="0" smtClean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189138"/>
              </p:ext>
            </p:extLst>
          </p:nvPr>
        </p:nvGraphicFramePr>
        <p:xfrm>
          <a:off x="266700" y="2573212"/>
          <a:ext cx="8629492" cy="3464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Document" r:id="rId3" imgW="7086600" imgH="2844800" progId="Word.Document.12">
                  <p:embed/>
                </p:oleObj>
              </mc:Choice>
              <mc:Fallback>
                <p:oleObj name="Document" r:id="rId3" imgW="7086600" imgH="2844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" y="2573212"/>
                        <a:ext cx="8629492" cy="3464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234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546" y="1680098"/>
            <a:ext cx="9067453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Sample problems</a:t>
            </a:r>
            <a:r>
              <a:rPr lang="en-US" sz="4000" b="1" dirty="0"/>
              <a:t> </a:t>
            </a:r>
            <a:endParaRPr lang="en-US" sz="4000" dirty="0"/>
          </a:p>
          <a:p>
            <a:r>
              <a:rPr lang="en-US" sz="2500" dirty="0">
                <a:solidFill>
                  <a:schemeClr val="bg1"/>
                </a:solidFill>
              </a:rPr>
              <a:t>Identify the number of significant digits show in each of the following examples. Also list which numbers are significant.</a:t>
            </a:r>
          </a:p>
          <a:p>
            <a:r>
              <a:rPr lang="en-US" sz="2500" dirty="0">
                <a:solidFill>
                  <a:schemeClr val="bg1"/>
                </a:solidFill>
              </a:rPr>
              <a:t>			</a:t>
            </a:r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		# </a:t>
            </a:r>
            <a:r>
              <a:rPr lang="en-US" sz="2500" dirty="0">
                <a:solidFill>
                  <a:schemeClr val="bg1"/>
                </a:solidFill>
              </a:rPr>
              <a:t>of significant figures		Numbers that are significant</a:t>
            </a:r>
          </a:p>
          <a:p>
            <a:r>
              <a:rPr lang="en-US" sz="2500" dirty="0">
                <a:solidFill>
                  <a:schemeClr val="bg1"/>
                </a:solidFill>
              </a:rPr>
              <a:t>A) 400     </a:t>
            </a:r>
            <a:r>
              <a:rPr lang="en-US" sz="2500" dirty="0" smtClean="0">
                <a:solidFill>
                  <a:schemeClr val="bg1"/>
                </a:solidFill>
              </a:rPr>
              <a:t>____________________</a:t>
            </a:r>
            <a:r>
              <a:rPr lang="en-US" sz="2500" dirty="0">
                <a:solidFill>
                  <a:schemeClr val="bg1"/>
                </a:solidFill>
              </a:rPr>
              <a:t>		_______________________</a:t>
            </a:r>
          </a:p>
          <a:p>
            <a:r>
              <a:rPr lang="en-US" sz="2500" dirty="0">
                <a:solidFill>
                  <a:schemeClr val="bg1"/>
                </a:solidFill>
              </a:rPr>
              <a:t>B) 200.0    	___________________		_______________________</a:t>
            </a:r>
          </a:p>
          <a:p>
            <a:r>
              <a:rPr lang="en-US" sz="2500" dirty="0">
                <a:solidFill>
                  <a:schemeClr val="bg1"/>
                </a:solidFill>
              </a:rPr>
              <a:t>C)  0.0001	</a:t>
            </a:r>
            <a:r>
              <a:rPr lang="en-US" sz="2500" dirty="0" smtClean="0">
                <a:solidFill>
                  <a:schemeClr val="bg1"/>
                </a:solidFill>
              </a:rPr>
              <a:t>___________________</a:t>
            </a:r>
            <a:r>
              <a:rPr lang="en-US" sz="2500" dirty="0">
                <a:solidFill>
                  <a:schemeClr val="bg1"/>
                </a:solidFill>
              </a:rPr>
              <a:t>		_______________________</a:t>
            </a:r>
          </a:p>
          <a:p>
            <a:r>
              <a:rPr lang="en-US" sz="2500" dirty="0">
                <a:solidFill>
                  <a:schemeClr val="bg1"/>
                </a:solidFill>
              </a:rPr>
              <a:t>D) 320		___________________		_______________________</a:t>
            </a:r>
          </a:p>
          <a:p>
            <a:r>
              <a:rPr lang="en-US" sz="2500" dirty="0">
                <a:solidFill>
                  <a:schemeClr val="bg1"/>
                </a:solidFill>
              </a:rPr>
              <a:t>E) 0.00530	</a:t>
            </a:r>
            <a:r>
              <a:rPr lang="en-US" sz="2500" dirty="0" smtClean="0">
                <a:solidFill>
                  <a:schemeClr val="bg1"/>
                </a:solidFill>
              </a:rPr>
              <a:t>___________________</a:t>
            </a:r>
            <a:r>
              <a:rPr lang="en-US" sz="2500" dirty="0">
                <a:solidFill>
                  <a:schemeClr val="bg1"/>
                </a:solidFill>
              </a:rPr>
              <a:t>		_______________________</a:t>
            </a:r>
          </a:p>
          <a:p>
            <a:pPr lvl="0" algn="ctr"/>
            <a:endParaRPr lang="en-US" sz="2500" dirty="0" smtClean="0">
              <a:solidFill>
                <a:schemeClr val="bg1"/>
              </a:solidFill>
              <a:latin typeface="Stencil"/>
              <a:cs typeface="Stencil"/>
            </a:endParaRPr>
          </a:p>
          <a:p>
            <a:pPr lvl="0" algn="ctr"/>
            <a:endParaRPr lang="en-US" sz="2500" b="1" dirty="0" smtClean="0">
              <a:solidFill>
                <a:schemeClr val="bg1"/>
              </a:solidFill>
              <a:latin typeface="Stencil"/>
              <a:cs typeface="Stencil"/>
            </a:endParaRPr>
          </a:p>
        </p:txBody>
      </p:sp>
    </p:spTree>
    <p:extLst>
      <p:ext uri="{BB962C8B-B14F-4D97-AF65-F5344CB8AC3E}">
        <p14:creationId xmlns:p14="http://schemas.microsoft.com/office/powerpoint/2010/main" val="225751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546" y="1680098"/>
            <a:ext cx="906745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Sample regents question</a:t>
            </a:r>
            <a:endParaRPr lang="en-US" sz="4000" dirty="0"/>
          </a:p>
          <a:p>
            <a:endParaRPr lang="en-US" sz="2500" dirty="0" smtClean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ANNOTATE THE QUESTION:</a:t>
            </a:r>
          </a:p>
          <a:p>
            <a:endParaRPr lang="en-US" sz="2500" dirty="0">
              <a:solidFill>
                <a:schemeClr val="bg1"/>
              </a:solidFill>
              <a:latin typeface="Stencil"/>
              <a:cs typeface="Stencil"/>
            </a:endParaRPr>
          </a:p>
          <a:p>
            <a:endParaRPr lang="en-US" sz="2500" dirty="0" smtClean="0">
              <a:solidFill>
                <a:schemeClr val="bg1"/>
              </a:solidFill>
              <a:latin typeface="Stencil"/>
              <a:cs typeface="Stencil"/>
            </a:endParaRPr>
          </a:p>
          <a:p>
            <a:pPr lvl="0" algn="ctr"/>
            <a:endParaRPr lang="en-US" sz="2500" b="1" dirty="0" smtClean="0">
              <a:solidFill>
                <a:schemeClr val="bg1"/>
              </a:solidFill>
              <a:latin typeface="Stencil"/>
              <a:cs typeface="Stencil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191" y="3332792"/>
            <a:ext cx="6879492" cy="26459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9514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546" y="1680098"/>
            <a:ext cx="9067453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How do we calculate using significant figures?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/>
              <a:t> </a:t>
            </a:r>
            <a:endParaRPr lang="en-US" sz="2500" dirty="0"/>
          </a:p>
          <a:p>
            <a:r>
              <a:rPr lang="en-US" sz="2500" b="1" dirty="0">
                <a:solidFill>
                  <a:srgbClr val="000000"/>
                </a:solidFill>
              </a:rPr>
              <a:t>MULTIPLICATION/DIVISION:</a:t>
            </a:r>
            <a:endParaRPr lang="en-US" sz="2500" dirty="0">
              <a:solidFill>
                <a:srgbClr val="000000"/>
              </a:solidFill>
            </a:endParaRPr>
          </a:p>
          <a:p>
            <a:pPr lvl="0"/>
            <a:r>
              <a:rPr lang="en-US" sz="2500" dirty="0">
                <a:solidFill>
                  <a:srgbClr val="000000"/>
                </a:solidFill>
              </a:rPr>
              <a:t>The number of significant figures are determined by the number that has the </a:t>
            </a:r>
            <a:r>
              <a:rPr lang="en-US" sz="2500" i="1" u="sng" dirty="0">
                <a:solidFill>
                  <a:srgbClr val="000000"/>
                </a:solidFill>
              </a:rPr>
              <a:t>LEAST</a:t>
            </a:r>
            <a:r>
              <a:rPr lang="en-US" sz="2500" dirty="0">
                <a:solidFill>
                  <a:srgbClr val="000000"/>
                </a:solidFill>
              </a:rPr>
              <a:t> number of significant figures</a:t>
            </a:r>
          </a:p>
          <a:p>
            <a:r>
              <a:rPr lang="en-US" sz="2500" dirty="0">
                <a:solidFill>
                  <a:srgbClr val="000000"/>
                </a:solidFill>
              </a:rPr>
              <a:t> </a:t>
            </a:r>
          </a:p>
          <a:p>
            <a:r>
              <a:rPr lang="en-US" sz="2500" b="1" dirty="0">
                <a:solidFill>
                  <a:srgbClr val="000000"/>
                </a:solidFill>
              </a:rPr>
              <a:t>SAMPLE </a:t>
            </a:r>
            <a:r>
              <a:rPr lang="en-US" sz="2500" b="1" dirty="0" smtClean="0">
                <a:solidFill>
                  <a:srgbClr val="000000"/>
                </a:solidFill>
              </a:rPr>
              <a:t>QUESTIONS</a:t>
            </a:r>
            <a:endParaRPr lang="en-US" sz="2500" dirty="0">
              <a:solidFill>
                <a:srgbClr val="000000"/>
              </a:solidFill>
            </a:endParaRPr>
          </a:p>
          <a:p>
            <a:pPr lvl="0"/>
            <a:r>
              <a:rPr lang="en-US" sz="2500" dirty="0">
                <a:solidFill>
                  <a:srgbClr val="000000"/>
                </a:solidFill>
              </a:rPr>
              <a:t>93.4/12 </a:t>
            </a:r>
            <a:r>
              <a:rPr lang="en-US" sz="2500" dirty="0" smtClean="0">
                <a:solidFill>
                  <a:srgbClr val="000000"/>
                </a:solidFill>
              </a:rPr>
              <a:t>=</a:t>
            </a:r>
            <a:endParaRPr lang="en-US" sz="2500" dirty="0">
              <a:solidFill>
                <a:srgbClr val="000000"/>
              </a:solidFill>
            </a:endParaRPr>
          </a:p>
          <a:p>
            <a:r>
              <a:rPr lang="en-US" sz="2500" b="1" dirty="0">
                <a:solidFill>
                  <a:srgbClr val="000000"/>
                </a:solidFill>
              </a:rPr>
              <a:t> </a:t>
            </a:r>
            <a:endParaRPr lang="en-US" sz="2500" dirty="0">
              <a:solidFill>
                <a:srgbClr val="000000"/>
              </a:solidFill>
            </a:endParaRPr>
          </a:p>
          <a:p>
            <a:pPr lvl="0"/>
            <a:r>
              <a:rPr lang="en-US" sz="2500" b="1" dirty="0">
                <a:solidFill>
                  <a:srgbClr val="000000"/>
                </a:solidFill>
              </a:rPr>
              <a:t>YOU TRY:  </a:t>
            </a:r>
            <a:r>
              <a:rPr lang="en-US" sz="2500" dirty="0">
                <a:solidFill>
                  <a:srgbClr val="000000"/>
                </a:solidFill>
              </a:rPr>
              <a:t>8.032 X 0.591 =</a:t>
            </a:r>
          </a:p>
          <a:p>
            <a:r>
              <a:rPr lang="en-US" sz="2500" b="1" dirty="0">
                <a:solidFill>
                  <a:srgbClr val="000000"/>
                </a:solidFill>
              </a:rPr>
              <a:t> </a:t>
            </a:r>
            <a:endParaRPr lang="en-US" sz="2500" dirty="0">
              <a:solidFill>
                <a:srgbClr val="000000"/>
              </a:solidFill>
            </a:endParaRPr>
          </a:p>
          <a:p>
            <a:r>
              <a:rPr lang="en-US" sz="2500" b="1" dirty="0">
                <a:solidFill>
                  <a:srgbClr val="000000"/>
                </a:solidFill>
              </a:rPr>
              <a:t> </a:t>
            </a:r>
            <a:endParaRPr lang="en-US" sz="2500" dirty="0">
              <a:solidFill>
                <a:srgbClr val="000000"/>
              </a:solidFill>
            </a:endParaRPr>
          </a:p>
          <a:p>
            <a:r>
              <a:rPr lang="en-US" sz="2500" b="1" dirty="0"/>
              <a:t> 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4735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634374"/>
            <a:ext cx="9143998" cy="4704907"/>
          </a:xfrm>
        </p:spPr>
        <p:txBody>
          <a:bodyPr>
            <a:normAutofit/>
          </a:bodyPr>
          <a:lstStyle/>
          <a:p>
            <a:endParaRPr lang="en-US" sz="4000" b="1" dirty="0" smtClean="0">
              <a:solidFill>
                <a:srgbClr val="000000"/>
              </a:solidFill>
            </a:endParaRPr>
          </a:p>
          <a:p>
            <a:pPr lvl="0"/>
            <a:endParaRPr lang="en-US" sz="4000" dirty="0">
              <a:solidFill>
                <a:srgbClr val="00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85834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21" name="Rounded Rectangle 2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78374" y="4827038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48801" y="4823592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07965" y="6422729"/>
            <a:ext cx="1347226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547023" y="6422729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546" y="1680098"/>
            <a:ext cx="9067453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How do we calculate using significant figures?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/>
              <a:t> </a:t>
            </a:r>
            <a:endParaRPr lang="en-US" sz="2500" dirty="0"/>
          </a:p>
          <a:p>
            <a:r>
              <a:rPr lang="en-US" sz="2800" b="1" dirty="0">
                <a:solidFill>
                  <a:srgbClr val="000000"/>
                </a:solidFill>
              </a:rPr>
              <a:t>ADDITION/SUBTRACTION:</a:t>
            </a:r>
            <a:endParaRPr lang="en-US" sz="2800" dirty="0">
              <a:solidFill>
                <a:srgbClr val="000000"/>
              </a:solidFill>
            </a:endParaRP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The number of significant figures is determined by the number that has the </a:t>
            </a:r>
            <a:r>
              <a:rPr lang="en-US" sz="2800" i="1" u="sng" dirty="0">
                <a:solidFill>
                  <a:srgbClr val="000000"/>
                </a:solidFill>
              </a:rPr>
              <a:t>LEAST</a:t>
            </a:r>
            <a:r>
              <a:rPr lang="en-US" sz="2800" dirty="0">
                <a:solidFill>
                  <a:srgbClr val="000000"/>
                </a:solidFill>
              </a:rPr>
              <a:t> number of the significant figures to the </a:t>
            </a:r>
            <a:r>
              <a:rPr lang="en-US" sz="2800" i="1" u="sng" dirty="0">
                <a:solidFill>
                  <a:srgbClr val="000000"/>
                </a:solidFill>
              </a:rPr>
              <a:t>RIGHT</a:t>
            </a:r>
            <a:r>
              <a:rPr lang="en-US" sz="2800" dirty="0">
                <a:solidFill>
                  <a:srgbClr val="000000"/>
                </a:solidFill>
              </a:rPr>
              <a:t> of the decimal point.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 </a:t>
            </a:r>
            <a:endParaRPr lang="en-US" sz="2800" dirty="0">
              <a:solidFill>
                <a:srgbClr val="000000"/>
              </a:solidFill>
            </a:endParaRPr>
          </a:p>
          <a:p>
            <a:pPr lvl="0"/>
            <a:r>
              <a:rPr lang="en-US" sz="2800" dirty="0">
                <a:solidFill>
                  <a:srgbClr val="000000"/>
                </a:solidFill>
              </a:rPr>
              <a:t>7.623 + 85.0 + 9.815 = 	</a:t>
            </a:r>
          </a:p>
          <a:p>
            <a:r>
              <a:rPr lang="en-US" sz="2800" b="1" dirty="0">
                <a:solidFill>
                  <a:srgbClr val="000000"/>
                </a:solidFill>
              </a:rPr>
              <a:t> </a:t>
            </a:r>
            <a:endParaRPr lang="en-US" sz="2800" dirty="0">
              <a:solidFill>
                <a:srgbClr val="000000"/>
              </a:solidFill>
            </a:endParaRPr>
          </a:p>
          <a:p>
            <a:pPr lvl="0"/>
            <a:r>
              <a:rPr lang="en-US" sz="2800" b="1" dirty="0">
                <a:solidFill>
                  <a:srgbClr val="000000"/>
                </a:solidFill>
              </a:rPr>
              <a:t>YOU TRY:  </a:t>
            </a:r>
            <a:r>
              <a:rPr lang="en-US" sz="2800" dirty="0">
                <a:solidFill>
                  <a:srgbClr val="000000"/>
                </a:solidFill>
              </a:rPr>
              <a:t>5.5 - 3.325 =</a:t>
            </a:r>
          </a:p>
          <a:p>
            <a:r>
              <a:rPr lang="en-US" sz="2500" b="1" dirty="0">
                <a:solidFill>
                  <a:srgbClr val="000000"/>
                </a:solidFill>
              </a:rPr>
              <a:t> </a:t>
            </a:r>
            <a:endParaRPr lang="en-US" sz="2500" dirty="0">
              <a:solidFill>
                <a:srgbClr val="000000"/>
              </a:solidFill>
            </a:endParaRPr>
          </a:p>
          <a:p>
            <a:r>
              <a:rPr lang="en-US" sz="2500" b="1" dirty="0">
                <a:solidFill>
                  <a:srgbClr val="000000"/>
                </a:solidFill>
              </a:rPr>
              <a:t> </a:t>
            </a:r>
            <a:endParaRPr lang="en-US" sz="2500" dirty="0">
              <a:solidFill>
                <a:srgbClr val="000000"/>
              </a:solidFill>
            </a:endParaRPr>
          </a:p>
          <a:p>
            <a:r>
              <a:rPr lang="en-US" sz="2500" b="1" dirty="0"/>
              <a:t> 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1919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862400"/>
            <a:ext cx="9143998" cy="454068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Work period</a:t>
            </a:r>
            <a:endParaRPr lang="en-US" sz="4000" b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r>
              <a:rPr lang="en-US" sz="4000" b="1" dirty="0" smtClean="0">
                <a:solidFill>
                  <a:srgbClr val="000000"/>
                </a:solidFill>
              </a:rPr>
              <a:t>Complete pages 23 and 24</a:t>
            </a:r>
            <a:endParaRPr lang="en-US" sz="4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200" b="1" dirty="0">
                <a:solidFill>
                  <a:srgbClr val="000000"/>
                </a:solidFill>
              </a:rPr>
              <a:t>How can we round and calculate using significant figures? </a:t>
            </a:r>
            <a:endParaRPr lang="en-US" sz="30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36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862400"/>
            <a:ext cx="9143998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Stencil"/>
                <a:cs typeface="Stencil"/>
              </a:rPr>
              <a:t>HOMEWORK:</a:t>
            </a:r>
          </a:p>
          <a:p>
            <a:pPr>
              <a:lnSpc>
                <a:spcPct val="100000"/>
              </a:lnSpc>
            </a:pPr>
            <a:endParaRPr lang="en-US" sz="40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4000" b="1" dirty="0" smtClean="0">
                <a:solidFill>
                  <a:srgbClr val="000000"/>
                </a:solidFill>
              </a:rPr>
              <a:t>Complete rest of 1.4 for homework</a:t>
            </a:r>
            <a:endParaRPr lang="en-US" sz="3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3000" b="1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200" b="1" dirty="0">
                <a:solidFill>
                  <a:srgbClr val="000000"/>
                </a:solidFill>
              </a:rPr>
              <a:t>How can we round and calculate using significant figures? </a:t>
            </a:r>
            <a:endParaRPr lang="en-US" sz="30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65477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11050" y="4815175"/>
              <a:ext cx="1453199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1" y="1862400"/>
            <a:ext cx="3917461" cy="4995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Real-world connection</a:t>
            </a:r>
          </a:p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Measurements</a:t>
            </a:r>
            <a:endParaRPr lang="en-US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>
              <a:lnSpc>
                <a:spcPct val="110000"/>
              </a:lnSpc>
            </a:pPr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Vocabulary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Significant figures</a:t>
            </a:r>
            <a:endParaRPr lang="en-US" sz="3400" dirty="0">
              <a:solidFill>
                <a:srgbClr val="000000"/>
              </a:solidFill>
              <a:latin typeface="Stencil"/>
              <a:cs typeface="Stenci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604553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00" y="1754577"/>
            <a:ext cx="1828800" cy="5083885"/>
            <a:chOff x="76200" y="293448"/>
            <a:chExt cx="1828800" cy="4969413"/>
          </a:xfrm>
        </p:grpSpPr>
        <p:sp>
          <p:nvSpPr>
            <p:cNvPr id="22" name="Rounded Rectangle 21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2462" y="2154838"/>
            <a:ext cx="2840419" cy="18901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244" y="4850310"/>
            <a:ext cx="2742637" cy="174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9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" y="1862400"/>
            <a:ext cx="9143998" cy="4995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b="1" u="sng" dirty="0">
                <a:solidFill>
                  <a:schemeClr val="accent4">
                    <a:lumMod val="75000"/>
                  </a:schemeClr>
                </a:solidFill>
                <a:latin typeface="Stencil"/>
                <a:ea typeface="ＭＳ Ｐゴシック" charset="-128"/>
                <a:cs typeface="Stencil"/>
              </a:rPr>
              <a:t>Exit Slip</a:t>
            </a:r>
            <a:endParaRPr lang="en-US" sz="4000" b="1" i="1" dirty="0">
              <a:solidFill>
                <a:schemeClr val="accent4">
                  <a:lumMod val="75000"/>
                </a:schemeClr>
              </a:solidFill>
              <a:latin typeface="Stencil"/>
              <a:cs typeface="Stencil"/>
            </a:endParaRPr>
          </a:p>
          <a:p>
            <a:pPr>
              <a:lnSpc>
                <a:spcPct val="100000"/>
              </a:lnSpc>
            </a:pPr>
            <a:r>
              <a:rPr lang="en-US" sz="3000" b="1" i="1" dirty="0" smtClean="0">
                <a:solidFill>
                  <a:srgbClr val="FF0000"/>
                </a:solidFill>
              </a:rPr>
              <a:t>Make sure you get your trackers checked!</a:t>
            </a:r>
          </a:p>
          <a:p>
            <a:pPr>
              <a:lnSpc>
                <a:spcPct val="100000"/>
              </a:lnSpc>
            </a:pPr>
            <a:endParaRPr lang="en-US" sz="4000" b="1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44448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46424"/>
            <a:ext cx="7407619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3000" b="1" dirty="0">
                <a:solidFill>
                  <a:schemeClr val="bg1"/>
                </a:solidFill>
              </a:rPr>
              <a:t>: </a:t>
            </a:r>
            <a:r>
              <a:rPr lang="en-US" sz="3200" b="1" dirty="0">
                <a:solidFill>
                  <a:srgbClr val="000000"/>
                </a:solidFill>
              </a:rPr>
              <a:t>How can we round and calculate using significant figures? </a:t>
            </a:r>
            <a:endParaRPr lang="en-US" sz="3000" b="1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1" y="6339281"/>
            <a:ext cx="9143998" cy="518719"/>
            <a:chOff x="1" y="4752805"/>
            <a:chExt cx="9143998" cy="507039"/>
          </a:xfrm>
        </p:grpSpPr>
        <p:sp>
          <p:nvSpPr>
            <p:cNvPr id="31" name="Rounded Rectangle 30"/>
            <p:cNvSpPr/>
            <p:nvPr/>
          </p:nvSpPr>
          <p:spPr>
            <a:xfrm>
              <a:off x="1" y="4752805"/>
              <a:ext cx="9143998" cy="50703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88491" y="4827893"/>
              <a:ext cx="1218738" cy="361016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117450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Mini-Lesson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679699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586099" y="6413191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8153" y="6420618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219320" y="6428713"/>
            <a:ext cx="1453199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Work Period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145874"/>
              </p:ext>
            </p:extLst>
          </p:nvPr>
        </p:nvGraphicFramePr>
        <p:xfrm>
          <a:off x="977900" y="3193071"/>
          <a:ext cx="71882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Document" r:id="rId3" imgW="7188200" imgH="2933700" progId="Word.Document.12">
                  <p:embed/>
                </p:oleObj>
              </mc:Choice>
              <mc:Fallback>
                <p:oleObj name="Document" r:id="rId3" imgW="7188200" imgH="2933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7900" y="3193071"/>
                        <a:ext cx="7188200" cy="293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968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DO NOW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99709"/>
              </p:ext>
            </p:extLst>
          </p:nvPr>
        </p:nvGraphicFramePr>
        <p:xfrm>
          <a:off x="2171430" y="3112223"/>
          <a:ext cx="6675438" cy="2759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Document" r:id="rId3" imgW="7188200" imgH="2971800" progId="Word.Document.12">
                  <p:embed/>
                </p:oleObj>
              </mc:Choice>
              <mc:Fallback>
                <p:oleObj name="Document" r:id="rId3" imgW="7188200" imgH="2971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1430" y="3112223"/>
                        <a:ext cx="6675438" cy="2759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2824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862400"/>
            <a:ext cx="7238999" cy="4995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475BCD"/>
                </a:solidFill>
                <a:latin typeface="Stencil"/>
                <a:cs typeface="Stencil"/>
              </a:rPr>
              <a:t>anouncements</a:t>
            </a:r>
            <a:endParaRPr lang="en-US" sz="4000" dirty="0">
              <a:solidFill>
                <a:srgbClr val="475BCD"/>
              </a:solidFill>
              <a:latin typeface="Stencil"/>
              <a:cs typeface="Stencil"/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Century Gothic"/>
                <a:cs typeface="Century Gothic"/>
              </a:rPr>
              <a:t>Quiz #2 on 1.4-1.6 changed to </a:t>
            </a:r>
            <a:r>
              <a:rPr lang="en-US" sz="4000" dirty="0">
                <a:solidFill>
                  <a:schemeClr val="bg1"/>
                </a:solidFill>
                <a:latin typeface="Century Gothic"/>
                <a:cs typeface="Century Gothic"/>
              </a:rPr>
              <a:t>T</a:t>
            </a:r>
            <a:r>
              <a:rPr lang="en-US" sz="4000" dirty="0" smtClean="0">
                <a:solidFill>
                  <a:schemeClr val="bg1"/>
                </a:solidFill>
                <a:latin typeface="Century Gothic"/>
                <a:cs typeface="Century Gothic"/>
              </a:rPr>
              <a:t>ues 9/23</a:t>
            </a:r>
          </a:p>
          <a:p>
            <a:pPr marL="571500" indent="-571500" algn="l">
              <a:buFont typeface="Arial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Century Gothic"/>
                <a:cs typeface="Century Gothic"/>
              </a:rPr>
              <a:t>Packet #1 due </a:t>
            </a:r>
            <a:r>
              <a:rPr lang="en-US" sz="4000" dirty="0">
                <a:solidFill>
                  <a:schemeClr val="bg1"/>
                </a:solidFill>
                <a:latin typeface="Century Gothic"/>
                <a:cs typeface="Century Gothic"/>
              </a:rPr>
              <a:t>F</a:t>
            </a:r>
            <a:r>
              <a:rPr lang="en-US" sz="4000" dirty="0" smtClean="0">
                <a:solidFill>
                  <a:schemeClr val="bg1"/>
                </a:solidFill>
                <a:latin typeface="Century Gothic"/>
                <a:cs typeface="Century Gothic"/>
              </a:rPr>
              <a:t>ri 9/19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46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33328"/>
            <a:ext cx="7238999" cy="5124672"/>
          </a:xfrm>
        </p:spPr>
        <p:txBody>
          <a:bodyPr>
            <a:normAutofit fontScale="47500" lnSpcReduction="20000"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SEATING CHARTS—PERIOD 2</a:t>
            </a:r>
          </a:p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GROUP 1:				GROUP 3: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Jewel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Applewhite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1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Keya Gill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Madison Durham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	2. 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Pamela Smith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Robinson Louis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3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Marlwin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Hernandez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Mohamed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Jalloh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4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Fatouma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Kone</a:t>
            </a:r>
            <a:endParaRPr lang="en-US" sz="40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Shari Blackman		5. Joel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McCulskie</a:t>
            </a:r>
            <a:endParaRPr lang="en-US" sz="40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Marie-Michelle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Cajou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6.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Anbessa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Sam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GROUP 2:				GROUP 4: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Makonenn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Sam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1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Aneisha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Richards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Saidou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Ly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2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Warrell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Biggs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Brandon Hewitt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3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Emilio Lopez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Christa Spencer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4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Javarie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Simpson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Wens Kelly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Vallon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5.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Tasianna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Joseph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Tamiann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Palmer		6.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Kodel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Maloney</a:t>
            </a:r>
            <a:endParaRPr lang="en-US" sz="36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algn="l"/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7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33328"/>
            <a:ext cx="7238999" cy="512467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SEATING CHARTS—PERIOD 2</a:t>
            </a:r>
          </a:p>
          <a:p>
            <a:pPr algn="l">
              <a:lnSpc>
                <a:spcPct val="100000"/>
              </a:lnSpc>
            </a:pPr>
            <a:r>
              <a:rPr lang="en-US" sz="3000" b="1" dirty="0">
                <a:solidFill>
                  <a:srgbClr val="000000"/>
                </a:solidFill>
                <a:latin typeface="Century Gothic"/>
                <a:cs typeface="Century Gothic"/>
              </a:rPr>
              <a:t>GROUP </a:t>
            </a:r>
            <a:r>
              <a:rPr lang="en-US" sz="3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5:</a:t>
            </a:r>
            <a:r>
              <a:rPr lang="en-US" sz="3000" b="1" dirty="0">
                <a:solidFill>
                  <a:srgbClr val="000000"/>
                </a:solidFill>
                <a:latin typeface="Century Gothic"/>
                <a:cs typeface="Century Gothic"/>
              </a:rPr>
              <a:t>				</a:t>
            </a:r>
            <a:endParaRPr lang="en-US" sz="30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Kenly Garcia</a:t>
            </a:r>
            <a:r>
              <a:rPr lang="en-US" sz="3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3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Brandon Pierre</a:t>
            </a:r>
            <a:endParaRPr lang="en-US" sz="3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Brandley</a:t>
            </a:r>
            <a:r>
              <a:rPr lang="en-US" sz="3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Pierre</a:t>
            </a:r>
            <a:r>
              <a:rPr lang="en-US" sz="3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3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Aissatou</a:t>
            </a:r>
            <a:r>
              <a:rPr lang="en-US" sz="3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3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Diallo</a:t>
            </a:r>
            <a:endParaRPr lang="en-US" sz="30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Karen </a:t>
            </a:r>
            <a:r>
              <a:rPr lang="en-US" sz="3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Owosu-Ansah</a:t>
            </a:r>
            <a:r>
              <a:rPr lang="en-US" sz="3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</a:p>
          <a:p>
            <a:pPr algn="l">
              <a:lnSpc>
                <a:spcPct val="100000"/>
              </a:lnSpc>
            </a:pP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algn="l"/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29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33328"/>
            <a:ext cx="7238999" cy="5124672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SEATING CHARTS—PERIOD 4</a:t>
            </a:r>
          </a:p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GROUP 1:				GROUP 3: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Makeeda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Alexander	1.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Nathifa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Delisser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Mackenson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Desty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2. Joseph Greenwood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Dante Mitchell		3.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Jada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McFarlane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Odane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Potts		4.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Keino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Harris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Bartolo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Osario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	5. Julia Lawrence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GROUP 2:				GROUP 4: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Omari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Blount		1.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Jania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Nelson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Rodney Smokes		2.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Sashell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Francis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Kimmornie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Sylvester	3. 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Brianna Christopher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Saleh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Ahmed		4. </a:t>
            </a: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Jessy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Royer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>
                <a:solidFill>
                  <a:srgbClr val="000000"/>
                </a:solidFill>
                <a:latin typeface="Century Gothic"/>
                <a:cs typeface="Century Gothic"/>
              </a:rPr>
              <a:t>Dequon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 Banner		5. Jessica Royer</a:t>
            </a:r>
            <a:endParaRPr lang="en-US" sz="36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algn="l"/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8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33328"/>
            <a:ext cx="7238999" cy="5124672"/>
          </a:xfrm>
        </p:spPr>
        <p:txBody>
          <a:bodyPr>
            <a:normAutofit fontScale="47500" lnSpcReduction="20000"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SEATING CHARTS—PERIOD 7</a:t>
            </a:r>
          </a:p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GROUP 1:				GROUP 3: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Miquasha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Jenner		1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Desron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Wilson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Jade Davis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2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Naquarn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Charlemagne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Tyriek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Craddock		3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Ayanna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Thomspn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Emmanuel Blackman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4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Inchez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Devalsaint</a:t>
            </a:r>
            <a:endParaRPr lang="en-US" sz="40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Amadou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Diop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	5. Justin Williams</a:t>
            </a:r>
          </a:p>
          <a:p>
            <a:pPr algn="l">
              <a:lnSpc>
                <a:spcPct val="100000"/>
              </a:lnSpc>
            </a:pP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GROUP 2:				GROUP 4: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Jameeka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Beauvil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1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Tracy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Peprah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Ragina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Regis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2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Zaire Leon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Vanessa Jean Baptiste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3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Genesis Morrison</a:t>
            </a:r>
            <a:endParaRPr lang="en-US" sz="40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Dachmeide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Luma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4</a:t>
            </a:r>
            <a:r>
              <a:rPr lang="en-US" sz="4000" b="1" dirty="0">
                <a:solidFill>
                  <a:srgbClr val="000000"/>
                </a:solidFill>
                <a:latin typeface="Century Gothic"/>
                <a:cs typeface="Century Gothic"/>
              </a:rPr>
              <a:t>.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Keion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Harris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Lamore</a:t>
            </a:r>
            <a:r>
              <a:rPr lang="en-US" sz="40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Weems		5. Keith </a:t>
            </a:r>
            <a:r>
              <a:rPr lang="en-US" sz="40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Alloway</a:t>
            </a:r>
            <a:endParaRPr lang="en-US" sz="40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algn="l"/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48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1905000" y="1733328"/>
            <a:ext cx="7238999" cy="5124672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>
                <a:solidFill>
                  <a:srgbClr val="475BCD"/>
                </a:solidFill>
                <a:latin typeface="Stencil"/>
                <a:cs typeface="Stencil"/>
              </a:rPr>
              <a:t>SEATING CHARTS—PERIOD 7</a:t>
            </a:r>
          </a:p>
          <a:p>
            <a:pPr algn="l">
              <a:lnSpc>
                <a:spcPct val="100000"/>
              </a:lnSpc>
            </a:pPr>
            <a:r>
              <a:rPr lang="en-US" sz="3600" b="1" dirty="0">
                <a:solidFill>
                  <a:srgbClr val="000000"/>
                </a:solidFill>
                <a:latin typeface="Century Gothic"/>
                <a:cs typeface="Century Gothic"/>
              </a:rPr>
              <a:t>GROUP </a:t>
            </a: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5:</a:t>
            </a:r>
            <a:r>
              <a:rPr lang="en-US" sz="3600" b="1" dirty="0">
                <a:solidFill>
                  <a:srgbClr val="000000"/>
                </a:solidFill>
                <a:latin typeface="Century Gothic"/>
                <a:cs typeface="Century Gothic"/>
              </a:rPr>
              <a:t>				</a:t>
            </a:r>
            <a:endParaRPr lang="en-US" sz="36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Johnnie </a:t>
            </a:r>
            <a:r>
              <a:rPr lang="en-US" sz="36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Gaitlin</a:t>
            </a:r>
            <a:r>
              <a:rPr lang="en-US" sz="36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6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Naheim</a:t>
            </a: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Fuller</a:t>
            </a:r>
            <a:endParaRPr lang="en-US" sz="36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Angel Carlisle</a:t>
            </a:r>
            <a:r>
              <a:rPr lang="en-US" sz="3600" b="1" dirty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	</a:t>
            </a:r>
          </a:p>
          <a:p>
            <a:pPr marL="457200" indent="-457200" algn="l">
              <a:lnSpc>
                <a:spcPct val="100000"/>
              </a:lnSpc>
              <a:buAutoNum type="arabicPeriod"/>
            </a:pPr>
            <a:r>
              <a:rPr lang="en-US" sz="36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Shyann</a:t>
            </a: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Brooks</a:t>
            </a:r>
          </a:p>
          <a:p>
            <a:pPr algn="l">
              <a:lnSpc>
                <a:spcPct val="100000"/>
              </a:lnSpc>
            </a:pPr>
            <a:endParaRPr lang="en-US" sz="3600" b="1" dirty="0" smtClean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pPr algn="l">
              <a:lnSpc>
                <a:spcPct val="100000"/>
              </a:lnSpc>
            </a:pP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GROUP 6:</a:t>
            </a:r>
          </a:p>
          <a:p>
            <a:pPr marL="742950" indent="-742950" algn="l">
              <a:lnSpc>
                <a:spcPct val="100000"/>
              </a:lnSpc>
              <a:buAutoNum type="arabicPeriod"/>
            </a:pPr>
            <a:r>
              <a:rPr lang="en-US" sz="36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Dasia</a:t>
            </a: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Carter</a:t>
            </a:r>
          </a:p>
          <a:p>
            <a:pPr marL="742950" indent="-742950" algn="l">
              <a:lnSpc>
                <a:spcPct val="100000"/>
              </a:lnSpc>
              <a:buAutoNum type="arabicPeriod"/>
            </a:pPr>
            <a:r>
              <a:rPr lang="en-US" sz="36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Rasheim</a:t>
            </a: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Harris</a:t>
            </a:r>
          </a:p>
          <a:p>
            <a:pPr marL="742950" indent="-742950" algn="l">
              <a:lnSpc>
                <a:spcPct val="100000"/>
              </a:lnSpc>
              <a:buAutoNum type="arabicPeriod"/>
            </a:pPr>
            <a:r>
              <a:rPr lang="en-US" sz="3600" b="1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Xoe</a:t>
            </a: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 Scott</a:t>
            </a:r>
          </a:p>
          <a:p>
            <a:pPr marL="742950" indent="-742950" algn="l">
              <a:lnSpc>
                <a:spcPct val="100000"/>
              </a:lnSpc>
              <a:buAutoNum type="arabicPeriod"/>
            </a:pPr>
            <a:r>
              <a:rPr lang="en-US" sz="36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Richard Payne</a:t>
            </a:r>
            <a:endParaRPr lang="en-US" sz="3600" b="1" dirty="0">
              <a:solidFill>
                <a:srgbClr val="000000"/>
              </a:solidFill>
              <a:latin typeface="Century Gothic"/>
              <a:cs typeface="Century Gothic"/>
            </a:endParaRPr>
          </a:p>
          <a:p>
            <a:endParaRPr lang="en-US" sz="4000" dirty="0" smtClean="0">
              <a:solidFill>
                <a:srgbClr val="475BCD"/>
              </a:solidFill>
              <a:latin typeface="Stencil"/>
              <a:cs typeface="Stencil"/>
            </a:endParaRPr>
          </a:p>
          <a:p>
            <a:pPr algn="l"/>
            <a:endParaRPr lang="en-US" sz="4000" dirty="0" smtClean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318"/>
            <a:ext cx="9203323" cy="461665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Unit 1: </a:t>
            </a:r>
            <a:r>
              <a:rPr lang="en-US" sz="2400" b="1" dirty="0" err="1"/>
              <a:t>Chemathematics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4910"/>
            <a:ext cx="1767799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 smtClean="0"/>
              <a:t>1.4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7799" y="526886"/>
            <a:ext cx="7407619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Aim</a:t>
            </a:r>
            <a:r>
              <a:rPr lang="en-US" sz="2800" b="1" dirty="0">
                <a:solidFill>
                  <a:schemeClr val="bg1"/>
                </a:solidFill>
              </a:rPr>
              <a:t>: </a:t>
            </a:r>
            <a:r>
              <a:rPr lang="en-US" sz="2800" b="1" dirty="0">
                <a:solidFill>
                  <a:srgbClr val="000000"/>
                </a:solidFill>
              </a:rPr>
              <a:t>How can we round and calculate using significant figures?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49799" y="1585015"/>
            <a:ext cx="9193798" cy="68897"/>
          </a:xfrm>
          <a:prstGeom prst="line">
            <a:avLst/>
          </a:prstGeom>
          <a:ln w="85725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6200" y="1733328"/>
            <a:ext cx="1828800" cy="5083885"/>
            <a:chOff x="76200" y="293448"/>
            <a:chExt cx="1828800" cy="4969413"/>
          </a:xfrm>
        </p:grpSpPr>
        <p:sp>
          <p:nvSpPr>
            <p:cNvPr id="19" name="Rounded Rectangle 18"/>
            <p:cNvSpPr/>
            <p:nvPr/>
          </p:nvSpPr>
          <p:spPr>
            <a:xfrm>
              <a:off x="76200" y="293448"/>
              <a:ext cx="1828800" cy="496941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4002" y="577333"/>
              <a:ext cx="1453199" cy="36933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 smtClean="0">
                  <a:latin typeface="Stencil" pitchFamily="82" charset="0"/>
                </a:rPr>
                <a:t>AGENDA</a:t>
              </a:r>
              <a:endParaRPr lang="en-US" u="sng" dirty="0">
                <a:latin typeface="Stencil" pitchFamily="82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9401" y="1598950"/>
              <a:ext cx="1453199" cy="369332"/>
            </a:xfrm>
            <a:prstGeom prst="rect">
              <a:avLst/>
            </a:prstGeom>
            <a:solidFill>
              <a:schemeClr val="bg2">
                <a:lumMod val="50000"/>
                <a:lumOff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Introduction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9401" y="205740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Mini-Lesson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9401" y="2514600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Summary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99401" y="2990129"/>
              <a:ext cx="1453199" cy="36101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Work Period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99401" y="3446560"/>
              <a:ext cx="1453199" cy="36933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Exit Slip</a:t>
              </a:r>
              <a:endParaRPr lang="en-US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94002" y="2559607"/>
            <a:ext cx="1453199" cy="3778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5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5425</TotalTime>
  <Words>771</Words>
  <Application>Microsoft Macintosh PowerPoint</Application>
  <PresentationFormat>On-screen Show (4:3)</PresentationFormat>
  <Paragraphs>333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Twilight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 Schools</dc:creator>
  <cp:lastModifiedBy>User</cp:lastModifiedBy>
  <cp:revision>195</cp:revision>
  <dcterms:created xsi:type="dcterms:W3CDTF">2012-11-19T19:26:54Z</dcterms:created>
  <dcterms:modified xsi:type="dcterms:W3CDTF">2014-09-17T18:27:15Z</dcterms:modified>
</cp:coreProperties>
</file>