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77" r:id="rId1"/>
  </p:sldMasterIdLst>
  <p:notesMasterIdLst>
    <p:notesMasterId r:id="rId19"/>
  </p:notesMasterIdLst>
  <p:sldIdLst>
    <p:sldId id="257" r:id="rId2"/>
    <p:sldId id="306" r:id="rId3"/>
    <p:sldId id="409" r:id="rId4"/>
    <p:sldId id="439" r:id="rId5"/>
    <p:sldId id="363" r:id="rId6"/>
    <p:sldId id="447" r:id="rId7"/>
    <p:sldId id="448" r:id="rId8"/>
    <p:sldId id="449" r:id="rId9"/>
    <p:sldId id="451" r:id="rId10"/>
    <p:sldId id="455" r:id="rId11"/>
    <p:sldId id="452" r:id="rId12"/>
    <p:sldId id="456" r:id="rId13"/>
    <p:sldId id="453" r:id="rId14"/>
    <p:sldId id="370" r:id="rId15"/>
    <p:sldId id="442" r:id="rId16"/>
    <p:sldId id="438" r:id="rId17"/>
    <p:sldId id="372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7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 showGuides="1">
      <p:cViewPr>
        <p:scale>
          <a:sx n="65" d="100"/>
          <a:sy n="65" d="100"/>
        </p:scale>
        <p:origin x="-2824" y="-6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6EE796-8BB9-8E40-BF38-D52FCB9B1618}" type="datetimeFigureOut">
              <a:rPr lang="en-US" smtClean="0"/>
              <a:t>9/17/14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EE6601-88E3-EE42-92CE-0AEC8762A5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4668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 anchor="t">
            <a:normAutofit/>
          </a:bodyPr>
          <a:lstStyle>
            <a:lvl1pPr marL="0" indent="0" algn="ctr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DB3CC-F982-40F9-8DD6-BCC9AFBF44BD}" type="datetime1">
              <a:rPr lang="en-US" smtClean="0"/>
              <a:pPr/>
              <a:t>9/17/14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CBC95-73C3-6940-8688-C6D4C3AD3A7E}" type="datetimeFigureOut">
              <a:rPr lang="en-US" smtClean="0"/>
              <a:pPr/>
              <a:t>9/17/14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24B31-E22C-0B4E-9FBB-D92B9D6F3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CBC95-73C3-6940-8688-C6D4C3AD3A7E}" type="datetimeFigureOut">
              <a:rPr lang="en-US" smtClean="0"/>
              <a:pPr/>
              <a:t>9/17/14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24B31-E22C-0B4E-9FBB-D92B9D6F3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CBC95-73C3-6940-8688-C6D4C3AD3A7E}" type="datetimeFigureOut">
              <a:rPr lang="en-US" smtClean="0"/>
              <a:pPr/>
              <a:t>9/17/14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24B31-E22C-0B4E-9FBB-D92B9D6F3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DAE5B-B07C-441A-8026-C23A427A74DC}" type="datetime1">
              <a:rPr lang="en-US" smtClean="0"/>
              <a:pPr/>
              <a:t>9/17/14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CBC95-73C3-6940-8688-C6D4C3AD3A7E}" type="datetimeFigureOut">
              <a:rPr lang="en-US" smtClean="0"/>
              <a:pPr/>
              <a:t>9/17/14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24B31-E22C-0B4E-9FBB-D92B9D6F3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t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t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CBC95-73C3-6940-8688-C6D4C3AD3A7E}" type="datetimeFigureOut">
              <a:rPr lang="en-US" smtClean="0"/>
              <a:pPr/>
              <a:t>9/17/14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24B31-E22C-0B4E-9FBB-D92B9D6F3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CBC95-73C3-6940-8688-C6D4C3AD3A7E}" type="datetimeFigureOut">
              <a:rPr lang="en-US" smtClean="0"/>
              <a:pPr/>
              <a:t>9/17/14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24B31-E22C-0B4E-9FBB-D92B9D6F3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CBC95-73C3-6940-8688-C6D4C3AD3A7E}" type="datetimeFigureOut">
              <a:rPr lang="en-US" smtClean="0"/>
              <a:pPr/>
              <a:t>9/17/14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24B31-E22C-0B4E-9FBB-D92B9D6F3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CBC95-73C3-6940-8688-C6D4C3AD3A7E}" type="datetimeFigureOut">
              <a:rPr lang="en-US" smtClean="0"/>
              <a:pPr/>
              <a:t>9/17/14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24B31-E22C-0B4E-9FBB-D92B9D6F3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 anchor="t"/>
          <a:lstStyle>
            <a:lvl1pPr marL="0" indent="0">
              <a:buNone/>
              <a:defRPr sz="14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CBC95-73C3-6940-8688-C6D4C3AD3A7E}" type="datetimeFigureOut">
              <a:rPr lang="en-US" smtClean="0"/>
              <a:pPr/>
              <a:t>9/17/14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24B31-E22C-0B4E-9FBB-D92B9D6F3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BCBC95-73C3-6940-8688-C6D4C3AD3A7E}" type="datetimeFigureOut">
              <a:rPr lang="en-US" smtClean="0"/>
              <a:pPr/>
              <a:t>9/17/14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524B31-E22C-0B4E-9FBB-D92B9D6F3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4" Type="http://schemas.openxmlformats.org/officeDocument/2006/relationships/package" Target="../embeddings/Microsoft_Word_Document5.docx"/><Relationship Id="rId5" Type="http://schemas.openxmlformats.org/officeDocument/2006/relationships/image" Target="../media/image12.png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package" Target="../embeddings/Microsoft_Word_Document1.docx"/><Relationship Id="rId5" Type="http://schemas.openxmlformats.org/officeDocument/2006/relationships/image" Target="../media/image4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package" Target="../embeddings/Microsoft_Word_Document2.docx"/><Relationship Id="rId5" Type="http://schemas.openxmlformats.org/officeDocument/2006/relationships/image" Target="../media/image6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4" Type="http://schemas.openxmlformats.org/officeDocument/2006/relationships/package" Target="../embeddings/Microsoft_Word_Document3.docx"/><Relationship Id="rId5" Type="http://schemas.openxmlformats.org/officeDocument/2006/relationships/image" Target="../media/image7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4" Type="http://schemas.openxmlformats.org/officeDocument/2006/relationships/package" Target="../embeddings/Microsoft_Word_Document4.docx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905000" y="1799718"/>
            <a:ext cx="7296150" cy="2615974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sz="5100" b="1" u="sng" dirty="0" smtClean="0">
                <a:solidFill>
                  <a:schemeClr val="bg1"/>
                </a:solidFill>
                <a:latin typeface="Stencil"/>
                <a:ea typeface="ＭＳ Ｐゴシック" charset="-128"/>
                <a:cs typeface="Stencil"/>
              </a:rPr>
              <a:t>Objective:</a:t>
            </a:r>
          </a:p>
          <a:p>
            <a:r>
              <a:rPr lang="en-US" sz="3200" dirty="0"/>
              <a:t>I will </a:t>
            </a:r>
            <a:r>
              <a:rPr lang="en-US" sz="3200" dirty="0" smtClean="0"/>
              <a:t>calculate the density of a substance.</a:t>
            </a:r>
            <a:endParaRPr lang="en-US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767799" y="565962"/>
            <a:ext cx="7407619" cy="107721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000" b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Aim</a:t>
            </a:r>
            <a:r>
              <a:rPr lang="en-US" sz="3000" b="1" dirty="0" smtClean="0">
                <a:solidFill>
                  <a:schemeClr val="bg1"/>
                </a:solidFill>
              </a:rPr>
              <a:t>: </a:t>
            </a:r>
            <a:r>
              <a:rPr lang="en-US" sz="3200" b="1" dirty="0">
                <a:solidFill>
                  <a:srgbClr val="000000"/>
                </a:solidFill>
              </a:rPr>
              <a:t>How can </a:t>
            </a:r>
            <a:r>
              <a:rPr lang="en-US" sz="3200" b="1" dirty="0" smtClean="0">
                <a:solidFill>
                  <a:srgbClr val="000000"/>
                </a:solidFill>
              </a:rPr>
              <a:t>we use mass and volume to identify a substance?</a:t>
            </a:r>
            <a:endParaRPr lang="en-US" sz="3000" b="1" dirty="0" smtClean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24490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 smtClean="0"/>
              <a:t>Unit 1: </a:t>
            </a:r>
            <a:r>
              <a:rPr lang="en-US" sz="2400" b="1" dirty="0" err="1" smtClean="0"/>
              <a:t>Chemathematics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0" y="563986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smtClean="0"/>
              <a:t>1.5</a:t>
            </a:r>
            <a:endParaRPr lang="en-US" sz="6000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-30261" y="166316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>
            <a:off x="76200" y="1754577"/>
            <a:ext cx="1828800" cy="5083885"/>
            <a:chOff x="76200" y="293448"/>
            <a:chExt cx="1828800" cy="4969413"/>
          </a:xfrm>
        </p:grpSpPr>
        <p:sp>
          <p:nvSpPr>
            <p:cNvPr id="12" name="Rounded Rectangle 11"/>
            <p:cNvSpPr/>
            <p:nvPr/>
          </p:nvSpPr>
          <p:spPr>
            <a:xfrm>
              <a:off x="76200" y="293448"/>
              <a:ext cx="1828800" cy="4969413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94002" y="577333"/>
              <a:ext cx="1453199" cy="369332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u="sng" dirty="0" smtClean="0">
                  <a:latin typeface="Stencil" pitchFamily="82" charset="0"/>
                </a:rPr>
                <a:t>AGENDA</a:t>
              </a:r>
              <a:endParaRPr lang="en-US" u="sng" dirty="0">
                <a:latin typeface="Stencil" pitchFamily="82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99401" y="1598950"/>
              <a:ext cx="1453199" cy="36933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Introduction</a:t>
              </a:r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99401" y="2057400"/>
              <a:ext cx="1453199" cy="36933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99401" y="2514600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99401" y="2990129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99401" y="3446560"/>
              <a:ext cx="1453199" cy="36933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94001" y="1066800"/>
              <a:ext cx="1453199" cy="369332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Do Now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426" y="5568464"/>
            <a:ext cx="871830" cy="957382"/>
          </a:xfrm>
          <a:prstGeom prst="rect">
            <a:avLst/>
          </a:prstGeom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4310" y="4415692"/>
            <a:ext cx="1758511" cy="2369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Content Placeholder 2"/>
          <p:cNvSpPr txBox="1">
            <a:spLocks/>
          </p:cNvSpPr>
          <p:nvPr/>
        </p:nvSpPr>
        <p:spPr>
          <a:xfrm>
            <a:off x="3732821" y="4415692"/>
            <a:ext cx="5411179" cy="244230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vert="horz" lIns="91440" tIns="45720" rIns="91440" bIns="45720" rtlCol="0">
            <a:normAutofit fontScale="47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0" b="1" u="sng" dirty="0" smtClean="0">
                <a:solidFill>
                  <a:srgbClr val="000000"/>
                </a:solidFill>
                <a:latin typeface="Stencil" pitchFamily="82" charset="0"/>
              </a:rPr>
              <a:t>Do Now</a:t>
            </a:r>
            <a:r>
              <a:rPr lang="en-US" sz="12000" b="1" dirty="0" smtClean="0">
                <a:solidFill>
                  <a:srgbClr val="000000"/>
                </a:solidFill>
                <a:latin typeface="Stencil" pitchFamily="82" charset="0"/>
              </a:rPr>
              <a:t>:</a:t>
            </a:r>
            <a:r>
              <a:rPr lang="en-US" sz="8000" b="1" dirty="0" smtClean="0">
                <a:solidFill>
                  <a:srgbClr val="000000"/>
                </a:solidFill>
                <a:latin typeface="Stencil" pitchFamily="82" charset="0"/>
              </a:rPr>
              <a:t> </a:t>
            </a:r>
          </a:p>
          <a:p>
            <a:pPr algn="l"/>
            <a:r>
              <a:rPr lang="en-US" sz="8000" b="1" dirty="0" smtClean="0">
                <a:solidFill>
                  <a:srgbClr val="800000"/>
                </a:solidFill>
                <a:latin typeface="Corbel"/>
                <a:cs typeface="Corbel"/>
              </a:rPr>
              <a:t>(You have 5 minutes)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sz="6400" i="1" u="sng" dirty="0" smtClean="0">
                <a:solidFill>
                  <a:schemeClr val="bg1"/>
                </a:solidFill>
                <a:latin typeface="Century Gothic"/>
                <a:cs typeface="Century Gothic"/>
              </a:rPr>
              <a:t>On Do Now slip: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sz="6400" b="1" i="1" u="sng" dirty="0" smtClean="0">
                <a:solidFill>
                  <a:schemeClr val="bg1"/>
                </a:solidFill>
                <a:latin typeface="Century Gothic"/>
                <a:cs typeface="Century Gothic"/>
              </a:rPr>
              <a:t>Make sure answer in sig figs</a:t>
            </a:r>
            <a:endParaRPr lang="en-US" sz="6400" b="1" u="sng" dirty="0" smtClean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634374"/>
            <a:ext cx="9143998" cy="4704907"/>
          </a:xfrm>
        </p:spPr>
        <p:txBody>
          <a:bodyPr>
            <a:normAutofit/>
          </a:bodyPr>
          <a:lstStyle/>
          <a:p>
            <a:endParaRPr lang="en-US" sz="4000" b="1" dirty="0" smtClean="0">
              <a:solidFill>
                <a:srgbClr val="000000"/>
              </a:solidFill>
            </a:endParaRPr>
          </a:p>
          <a:p>
            <a:pPr lvl="0"/>
            <a:endParaRPr lang="en-US" sz="4000" dirty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 smtClean="0"/>
              <a:t>Unit 1: </a:t>
            </a:r>
            <a:r>
              <a:rPr lang="en-US" sz="2400" b="1" dirty="0" err="1" smtClean="0"/>
              <a:t>Chemathematics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485834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smtClean="0"/>
              <a:t>1.5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526886"/>
            <a:ext cx="7407619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Aim</a:t>
            </a:r>
            <a:r>
              <a:rPr lang="en-US" sz="2800" b="1" dirty="0">
                <a:solidFill>
                  <a:schemeClr val="bg1"/>
                </a:solidFill>
              </a:rPr>
              <a:t>: </a:t>
            </a:r>
            <a:r>
              <a:rPr lang="en-US" sz="2800" b="1" dirty="0">
                <a:solidFill>
                  <a:srgbClr val="000000"/>
                </a:solidFill>
              </a:rPr>
              <a:t>How can we use mass and volume to identify a substance?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21" name="Rounded Rectangle 2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78374" y="4827038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48801" y="4823592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07965" y="6422729"/>
            <a:ext cx="1347226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547023" y="6422729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76546" y="1680098"/>
            <a:ext cx="9067453" cy="3108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u="sng" dirty="0">
                <a:solidFill>
                  <a:srgbClr val="000000"/>
                </a:solidFill>
              </a:rPr>
              <a:t>YOU TRY:</a:t>
            </a:r>
            <a:endParaRPr lang="en-US" sz="2800" dirty="0">
              <a:solidFill>
                <a:srgbClr val="000000"/>
              </a:solidFill>
            </a:endParaRPr>
          </a:p>
          <a:p>
            <a:r>
              <a:rPr lang="en-US" sz="2800" dirty="0">
                <a:solidFill>
                  <a:srgbClr val="000000"/>
                </a:solidFill>
              </a:rPr>
              <a:t>Which element has the greatest density at STP?</a:t>
            </a:r>
          </a:p>
          <a:p>
            <a:pPr lvl="0"/>
            <a:r>
              <a:rPr lang="en-US" sz="2800" dirty="0" smtClean="0">
                <a:solidFill>
                  <a:srgbClr val="000000"/>
                </a:solidFill>
              </a:rPr>
              <a:t>a) Scandium</a:t>
            </a:r>
            <a:endParaRPr lang="en-US" sz="2800" dirty="0">
              <a:solidFill>
                <a:srgbClr val="000000"/>
              </a:solidFill>
            </a:endParaRPr>
          </a:p>
          <a:p>
            <a:pPr lvl="0"/>
            <a:r>
              <a:rPr lang="en-US" sz="2800" dirty="0" smtClean="0">
                <a:solidFill>
                  <a:srgbClr val="000000"/>
                </a:solidFill>
              </a:rPr>
              <a:t>b) Silicon</a:t>
            </a:r>
            <a:endParaRPr lang="en-US" sz="2800" dirty="0">
              <a:solidFill>
                <a:srgbClr val="000000"/>
              </a:solidFill>
            </a:endParaRPr>
          </a:p>
          <a:p>
            <a:pPr lvl="0"/>
            <a:r>
              <a:rPr lang="en-US" sz="2800" dirty="0" smtClean="0">
                <a:solidFill>
                  <a:srgbClr val="000000"/>
                </a:solidFill>
              </a:rPr>
              <a:t>c) Selenium</a:t>
            </a:r>
            <a:endParaRPr lang="en-US" sz="2800" dirty="0">
              <a:solidFill>
                <a:srgbClr val="000000"/>
              </a:solidFill>
            </a:endParaRPr>
          </a:p>
          <a:p>
            <a:pPr lvl="0"/>
            <a:r>
              <a:rPr lang="en-US" sz="2800" dirty="0" smtClean="0">
                <a:solidFill>
                  <a:srgbClr val="000000"/>
                </a:solidFill>
              </a:rPr>
              <a:t>d) Sodium</a:t>
            </a:r>
            <a:endParaRPr lang="en-US" sz="2800" dirty="0">
              <a:solidFill>
                <a:srgbClr val="000000"/>
              </a:solidFill>
            </a:endParaRPr>
          </a:p>
          <a:p>
            <a:r>
              <a:rPr lang="en-US" sz="28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437769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634374"/>
            <a:ext cx="9143998" cy="4704907"/>
          </a:xfrm>
        </p:spPr>
        <p:txBody>
          <a:bodyPr>
            <a:normAutofit fontScale="85000" lnSpcReduction="20000"/>
          </a:bodyPr>
          <a:lstStyle/>
          <a:p>
            <a:endParaRPr lang="en-US" sz="4000" b="1" dirty="0" smtClean="0">
              <a:solidFill>
                <a:srgbClr val="000000"/>
              </a:solidFill>
            </a:endParaRPr>
          </a:p>
          <a:p>
            <a:pPr marL="571500" lvl="0" indent="-571500" algn="l">
              <a:buFont typeface="Arial"/>
              <a:buChar char="•"/>
            </a:pPr>
            <a:r>
              <a:rPr lang="en-US" sz="4000" dirty="0">
                <a:solidFill>
                  <a:schemeClr val="bg2"/>
                </a:solidFill>
              </a:rPr>
              <a:t>Each type of substance has a </a:t>
            </a:r>
            <a:r>
              <a:rPr lang="en-US" sz="4000" b="1" u="sng" dirty="0">
                <a:solidFill>
                  <a:schemeClr val="accent4">
                    <a:lumMod val="75000"/>
                  </a:schemeClr>
                </a:solidFill>
              </a:rPr>
              <a:t>specific</a:t>
            </a:r>
            <a:r>
              <a:rPr lang="en-US" sz="4000" dirty="0">
                <a:solidFill>
                  <a:schemeClr val="bg2"/>
                </a:solidFill>
              </a:rPr>
              <a:t> density</a:t>
            </a:r>
            <a:r>
              <a:rPr lang="en-US" sz="4000" dirty="0" smtClean="0">
                <a:solidFill>
                  <a:schemeClr val="bg2"/>
                </a:solidFill>
              </a:rPr>
              <a:t>.</a:t>
            </a:r>
            <a:endParaRPr lang="en-US" sz="4000" dirty="0">
              <a:solidFill>
                <a:schemeClr val="bg2"/>
              </a:solidFill>
            </a:endParaRPr>
          </a:p>
          <a:p>
            <a:pPr marL="571500" lvl="0" indent="-571500" algn="l">
              <a:buFont typeface="Arial"/>
              <a:buChar char="•"/>
            </a:pPr>
            <a:r>
              <a:rPr lang="en-US" sz="4000" dirty="0">
                <a:solidFill>
                  <a:schemeClr val="bg2"/>
                </a:solidFill>
              </a:rPr>
              <a:t>To find the density of an object, you can look at _____________ of the reference </a:t>
            </a:r>
            <a:r>
              <a:rPr lang="en-US" sz="4000" dirty="0" smtClean="0">
                <a:solidFill>
                  <a:schemeClr val="bg2"/>
                </a:solidFill>
              </a:rPr>
              <a:t>table</a:t>
            </a:r>
          </a:p>
          <a:p>
            <a:pPr algn="l"/>
            <a:r>
              <a:rPr lang="en-US" sz="3600" b="1" dirty="0">
                <a:solidFill>
                  <a:schemeClr val="bg2"/>
                </a:solidFill>
              </a:rPr>
              <a:t>Example:</a:t>
            </a:r>
            <a:endParaRPr lang="en-US" sz="3600" dirty="0">
              <a:solidFill>
                <a:schemeClr val="bg2"/>
              </a:solidFill>
            </a:endParaRPr>
          </a:p>
          <a:p>
            <a:pPr algn="l"/>
            <a:r>
              <a:rPr lang="en-US" sz="3600" dirty="0">
                <a:solidFill>
                  <a:schemeClr val="bg2"/>
                </a:solidFill>
              </a:rPr>
              <a:t>Density of Gold: _________________________</a:t>
            </a:r>
          </a:p>
          <a:p>
            <a:pPr marL="571500" lvl="0" indent="-571500" algn="l">
              <a:buFont typeface="Arial"/>
              <a:buChar char="•"/>
            </a:pPr>
            <a:endParaRPr lang="en-US" sz="4000" dirty="0">
              <a:solidFill>
                <a:schemeClr val="bg2"/>
              </a:solidFill>
            </a:endParaRPr>
          </a:p>
          <a:p>
            <a:endParaRPr lang="en-US" sz="4000" b="1" dirty="0" smtClean="0">
              <a:solidFill>
                <a:srgbClr val="000000"/>
              </a:solidFill>
            </a:endParaRPr>
          </a:p>
          <a:p>
            <a:pPr lvl="0"/>
            <a:endParaRPr lang="en-US" sz="4000" dirty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 smtClean="0"/>
              <a:t>Unit 1: </a:t>
            </a:r>
            <a:r>
              <a:rPr lang="en-US" sz="2400" b="1" dirty="0" err="1" smtClean="0"/>
              <a:t>Chemathematics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485834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smtClean="0"/>
              <a:t>1.5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526886"/>
            <a:ext cx="7407619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Aim</a:t>
            </a:r>
            <a:r>
              <a:rPr lang="en-US" sz="2800" b="1" dirty="0">
                <a:solidFill>
                  <a:schemeClr val="bg1"/>
                </a:solidFill>
              </a:rPr>
              <a:t>: </a:t>
            </a:r>
            <a:r>
              <a:rPr lang="en-US" sz="2800" b="1" dirty="0">
                <a:solidFill>
                  <a:srgbClr val="000000"/>
                </a:solidFill>
              </a:rPr>
              <a:t>How can we use mass and volume to identify a substance?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21" name="Rounded Rectangle 2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78374" y="4827038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48801" y="4823592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07965" y="6422729"/>
            <a:ext cx="1347226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547023" y="6422729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76546" y="1680098"/>
            <a:ext cx="90674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accent4">
                    <a:lumMod val="75000"/>
                  </a:schemeClr>
                </a:solidFill>
                <a:latin typeface="Stencil"/>
                <a:cs typeface="Stencil"/>
              </a:rPr>
              <a:t>Identifying matter using density</a:t>
            </a:r>
            <a:endParaRPr lang="en-US" sz="3600" dirty="0">
              <a:solidFill>
                <a:schemeClr val="accent4">
                  <a:lumMod val="75000"/>
                </a:schemeClr>
              </a:solidFill>
              <a:latin typeface="Stencil"/>
              <a:cs typeface="Stencil"/>
            </a:endParaRPr>
          </a:p>
        </p:txBody>
      </p:sp>
    </p:spTree>
    <p:extLst>
      <p:ext uri="{BB962C8B-B14F-4D97-AF65-F5344CB8AC3E}">
        <p14:creationId xmlns:p14="http://schemas.microsoft.com/office/powerpoint/2010/main" val="3917213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634374"/>
            <a:ext cx="9143998" cy="470490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4000" b="1" dirty="0">
                <a:solidFill>
                  <a:srgbClr val="24213E"/>
                </a:solidFill>
              </a:rPr>
              <a:t>Question: A shiny, gold-colored bar of metal weighing 57.3 g has a volume of 4.7cm</a:t>
            </a:r>
            <a:r>
              <a:rPr lang="en-US" sz="4000" b="1" baseline="30000" dirty="0">
                <a:solidFill>
                  <a:srgbClr val="24213E"/>
                </a:solidFill>
              </a:rPr>
              <a:t>3</a:t>
            </a:r>
            <a:r>
              <a:rPr lang="en-US" sz="4000" b="1" dirty="0">
                <a:solidFill>
                  <a:srgbClr val="24213E"/>
                </a:solidFill>
              </a:rPr>
              <a:t>. Is the bar of metal pure gold?</a:t>
            </a:r>
            <a:endParaRPr lang="en-US" sz="4000" dirty="0">
              <a:solidFill>
                <a:srgbClr val="24213E"/>
              </a:solidFill>
            </a:endParaRPr>
          </a:p>
          <a:p>
            <a:endParaRPr lang="en-US" sz="4000" dirty="0">
              <a:solidFill>
                <a:srgbClr val="9D1E23"/>
              </a:solidFill>
            </a:endParaRPr>
          </a:p>
          <a:p>
            <a:pPr marL="571500" lvl="0" indent="-571500" algn="l">
              <a:buFont typeface="Arial"/>
              <a:buChar char="•"/>
            </a:pPr>
            <a:endParaRPr lang="en-US" sz="4000" dirty="0">
              <a:solidFill>
                <a:schemeClr val="bg2"/>
              </a:solidFill>
            </a:endParaRPr>
          </a:p>
          <a:p>
            <a:endParaRPr lang="en-US" sz="4000" b="1" dirty="0" smtClean="0">
              <a:solidFill>
                <a:srgbClr val="000000"/>
              </a:solidFill>
            </a:endParaRPr>
          </a:p>
          <a:p>
            <a:pPr lvl="0"/>
            <a:endParaRPr lang="en-US" sz="4000" dirty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 smtClean="0"/>
              <a:t>Unit 1: </a:t>
            </a:r>
            <a:r>
              <a:rPr lang="en-US" sz="2400" b="1" dirty="0" err="1" smtClean="0"/>
              <a:t>Chemathematics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485834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smtClean="0"/>
              <a:t>1.5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526886"/>
            <a:ext cx="7407619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Aim</a:t>
            </a:r>
            <a:r>
              <a:rPr lang="en-US" sz="2800" b="1" dirty="0">
                <a:solidFill>
                  <a:schemeClr val="bg1"/>
                </a:solidFill>
              </a:rPr>
              <a:t>: </a:t>
            </a:r>
            <a:r>
              <a:rPr lang="en-US" sz="2800" b="1" dirty="0">
                <a:solidFill>
                  <a:srgbClr val="000000"/>
                </a:solidFill>
              </a:rPr>
              <a:t>How can we use mass and volume to identify a substance?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21" name="Rounded Rectangle 2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78374" y="4827038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48801" y="4823592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07965" y="6422729"/>
            <a:ext cx="1347226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547023" y="6422729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7985" y="3629773"/>
            <a:ext cx="2867176" cy="2029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0445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 smtClean="0"/>
              <a:t>Unit 1: </a:t>
            </a:r>
            <a:r>
              <a:rPr lang="en-US" sz="2400" b="1" dirty="0" err="1" smtClean="0"/>
              <a:t>Chemathematics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485834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smtClean="0"/>
              <a:t>1.5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526886"/>
            <a:ext cx="7407619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Aim</a:t>
            </a:r>
            <a:r>
              <a:rPr lang="en-US" sz="2800" b="1" dirty="0">
                <a:solidFill>
                  <a:schemeClr val="bg1"/>
                </a:solidFill>
              </a:rPr>
              <a:t>: </a:t>
            </a:r>
            <a:r>
              <a:rPr lang="en-US" sz="2800" b="1" dirty="0">
                <a:solidFill>
                  <a:srgbClr val="000000"/>
                </a:solidFill>
              </a:rPr>
              <a:t>How can we use mass and volume to identify a substance?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21" name="Rounded Rectangle 2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78374" y="4827038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48801" y="4823592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07965" y="6422729"/>
            <a:ext cx="1347226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547023" y="6422729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pic>
        <p:nvPicPr>
          <p:cNvPr id="17" name="Picture 1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38" y="2012461"/>
            <a:ext cx="8440616" cy="37709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585347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862400"/>
            <a:ext cx="9143998" cy="4549299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accent4">
                    <a:lumMod val="75000"/>
                  </a:schemeClr>
                </a:solidFill>
                <a:latin typeface="Stencil"/>
                <a:cs typeface="Stencil"/>
              </a:rPr>
              <a:t>Summary</a:t>
            </a:r>
          </a:p>
          <a:p>
            <a:r>
              <a:rPr lang="en-US" sz="4000" dirty="0" smtClean="0">
                <a:solidFill>
                  <a:srgbClr val="24213E"/>
                </a:solidFill>
              </a:rPr>
              <a:t>How </a:t>
            </a:r>
            <a:r>
              <a:rPr lang="en-US" sz="4000" dirty="0">
                <a:solidFill>
                  <a:srgbClr val="24213E"/>
                </a:solidFill>
              </a:rPr>
              <a:t>can the density of an object </a:t>
            </a:r>
            <a:endParaRPr lang="en-US" sz="4000" dirty="0" smtClean="0">
              <a:solidFill>
                <a:srgbClr val="24213E"/>
              </a:solidFill>
            </a:endParaRPr>
          </a:p>
          <a:p>
            <a:r>
              <a:rPr lang="en-US" sz="4000" dirty="0" smtClean="0">
                <a:solidFill>
                  <a:srgbClr val="24213E"/>
                </a:solidFill>
              </a:rPr>
              <a:t>be </a:t>
            </a:r>
            <a:r>
              <a:rPr lang="en-US" sz="4000" dirty="0">
                <a:solidFill>
                  <a:srgbClr val="24213E"/>
                </a:solidFill>
              </a:rPr>
              <a:t>determined?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1</a:t>
            </a:r>
            <a:r>
              <a:rPr lang="en-US" sz="2400" b="1" dirty="0" smtClean="0"/>
              <a:t>: </a:t>
            </a:r>
            <a:r>
              <a:rPr lang="en-US" sz="2400" b="1" dirty="0" err="1" smtClean="0"/>
              <a:t>Chemathematics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544448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smtClean="0"/>
              <a:t>1.5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546424"/>
            <a:ext cx="7407619" cy="107721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b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Aim</a:t>
            </a:r>
            <a:r>
              <a:rPr lang="en-US" sz="3200" b="1" dirty="0">
                <a:solidFill>
                  <a:schemeClr val="bg1"/>
                </a:solidFill>
              </a:rPr>
              <a:t>: </a:t>
            </a:r>
            <a:r>
              <a:rPr lang="en-US" sz="3200" b="1" dirty="0">
                <a:solidFill>
                  <a:srgbClr val="000000"/>
                </a:solidFill>
              </a:rPr>
              <a:t>How can we use mass and volume to identify a substance?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21" name="Rounded Rectangle 2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48801" y="4823592"/>
              <a:ext cx="1453199" cy="361016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1530324" y="6431237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3100751" y="6424620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Mini Lesson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4943" y="6433655"/>
            <a:ext cx="1387230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02149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862400"/>
            <a:ext cx="9143998" cy="4540688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accent4">
                    <a:lumMod val="75000"/>
                  </a:schemeClr>
                </a:solidFill>
                <a:latin typeface="Stencil"/>
                <a:cs typeface="Stencil"/>
              </a:rPr>
              <a:t>Work period</a:t>
            </a:r>
            <a:endParaRPr lang="en-US" sz="4000" b="1" dirty="0">
              <a:solidFill>
                <a:schemeClr val="accent4">
                  <a:lumMod val="75000"/>
                </a:schemeClr>
              </a:solidFill>
              <a:latin typeface="Stencil"/>
              <a:cs typeface="Stencil"/>
            </a:endParaRPr>
          </a:p>
          <a:p>
            <a:r>
              <a:rPr lang="en-US" sz="4000" b="1" dirty="0" smtClean="0">
                <a:solidFill>
                  <a:srgbClr val="000000"/>
                </a:solidFill>
              </a:rPr>
              <a:t>Complete pages 9-10. Make sure to use FLPS to show all work.</a:t>
            </a:r>
            <a:endParaRPr lang="en-US" sz="4000" dirty="0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</a:pPr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1</a:t>
            </a:r>
            <a:r>
              <a:rPr lang="en-US" sz="2400" b="1" dirty="0" smtClean="0"/>
              <a:t>: </a:t>
            </a:r>
            <a:r>
              <a:rPr lang="en-US" sz="2400" b="1" dirty="0" err="1" smtClean="0"/>
              <a:t>Chemathematics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524910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smtClean="0"/>
              <a:t>1.5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546424"/>
            <a:ext cx="7407619" cy="107721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b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Aim</a:t>
            </a:r>
            <a:r>
              <a:rPr lang="en-US" sz="3200" b="1" dirty="0">
                <a:solidFill>
                  <a:schemeClr val="bg1"/>
                </a:solidFill>
              </a:rPr>
              <a:t>: </a:t>
            </a:r>
            <a:r>
              <a:rPr lang="en-US" sz="3200" b="1" dirty="0">
                <a:solidFill>
                  <a:srgbClr val="000000"/>
                </a:solidFill>
              </a:rPr>
              <a:t>How can we use mass and volume to identify a substance?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0" name="Group 2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31" name="Rounded Rectangle 3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3117450" y="6420618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Mini-Lesson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4679699" y="6420618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1586099" y="6413191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78153" y="6420618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93642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862400"/>
            <a:ext cx="9143998" cy="49956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4000" b="1" dirty="0" smtClean="0">
                <a:solidFill>
                  <a:srgbClr val="000000"/>
                </a:solidFill>
              </a:rPr>
              <a:t>HOMEWORK:</a:t>
            </a:r>
          </a:p>
          <a:p>
            <a:pPr>
              <a:lnSpc>
                <a:spcPct val="100000"/>
              </a:lnSpc>
            </a:pPr>
            <a:endParaRPr lang="en-US" sz="4000" b="1" dirty="0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</a:pPr>
            <a:r>
              <a:rPr lang="en-US" sz="4000" b="1" dirty="0" smtClean="0">
                <a:solidFill>
                  <a:srgbClr val="000000"/>
                </a:solidFill>
              </a:rPr>
              <a:t>Complete rest of 1.5 for homework</a:t>
            </a:r>
            <a:endParaRPr lang="en-US" sz="3000" dirty="0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</a:pPr>
            <a:endParaRPr lang="en-US" sz="3000" b="1" dirty="0" smtClean="0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</a:pPr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1</a:t>
            </a:r>
            <a:r>
              <a:rPr lang="en-US" sz="2400" b="1" dirty="0" smtClean="0"/>
              <a:t>: </a:t>
            </a:r>
            <a:r>
              <a:rPr lang="en-US" sz="2400" b="1" dirty="0" err="1" smtClean="0"/>
              <a:t>Chemathematics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524910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smtClean="0"/>
              <a:t>1.5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546424"/>
            <a:ext cx="7407619" cy="107721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b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Aim</a:t>
            </a:r>
            <a:r>
              <a:rPr lang="en-US" sz="3200" b="1" dirty="0">
                <a:solidFill>
                  <a:schemeClr val="bg1"/>
                </a:solidFill>
              </a:rPr>
              <a:t>: </a:t>
            </a:r>
            <a:r>
              <a:rPr lang="en-US" sz="3200" b="1" dirty="0">
                <a:solidFill>
                  <a:srgbClr val="000000"/>
                </a:solidFill>
              </a:rPr>
              <a:t>How can we use mass and volume to identify a </a:t>
            </a:r>
            <a:r>
              <a:rPr lang="en-US" sz="3200" b="1" dirty="0" smtClean="0">
                <a:solidFill>
                  <a:srgbClr val="000000"/>
                </a:solidFill>
              </a:rPr>
              <a:t>substance? </a:t>
            </a:r>
            <a:endParaRPr lang="en-US" sz="3200" b="1" dirty="0">
              <a:solidFill>
                <a:srgbClr val="000000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0" name="Group 2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31" name="Rounded Rectangle 3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3117450" y="6420618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Mini-Lesson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4679699" y="6420618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1586099" y="6413191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78153" y="6420618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59966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862400"/>
            <a:ext cx="9143998" cy="49956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4000" b="1" u="sng" dirty="0">
                <a:solidFill>
                  <a:schemeClr val="accent4">
                    <a:lumMod val="75000"/>
                  </a:schemeClr>
                </a:solidFill>
                <a:latin typeface="Stencil"/>
                <a:ea typeface="ＭＳ Ｐゴシック" charset="-128"/>
                <a:cs typeface="Stencil"/>
              </a:rPr>
              <a:t>Exit Slip</a:t>
            </a:r>
            <a:endParaRPr lang="en-US" sz="4000" b="1" i="1" dirty="0">
              <a:solidFill>
                <a:schemeClr val="accent4">
                  <a:lumMod val="75000"/>
                </a:schemeClr>
              </a:solidFill>
              <a:latin typeface="Stencil"/>
              <a:cs typeface="Stencil"/>
            </a:endParaRPr>
          </a:p>
          <a:p>
            <a:pPr>
              <a:lnSpc>
                <a:spcPct val="100000"/>
              </a:lnSpc>
            </a:pPr>
            <a:r>
              <a:rPr lang="en-US" sz="3000" b="1" i="1" dirty="0" smtClean="0">
                <a:solidFill>
                  <a:srgbClr val="FF0000"/>
                </a:solidFill>
              </a:rPr>
              <a:t>Make sure you get your trackers checked!</a:t>
            </a:r>
          </a:p>
          <a:p>
            <a:pPr>
              <a:lnSpc>
                <a:spcPct val="100000"/>
              </a:lnSpc>
            </a:pPr>
            <a:endParaRPr lang="en-US" sz="4000" b="1" i="1" dirty="0">
              <a:solidFill>
                <a:srgbClr val="FF0000"/>
              </a:solidFill>
            </a:endParaRPr>
          </a:p>
          <a:p>
            <a:pPr>
              <a:lnSpc>
                <a:spcPct val="100000"/>
              </a:lnSpc>
            </a:pPr>
            <a:endParaRPr lang="en-US" sz="4000" dirty="0">
              <a:solidFill>
                <a:srgbClr val="FF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1</a:t>
            </a:r>
            <a:r>
              <a:rPr lang="en-US" sz="2400" b="1" dirty="0" smtClean="0"/>
              <a:t>: </a:t>
            </a:r>
            <a:r>
              <a:rPr lang="en-US" sz="2400" b="1" dirty="0" err="1" smtClean="0"/>
              <a:t>Chemathematics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544448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smtClean="0"/>
              <a:t>1.5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546424"/>
            <a:ext cx="7407619" cy="107721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b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Aim</a:t>
            </a:r>
            <a:r>
              <a:rPr lang="en-US" sz="3200" b="1" dirty="0">
                <a:solidFill>
                  <a:schemeClr val="bg1"/>
                </a:solidFill>
              </a:rPr>
              <a:t>: </a:t>
            </a:r>
            <a:r>
              <a:rPr lang="en-US" sz="3200" b="1" dirty="0">
                <a:solidFill>
                  <a:srgbClr val="000000"/>
                </a:solidFill>
              </a:rPr>
              <a:t>How can we use mass and volume to identify a substance?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85015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0" name="Group 2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31" name="Rounded Rectangle 3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3117450" y="6420618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Mini-Lesson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4679699" y="6420618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1586099" y="6413191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78153" y="6420618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219320" y="6428713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Work Period</a:t>
            </a:r>
            <a:endParaRPr lang="en-US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0742539"/>
              </p:ext>
            </p:extLst>
          </p:nvPr>
        </p:nvGraphicFramePr>
        <p:xfrm>
          <a:off x="976549" y="3522282"/>
          <a:ext cx="7188200" cy="23001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4" name="Document" r:id="rId4" imgW="7188200" imgH="3213100" progId="Word.Document.12">
                  <p:embed/>
                </p:oleObj>
              </mc:Choice>
              <mc:Fallback>
                <p:oleObj name="Document" r:id="rId4" imgW="7188200" imgH="32131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76549" y="3522282"/>
                        <a:ext cx="7188200" cy="230016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99687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905001" y="1862400"/>
            <a:ext cx="3917461" cy="499560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10000"/>
              </a:lnSpc>
            </a:pPr>
            <a:r>
              <a:rPr lang="en-US" sz="4000" dirty="0" smtClean="0">
                <a:solidFill>
                  <a:srgbClr val="475BCD"/>
                </a:solidFill>
                <a:latin typeface="Stencil"/>
                <a:cs typeface="Stencil"/>
              </a:rPr>
              <a:t>Real-world connection</a:t>
            </a:r>
          </a:p>
          <a:p>
            <a:r>
              <a:rPr lang="en-US" sz="4000" b="1" dirty="0" smtClean="0">
                <a:solidFill>
                  <a:schemeClr val="accent4">
                    <a:lumMod val="75000"/>
                  </a:schemeClr>
                </a:solidFill>
              </a:rPr>
              <a:t>Identifying realness or fakeness of jewelry and coins</a:t>
            </a:r>
            <a:endParaRPr lang="en-US" sz="4000" b="1" dirty="0">
              <a:solidFill>
                <a:schemeClr val="accent4">
                  <a:lumMod val="75000"/>
                </a:schemeClr>
              </a:solidFill>
            </a:endParaRPr>
          </a:p>
          <a:p>
            <a:pPr>
              <a:lnSpc>
                <a:spcPct val="110000"/>
              </a:lnSpc>
            </a:pPr>
            <a:endParaRPr lang="en-US" sz="4000" dirty="0" smtClean="0">
              <a:solidFill>
                <a:srgbClr val="475BCD"/>
              </a:solidFill>
              <a:latin typeface="Stencil"/>
              <a:cs typeface="Stencil"/>
            </a:endParaRPr>
          </a:p>
          <a:p>
            <a:pPr>
              <a:lnSpc>
                <a:spcPct val="110000"/>
              </a:lnSpc>
            </a:pPr>
            <a:r>
              <a:rPr lang="en-US" sz="4000" dirty="0" smtClean="0">
                <a:solidFill>
                  <a:srgbClr val="475BCD"/>
                </a:solidFill>
                <a:latin typeface="Stencil"/>
                <a:cs typeface="Stencil"/>
              </a:rPr>
              <a:t>Vocabulary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Density, Mass, Volume</a:t>
            </a:r>
            <a:endParaRPr lang="en-US" sz="3400" dirty="0">
              <a:solidFill>
                <a:srgbClr val="000000"/>
              </a:solidFill>
              <a:latin typeface="Stencil"/>
              <a:cs typeface="Stenci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</a:t>
            </a:r>
            <a:r>
              <a:rPr lang="en-US" sz="2400" b="1" dirty="0" smtClean="0"/>
              <a:t>1: </a:t>
            </a:r>
            <a:r>
              <a:rPr lang="en-US" sz="2400" b="1" dirty="0" err="1" smtClean="0"/>
              <a:t>Chemathematics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524910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smtClean="0"/>
              <a:t>1.5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546424"/>
            <a:ext cx="7407619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Aim</a:t>
            </a:r>
            <a:r>
              <a:rPr lang="en-US" sz="2800" b="1" dirty="0">
                <a:solidFill>
                  <a:schemeClr val="bg1"/>
                </a:solidFill>
              </a:rPr>
              <a:t>: </a:t>
            </a:r>
            <a:r>
              <a:rPr lang="en-US" sz="2800" b="1" dirty="0">
                <a:solidFill>
                  <a:srgbClr val="000000"/>
                </a:solidFill>
              </a:rPr>
              <a:t>How can we use mass and volume to identify a substance?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604553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1" name="Group 20"/>
          <p:cNvGrpSpPr/>
          <p:nvPr/>
        </p:nvGrpSpPr>
        <p:grpSpPr>
          <a:xfrm>
            <a:off x="76200" y="1754577"/>
            <a:ext cx="1828800" cy="5083885"/>
            <a:chOff x="76200" y="293448"/>
            <a:chExt cx="1828800" cy="4969413"/>
          </a:xfrm>
        </p:grpSpPr>
        <p:sp>
          <p:nvSpPr>
            <p:cNvPr id="22" name="Rounded Rectangle 21"/>
            <p:cNvSpPr/>
            <p:nvPr/>
          </p:nvSpPr>
          <p:spPr>
            <a:xfrm>
              <a:off x="76200" y="293448"/>
              <a:ext cx="1828800" cy="4969413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94002" y="577333"/>
              <a:ext cx="1453199" cy="369332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u="sng" dirty="0" smtClean="0">
                  <a:latin typeface="Stencil" pitchFamily="82" charset="0"/>
                </a:rPr>
                <a:t>AGENDA</a:t>
              </a:r>
              <a:endParaRPr lang="en-US" u="sng" dirty="0">
                <a:latin typeface="Stencil" pitchFamily="82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99401" y="1598950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Introduction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99401" y="2057400"/>
              <a:ext cx="1453199" cy="36933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99401" y="2514600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99401" y="2990129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99401" y="3446560"/>
              <a:ext cx="1453199" cy="36933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294002" y="2559607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6400" y="3021364"/>
            <a:ext cx="3119746" cy="2336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9985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905000" y="1862400"/>
            <a:ext cx="7238999" cy="49956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475BCD"/>
                </a:solidFill>
                <a:latin typeface="Stencil"/>
                <a:cs typeface="Stencil"/>
              </a:rPr>
              <a:t>DO NOW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1</a:t>
            </a:r>
            <a:r>
              <a:rPr lang="en-US" sz="2400" b="1" dirty="0" smtClean="0"/>
              <a:t>: </a:t>
            </a:r>
            <a:r>
              <a:rPr lang="en-US" sz="2400" b="1" dirty="0" err="1" smtClean="0"/>
              <a:t>Chemathematics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524910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smtClean="0"/>
              <a:t>1.5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526886"/>
            <a:ext cx="7407619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Aim</a:t>
            </a:r>
            <a:r>
              <a:rPr lang="en-US" sz="2800" b="1" dirty="0">
                <a:solidFill>
                  <a:schemeClr val="bg1"/>
                </a:solidFill>
              </a:rPr>
              <a:t>: </a:t>
            </a:r>
            <a:r>
              <a:rPr lang="en-US" sz="2800" b="1" dirty="0">
                <a:solidFill>
                  <a:srgbClr val="000000"/>
                </a:solidFill>
              </a:rPr>
              <a:t>How can we use mass and volume to identify a substance?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85015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8" name="Group 17"/>
          <p:cNvGrpSpPr/>
          <p:nvPr/>
        </p:nvGrpSpPr>
        <p:grpSpPr>
          <a:xfrm>
            <a:off x="76200" y="1733328"/>
            <a:ext cx="1828800" cy="5083885"/>
            <a:chOff x="76200" y="293448"/>
            <a:chExt cx="1828800" cy="4969413"/>
          </a:xfrm>
        </p:grpSpPr>
        <p:sp>
          <p:nvSpPr>
            <p:cNvPr id="19" name="Rounded Rectangle 18"/>
            <p:cNvSpPr/>
            <p:nvPr/>
          </p:nvSpPr>
          <p:spPr>
            <a:xfrm>
              <a:off x="76200" y="293448"/>
              <a:ext cx="1828800" cy="4969413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94002" y="577333"/>
              <a:ext cx="1453199" cy="369332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u="sng" dirty="0" smtClean="0">
                  <a:latin typeface="Stencil" pitchFamily="82" charset="0"/>
                </a:rPr>
                <a:t>AGENDA</a:t>
              </a:r>
              <a:endParaRPr lang="en-US" u="sng" dirty="0">
                <a:latin typeface="Stencil" pitchFamily="82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99401" y="1598950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Introduction</a:t>
              </a:r>
              <a:endParaRPr lang="en-US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299401" y="2057400"/>
              <a:ext cx="1453199" cy="36933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299401" y="2514600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299401" y="2990129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299401" y="3446560"/>
              <a:ext cx="1453199" cy="36933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294002" y="2559607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1201353"/>
              </p:ext>
            </p:extLst>
          </p:nvPr>
        </p:nvGraphicFramePr>
        <p:xfrm>
          <a:off x="1905000" y="3209910"/>
          <a:ext cx="7188200" cy="311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6" name="Document" r:id="rId4" imgW="7188200" imgH="3111500" progId="Word.Document.12">
                  <p:embed/>
                </p:oleObj>
              </mc:Choice>
              <mc:Fallback>
                <p:oleObj name="Document" r:id="rId4" imgW="7188200" imgH="31115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05000" y="3209910"/>
                        <a:ext cx="7188200" cy="3111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928249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905000" y="1862400"/>
            <a:ext cx="7238999" cy="4995600"/>
          </a:xfrm>
        </p:spPr>
        <p:txBody>
          <a:bodyPr>
            <a:normAutofit fontScale="77500" lnSpcReduction="20000"/>
          </a:bodyPr>
          <a:lstStyle/>
          <a:p>
            <a:r>
              <a:rPr lang="en-US" sz="4000" dirty="0" smtClean="0">
                <a:solidFill>
                  <a:srgbClr val="475BCD"/>
                </a:solidFill>
                <a:latin typeface="Stencil"/>
                <a:cs typeface="Stencil"/>
              </a:rPr>
              <a:t>Announcements</a:t>
            </a:r>
          </a:p>
          <a:p>
            <a:pPr marL="571500" indent="-571500" algn="l">
              <a:buFont typeface="Arial"/>
              <a:buChar char="•"/>
            </a:pPr>
            <a:r>
              <a:rPr lang="en-US" sz="4000" dirty="0" smtClean="0">
                <a:solidFill>
                  <a:srgbClr val="000000"/>
                </a:solidFill>
                <a:latin typeface="Century Gothic"/>
                <a:cs typeface="Century Gothic"/>
              </a:rPr>
              <a:t>Sign up for text message service</a:t>
            </a:r>
          </a:p>
          <a:p>
            <a:pPr marL="571500" indent="-571500" algn="l">
              <a:buFont typeface="Arial"/>
              <a:buChar char="•"/>
            </a:pPr>
            <a:r>
              <a:rPr lang="en-US" sz="4000" dirty="0" smtClean="0">
                <a:solidFill>
                  <a:srgbClr val="000000"/>
                </a:solidFill>
                <a:latin typeface="Century Gothic"/>
                <a:cs typeface="Century Gothic"/>
              </a:rPr>
              <a:t>Give in any forms you owe still!</a:t>
            </a:r>
          </a:p>
          <a:p>
            <a:pPr marL="571500" indent="-571500" algn="l">
              <a:buFont typeface="Arial"/>
              <a:buChar char="•"/>
            </a:pPr>
            <a:r>
              <a:rPr lang="en-US" sz="4000" dirty="0" smtClean="0">
                <a:solidFill>
                  <a:srgbClr val="000000"/>
                </a:solidFill>
                <a:latin typeface="Century Gothic"/>
                <a:cs typeface="Century Gothic"/>
              </a:rPr>
              <a:t>Packet #1 is due on Fri 9/19</a:t>
            </a:r>
          </a:p>
          <a:p>
            <a:pPr marL="571500" indent="-571500" algn="l">
              <a:buFont typeface="Arial"/>
              <a:buChar char="•"/>
            </a:pPr>
            <a:r>
              <a:rPr lang="en-US" sz="4000" dirty="0" smtClean="0">
                <a:solidFill>
                  <a:srgbClr val="000000"/>
                </a:solidFill>
                <a:latin typeface="Century Gothic"/>
                <a:cs typeface="Century Gothic"/>
              </a:rPr>
              <a:t>Lab #2 Unit Stations Paper due Fri 9/</a:t>
            </a:r>
            <a:r>
              <a:rPr lang="en-US" sz="4000" dirty="0" smtClean="0">
                <a:solidFill>
                  <a:srgbClr val="000000"/>
                </a:solidFill>
                <a:latin typeface="Century Gothic"/>
                <a:cs typeface="Century Gothic"/>
              </a:rPr>
              <a:t>19</a:t>
            </a:r>
          </a:p>
          <a:p>
            <a:pPr marL="571500" indent="-571500" algn="l">
              <a:buFont typeface="Arial"/>
              <a:buChar char="•"/>
            </a:pPr>
            <a:r>
              <a:rPr lang="en-US" sz="4000" dirty="0" smtClean="0">
                <a:solidFill>
                  <a:srgbClr val="000000"/>
                </a:solidFill>
                <a:latin typeface="Century Gothic"/>
                <a:cs typeface="Century Gothic"/>
              </a:rPr>
              <a:t>Quiz #2 on Tues 9/23</a:t>
            </a:r>
            <a:endParaRPr lang="en-US" sz="4000" dirty="0" smtClean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pPr algn="l"/>
            <a:endParaRPr lang="en-US" sz="4000" dirty="0" smtClean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1</a:t>
            </a:r>
            <a:r>
              <a:rPr lang="en-US" sz="2400" b="1" dirty="0" smtClean="0"/>
              <a:t>: </a:t>
            </a:r>
            <a:r>
              <a:rPr lang="en-US" sz="2400" b="1" dirty="0" err="1" smtClean="0"/>
              <a:t>Chemathematics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524910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smtClean="0"/>
              <a:t>1.5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526886"/>
            <a:ext cx="7407619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Aim</a:t>
            </a:r>
            <a:r>
              <a:rPr lang="en-US" sz="2800" b="1" dirty="0">
                <a:solidFill>
                  <a:schemeClr val="bg1"/>
                </a:solidFill>
              </a:rPr>
              <a:t>: </a:t>
            </a:r>
            <a:r>
              <a:rPr lang="en-US" sz="2800" b="1" dirty="0">
                <a:solidFill>
                  <a:srgbClr val="000000"/>
                </a:solidFill>
              </a:rPr>
              <a:t>How can we use mass and volume to identify a substance?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85015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8" name="Group 17"/>
          <p:cNvGrpSpPr/>
          <p:nvPr/>
        </p:nvGrpSpPr>
        <p:grpSpPr>
          <a:xfrm>
            <a:off x="76200" y="1733328"/>
            <a:ext cx="1828800" cy="5083885"/>
            <a:chOff x="76200" y="293448"/>
            <a:chExt cx="1828800" cy="4969413"/>
          </a:xfrm>
        </p:grpSpPr>
        <p:sp>
          <p:nvSpPr>
            <p:cNvPr id="19" name="Rounded Rectangle 18"/>
            <p:cNvSpPr/>
            <p:nvPr/>
          </p:nvSpPr>
          <p:spPr>
            <a:xfrm>
              <a:off x="76200" y="293448"/>
              <a:ext cx="1828800" cy="4969413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94002" y="577333"/>
              <a:ext cx="1453199" cy="369332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u="sng" dirty="0" smtClean="0">
                  <a:latin typeface="Stencil" pitchFamily="82" charset="0"/>
                </a:rPr>
                <a:t>AGENDA</a:t>
              </a:r>
              <a:endParaRPr lang="en-US" u="sng" dirty="0">
                <a:latin typeface="Stencil" pitchFamily="82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99401" y="1598950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Introduction</a:t>
              </a:r>
              <a:endParaRPr lang="en-US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299401" y="2057400"/>
              <a:ext cx="1453199" cy="36933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299401" y="2514600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299401" y="2990129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299401" y="3446560"/>
              <a:ext cx="1453199" cy="36933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294002" y="2559607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86729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634374"/>
            <a:ext cx="9143998" cy="4704907"/>
          </a:xfrm>
        </p:spPr>
        <p:txBody>
          <a:bodyPr>
            <a:normAutofit/>
          </a:bodyPr>
          <a:lstStyle/>
          <a:p>
            <a:endParaRPr lang="en-US" sz="4000" b="1" dirty="0" smtClean="0">
              <a:solidFill>
                <a:srgbClr val="000000"/>
              </a:solidFill>
            </a:endParaRPr>
          </a:p>
          <a:p>
            <a:pPr lvl="0"/>
            <a:endParaRPr lang="en-US" sz="4000" dirty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 smtClean="0"/>
              <a:t>Unit 1: </a:t>
            </a:r>
            <a:r>
              <a:rPr lang="en-US" sz="2400" b="1" dirty="0" err="1" smtClean="0"/>
              <a:t>Chemathematics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485834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smtClean="0"/>
              <a:t>1.5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526886"/>
            <a:ext cx="7407619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Aim</a:t>
            </a:r>
            <a:r>
              <a:rPr lang="en-US" sz="2800" b="1" dirty="0">
                <a:solidFill>
                  <a:schemeClr val="bg1"/>
                </a:solidFill>
              </a:rPr>
              <a:t>: </a:t>
            </a:r>
            <a:r>
              <a:rPr lang="en-US" sz="2800" b="1" dirty="0">
                <a:solidFill>
                  <a:srgbClr val="000000"/>
                </a:solidFill>
              </a:rPr>
              <a:t>How can we use mass and volume to identify a substance?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21" name="Rounded Rectangle 2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78374" y="4827038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48801" y="4823592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07965" y="6422729"/>
            <a:ext cx="1347226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547023" y="6422729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-32504" y="1680098"/>
            <a:ext cx="5379952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000" dirty="0" smtClean="0">
                <a:solidFill>
                  <a:schemeClr val="accent4">
                    <a:lumMod val="75000"/>
                  </a:schemeClr>
                </a:solidFill>
                <a:latin typeface="Stencil"/>
                <a:cs typeface="Stencil"/>
              </a:rPr>
              <a:t>Think ink…pair share</a:t>
            </a:r>
          </a:p>
          <a:p>
            <a:endParaRPr lang="en-US" sz="3200" b="1" smtClean="0">
              <a:solidFill>
                <a:schemeClr val="bg1"/>
              </a:solidFill>
            </a:endParaRPr>
          </a:p>
          <a:p>
            <a:r>
              <a:rPr lang="en-US" sz="3200" b="1" smtClean="0">
                <a:solidFill>
                  <a:schemeClr val="bg1"/>
                </a:solidFill>
              </a:rPr>
              <a:t>Defining </a:t>
            </a:r>
            <a:r>
              <a:rPr lang="en-US" sz="3200" b="1" dirty="0">
                <a:solidFill>
                  <a:schemeClr val="bg1"/>
                </a:solidFill>
              </a:rPr>
              <a:t>Density</a:t>
            </a:r>
            <a:endParaRPr lang="en-US" sz="3200" dirty="0">
              <a:solidFill>
                <a:schemeClr val="bg1"/>
              </a:solidFill>
            </a:endParaRPr>
          </a:p>
          <a:p>
            <a:r>
              <a:rPr lang="en-US" sz="3200" b="1" dirty="0">
                <a:solidFill>
                  <a:schemeClr val="bg1"/>
                </a:solidFill>
              </a:rPr>
              <a:t> </a:t>
            </a:r>
            <a:endParaRPr lang="en-US" sz="3200" dirty="0">
              <a:solidFill>
                <a:schemeClr val="bg1"/>
              </a:solidFill>
            </a:endParaRPr>
          </a:p>
          <a:p>
            <a:r>
              <a:rPr lang="en-US" sz="3200" b="1" dirty="0">
                <a:solidFill>
                  <a:schemeClr val="bg1"/>
                </a:solidFill>
              </a:rPr>
              <a:t>Which is heavier? A pound of paper or a pound of rocks? Why</a:t>
            </a:r>
            <a:r>
              <a:rPr lang="en-US" sz="3200" b="1" dirty="0" smtClean="0">
                <a:solidFill>
                  <a:schemeClr val="bg1"/>
                </a:solidFill>
              </a:rPr>
              <a:t>? Why does one feel heavier than another?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7448" y="2966251"/>
            <a:ext cx="3657600" cy="222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800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634374"/>
            <a:ext cx="9143998" cy="4704907"/>
          </a:xfrm>
        </p:spPr>
        <p:txBody>
          <a:bodyPr>
            <a:normAutofit/>
          </a:bodyPr>
          <a:lstStyle/>
          <a:p>
            <a:endParaRPr lang="en-US" sz="4000" b="1" dirty="0" smtClean="0">
              <a:solidFill>
                <a:srgbClr val="000000"/>
              </a:solidFill>
            </a:endParaRPr>
          </a:p>
          <a:p>
            <a:pPr lvl="0"/>
            <a:endParaRPr lang="en-US" sz="4000" dirty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 smtClean="0"/>
              <a:t>Unit 1: </a:t>
            </a:r>
            <a:r>
              <a:rPr lang="en-US" sz="2400" b="1" dirty="0" err="1" smtClean="0"/>
              <a:t>Chemathematics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485834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smtClean="0"/>
              <a:t>1.5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526886"/>
            <a:ext cx="7407619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Aim</a:t>
            </a:r>
            <a:r>
              <a:rPr lang="en-US" sz="2800" b="1" dirty="0">
                <a:solidFill>
                  <a:schemeClr val="bg1"/>
                </a:solidFill>
              </a:rPr>
              <a:t>: </a:t>
            </a:r>
            <a:r>
              <a:rPr lang="en-US" sz="2800" b="1" dirty="0">
                <a:solidFill>
                  <a:srgbClr val="000000"/>
                </a:solidFill>
              </a:rPr>
              <a:t>How can we use mass and volume to identify a substance?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21" name="Rounded Rectangle 2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78374" y="4827038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48801" y="4823592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07965" y="6422729"/>
            <a:ext cx="1347226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547023" y="6422729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5590877"/>
              </p:ext>
            </p:extLst>
          </p:nvPr>
        </p:nvGraphicFramePr>
        <p:xfrm>
          <a:off x="312615" y="1727670"/>
          <a:ext cx="8186616" cy="448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64" name="Document" r:id="rId4" imgW="7086600" imgH="4483100" progId="Word.Document.12">
                  <p:embed/>
                </p:oleObj>
              </mc:Choice>
              <mc:Fallback>
                <p:oleObj name="Document" r:id="rId4" imgW="7086600" imgH="44831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12615" y="1727670"/>
                        <a:ext cx="8186616" cy="4483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210231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634374"/>
            <a:ext cx="9143998" cy="4704907"/>
          </a:xfrm>
        </p:spPr>
        <p:txBody>
          <a:bodyPr>
            <a:normAutofit/>
          </a:bodyPr>
          <a:lstStyle/>
          <a:p>
            <a:endParaRPr lang="en-US" sz="4000" b="1" dirty="0" smtClean="0">
              <a:solidFill>
                <a:srgbClr val="000000"/>
              </a:solidFill>
            </a:endParaRPr>
          </a:p>
          <a:p>
            <a:pPr lvl="0"/>
            <a:endParaRPr lang="en-US" sz="4000" dirty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 smtClean="0"/>
              <a:t>Unit 1: </a:t>
            </a:r>
            <a:r>
              <a:rPr lang="en-US" sz="2400" b="1" dirty="0" err="1" smtClean="0"/>
              <a:t>Chemathematics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485834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smtClean="0"/>
              <a:t>1.5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526886"/>
            <a:ext cx="7407619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Aim</a:t>
            </a:r>
            <a:r>
              <a:rPr lang="en-US" sz="2800" b="1" dirty="0">
                <a:solidFill>
                  <a:schemeClr val="bg1"/>
                </a:solidFill>
              </a:rPr>
              <a:t>: </a:t>
            </a:r>
            <a:r>
              <a:rPr lang="en-US" sz="2800" b="1" dirty="0">
                <a:solidFill>
                  <a:srgbClr val="000000"/>
                </a:solidFill>
              </a:rPr>
              <a:t>How can we use mass and volume to identify a substance?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21" name="Rounded Rectangle 2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78374" y="4827038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48801" y="4823592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07965" y="6422729"/>
            <a:ext cx="1347226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547023" y="6422729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9678589"/>
              </p:ext>
            </p:extLst>
          </p:nvPr>
        </p:nvGraphicFramePr>
        <p:xfrm>
          <a:off x="988273" y="2272811"/>
          <a:ext cx="7086600" cy="278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77" name="Document" r:id="rId4" imgW="7086600" imgH="2781300" progId="Word.Document.12">
                  <p:embed/>
                </p:oleObj>
              </mc:Choice>
              <mc:Fallback>
                <p:oleObj name="Document" r:id="rId4" imgW="7086600" imgH="27813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88273" y="2272811"/>
                        <a:ext cx="7086600" cy="2781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072439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634374"/>
            <a:ext cx="9143998" cy="4704907"/>
          </a:xfrm>
        </p:spPr>
        <p:txBody>
          <a:bodyPr>
            <a:normAutofit/>
          </a:bodyPr>
          <a:lstStyle/>
          <a:p>
            <a:endParaRPr lang="en-US" sz="4000" b="1" dirty="0" smtClean="0">
              <a:solidFill>
                <a:srgbClr val="000000"/>
              </a:solidFill>
            </a:endParaRPr>
          </a:p>
          <a:p>
            <a:pPr lvl="0"/>
            <a:endParaRPr lang="en-US" sz="4000" dirty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 smtClean="0"/>
              <a:t>Unit 1: </a:t>
            </a:r>
            <a:r>
              <a:rPr lang="en-US" sz="2400" b="1" dirty="0" err="1" smtClean="0"/>
              <a:t>Chemathematics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485834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smtClean="0"/>
              <a:t>1.5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526886"/>
            <a:ext cx="7407619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Aim</a:t>
            </a:r>
            <a:r>
              <a:rPr lang="en-US" sz="2800" b="1" dirty="0">
                <a:solidFill>
                  <a:schemeClr val="bg1"/>
                </a:solidFill>
              </a:rPr>
              <a:t>: </a:t>
            </a:r>
            <a:r>
              <a:rPr lang="en-US" sz="2800" b="1" dirty="0">
                <a:solidFill>
                  <a:srgbClr val="000000"/>
                </a:solidFill>
              </a:rPr>
              <a:t>How can we use mass and volume to identify a substance?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21" name="Rounded Rectangle 2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78374" y="4827038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48801" y="4823592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07965" y="6422729"/>
            <a:ext cx="1347226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547023" y="6422729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5422953"/>
              </p:ext>
            </p:extLst>
          </p:nvPr>
        </p:nvGraphicFramePr>
        <p:xfrm>
          <a:off x="1920629" y="1843481"/>
          <a:ext cx="7086600" cy="449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01" name="Document" r:id="rId4" imgW="7086600" imgH="4495800" progId="Word.Document.12">
                  <p:embed/>
                </p:oleObj>
              </mc:Choice>
              <mc:Fallback>
                <p:oleObj name="Document" r:id="rId4" imgW="7086600" imgH="44958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20629" y="1843481"/>
                        <a:ext cx="7086600" cy="4495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" name="Pictur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" y="3229708"/>
            <a:ext cx="1819031" cy="1210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3574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634374"/>
            <a:ext cx="9143998" cy="4704907"/>
          </a:xfrm>
        </p:spPr>
        <p:txBody>
          <a:bodyPr>
            <a:normAutofit/>
          </a:bodyPr>
          <a:lstStyle/>
          <a:p>
            <a:endParaRPr lang="en-US" sz="4000" b="1" dirty="0" smtClean="0">
              <a:solidFill>
                <a:srgbClr val="000000"/>
              </a:solidFill>
            </a:endParaRPr>
          </a:p>
          <a:p>
            <a:pPr lvl="0"/>
            <a:endParaRPr lang="en-US" sz="4000" dirty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 smtClean="0"/>
              <a:t>Unit 1: </a:t>
            </a:r>
            <a:r>
              <a:rPr lang="en-US" sz="2400" b="1" dirty="0" err="1" smtClean="0"/>
              <a:t>Chemathematics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485834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smtClean="0"/>
              <a:t>1.5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526886"/>
            <a:ext cx="7407619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Aim</a:t>
            </a:r>
            <a:r>
              <a:rPr lang="en-US" sz="2800" b="1" dirty="0">
                <a:solidFill>
                  <a:schemeClr val="bg1"/>
                </a:solidFill>
              </a:rPr>
              <a:t>: </a:t>
            </a:r>
            <a:r>
              <a:rPr lang="en-US" sz="2800" b="1" dirty="0">
                <a:solidFill>
                  <a:srgbClr val="000000"/>
                </a:solidFill>
              </a:rPr>
              <a:t>How can we use mass and volume to identify a substance?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21" name="Rounded Rectangle 2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78374" y="4827038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48801" y="4823592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07965" y="6422729"/>
            <a:ext cx="1347226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547023" y="6422729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76546" y="1680098"/>
            <a:ext cx="9067453" cy="4832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</a:rPr>
              <a:t>2. If two objects have the same mass, what must be true? </a:t>
            </a:r>
            <a:endParaRPr lang="en-US" sz="2800" dirty="0" smtClean="0">
              <a:solidFill>
                <a:srgbClr val="000000"/>
              </a:solidFill>
            </a:endParaRPr>
          </a:p>
          <a:p>
            <a:r>
              <a:rPr lang="en-US" sz="2800" dirty="0">
                <a:solidFill>
                  <a:srgbClr val="000000"/>
                </a:solidFill>
              </a:rPr>
              <a:t>a</a:t>
            </a:r>
            <a:r>
              <a:rPr lang="en-US" sz="2800" dirty="0" smtClean="0">
                <a:solidFill>
                  <a:srgbClr val="000000"/>
                </a:solidFill>
              </a:rPr>
              <a:t>)They </a:t>
            </a:r>
            <a:r>
              <a:rPr lang="en-US" sz="2800" dirty="0">
                <a:solidFill>
                  <a:srgbClr val="000000"/>
                </a:solidFill>
              </a:rPr>
              <a:t>have the same volume</a:t>
            </a:r>
          </a:p>
          <a:p>
            <a:pPr lvl="0"/>
            <a:r>
              <a:rPr lang="en-US" sz="2800" dirty="0" smtClean="0">
                <a:solidFill>
                  <a:srgbClr val="000000"/>
                </a:solidFill>
              </a:rPr>
              <a:t>b) They </a:t>
            </a:r>
            <a:r>
              <a:rPr lang="en-US" sz="2800" dirty="0">
                <a:solidFill>
                  <a:srgbClr val="000000"/>
                </a:solidFill>
              </a:rPr>
              <a:t>are made of the same material</a:t>
            </a:r>
          </a:p>
          <a:p>
            <a:pPr lvl="0"/>
            <a:r>
              <a:rPr lang="en-US" sz="2800" dirty="0" smtClean="0">
                <a:solidFill>
                  <a:srgbClr val="000000"/>
                </a:solidFill>
              </a:rPr>
              <a:t>c) They </a:t>
            </a:r>
            <a:r>
              <a:rPr lang="en-US" sz="2800" dirty="0">
                <a:solidFill>
                  <a:srgbClr val="000000"/>
                </a:solidFill>
              </a:rPr>
              <a:t>contain the same amount of </a:t>
            </a:r>
            <a:r>
              <a:rPr lang="en-US" sz="2800" dirty="0" smtClean="0">
                <a:solidFill>
                  <a:srgbClr val="000000"/>
                </a:solidFill>
              </a:rPr>
              <a:t>matter</a:t>
            </a:r>
          </a:p>
          <a:p>
            <a:pPr lvl="0"/>
            <a:r>
              <a:rPr lang="en-US" sz="2800" dirty="0" smtClean="0">
                <a:solidFill>
                  <a:srgbClr val="000000"/>
                </a:solidFill>
              </a:rPr>
              <a:t>d) They </a:t>
            </a:r>
            <a:r>
              <a:rPr lang="en-US" sz="2800" dirty="0">
                <a:solidFill>
                  <a:srgbClr val="000000"/>
                </a:solidFill>
              </a:rPr>
              <a:t>have the same density</a:t>
            </a:r>
          </a:p>
          <a:p>
            <a:pPr marL="514350" indent="-514350">
              <a:buFont typeface="+mj-lt"/>
              <a:buAutoNum type="alphaLcParenR"/>
            </a:pPr>
            <a:endParaRPr lang="en-US" sz="2800" dirty="0">
              <a:solidFill>
                <a:srgbClr val="000000"/>
              </a:solidFill>
            </a:endParaRPr>
          </a:p>
          <a:p>
            <a:r>
              <a:rPr lang="en-US" sz="2800" dirty="0">
                <a:solidFill>
                  <a:srgbClr val="000000"/>
                </a:solidFill>
              </a:rPr>
              <a:t>3. Which element has the greatest density at STP?</a:t>
            </a:r>
          </a:p>
          <a:p>
            <a:pPr lvl="0"/>
            <a:r>
              <a:rPr lang="en-US" sz="2800" dirty="0" smtClean="0">
                <a:solidFill>
                  <a:srgbClr val="000000"/>
                </a:solidFill>
              </a:rPr>
              <a:t>a) calcium</a:t>
            </a:r>
            <a:endParaRPr lang="en-US" sz="2800" dirty="0">
              <a:solidFill>
                <a:srgbClr val="000000"/>
              </a:solidFill>
            </a:endParaRPr>
          </a:p>
          <a:p>
            <a:pPr lvl="0"/>
            <a:r>
              <a:rPr lang="en-US" sz="2800" dirty="0" smtClean="0">
                <a:solidFill>
                  <a:srgbClr val="000000"/>
                </a:solidFill>
              </a:rPr>
              <a:t>b) carbon</a:t>
            </a:r>
            <a:endParaRPr lang="en-US" sz="2800" dirty="0">
              <a:solidFill>
                <a:srgbClr val="000000"/>
              </a:solidFill>
            </a:endParaRPr>
          </a:p>
          <a:p>
            <a:pPr lvl="0"/>
            <a:r>
              <a:rPr lang="en-US" sz="2800" dirty="0" smtClean="0">
                <a:solidFill>
                  <a:srgbClr val="000000"/>
                </a:solidFill>
              </a:rPr>
              <a:t>c) chlorine</a:t>
            </a:r>
            <a:endParaRPr lang="en-US" sz="2800" dirty="0">
              <a:solidFill>
                <a:srgbClr val="000000"/>
              </a:solidFill>
            </a:endParaRPr>
          </a:p>
          <a:p>
            <a:r>
              <a:rPr lang="en-US" sz="2800" dirty="0" smtClean="0">
                <a:solidFill>
                  <a:srgbClr val="000000"/>
                </a:solidFill>
              </a:rPr>
              <a:t>d) copper </a:t>
            </a:r>
            <a:endParaRPr lang="en-US" sz="2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7961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wilight">
  <a:themeElements>
    <a:clrScheme name="Twilight">
      <a:dk1>
        <a:sysClr val="windowText" lastClr="000000"/>
      </a:dk1>
      <a:lt1>
        <a:sysClr val="window" lastClr="FFFFFF"/>
      </a:lt1>
      <a:dk2>
        <a:srgbClr val="24213E"/>
      </a:dk2>
      <a:lt2>
        <a:srgbClr val="E9EAF0"/>
      </a:lt2>
      <a:accent1>
        <a:srgbClr val="E8BC4A"/>
      </a:accent1>
      <a:accent2>
        <a:srgbClr val="83C1C6"/>
      </a:accent2>
      <a:accent3>
        <a:srgbClr val="E78D35"/>
      </a:accent3>
      <a:accent4>
        <a:srgbClr val="909CE1"/>
      </a:accent4>
      <a:accent5>
        <a:srgbClr val="839C41"/>
      </a:accent5>
      <a:accent6>
        <a:srgbClr val="CC5439"/>
      </a:accent6>
      <a:hlink>
        <a:srgbClr val="1C6CF1"/>
      </a:hlink>
      <a:folHlink>
        <a:srgbClr val="C649E0"/>
      </a:folHlink>
    </a:clrScheme>
    <a:fontScheme name="Twilight">
      <a:majorFont>
        <a:latin typeface="Corbel"/>
        <a:ea typeface=""/>
        <a:cs typeface=""/>
        <a:font script="Jpan" typeface="ヒラギノ角ゴ Pro W3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ヒラギノ角ゴ Pro W3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wi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 fov="600000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300000"/>
              </a:schemeClr>
            </a:gs>
            <a:gs pos="31000">
              <a:schemeClr val="bg1">
                <a:tint val="100000"/>
                <a:satMod val="300000"/>
              </a:schemeClr>
            </a:gs>
            <a:gs pos="62000">
              <a:schemeClr val="phClr">
                <a:tint val="100000"/>
                <a:shade val="100000"/>
                <a:satMod val="100000"/>
              </a:schemeClr>
            </a:gs>
            <a:gs pos="100000">
              <a:schemeClr val="phClr">
                <a:shade val="100000"/>
                <a:hueMod val="93000"/>
                <a:satMod val="50000"/>
                <a:lumMod val="2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atMod val="100000"/>
              </a:schemeClr>
            </a:gs>
            <a:gs pos="100000">
              <a:schemeClr val="phClr">
                <a:tint val="100000"/>
                <a:shade val="100000"/>
                <a:alpha val="100000"/>
                <a:hueMod val="100000"/>
                <a:satMod val="150000"/>
                <a:lumMod val="5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Twilight.thmx</Template>
  <TotalTime>5011</TotalTime>
  <Words>821</Words>
  <Application>Microsoft Macintosh PowerPoint</Application>
  <PresentationFormat>On-screen Show (4:3)</PresentationFormat>
  <Paragraphs>227</Paragraphs>
  <Slides>17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Twilight</vt:lpstr>
      <vt:lpstr>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NYCDOE Schools</dc:creator>
  <cp:lastModifiedBy>User</cp:lastModifiedBy>
  <cp:revision>193</cp:revision>
  <dcterms:created xsi:type="dcterms:W3CDTF">2012-11-19T19:26:54Z</dcterms:created>
  <dcterms:modified xsi:type="dcterms:W3CDTF">2014-09-17T18:47:59Z</dcterms:modified>
</cp:coreProperties>
</file>