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27"/>
  </p:notesMasterIdLst>
  <p:sldIdLst>
    <p:sldId id="257" r:id="rId2"/>
    <p:sldId id="306" r:id="rId3"/>
    <p:sldId id="409" r:id="rId4"/>
    <p:sldId id="439" r:id="rId5"/>
    <p:sldId id="363" r:id="rId6"/>
    <p:sldId id="458" r:id="rId7"/>
    <p:sldId id="451" r:id="rId8"/>
    <p:sldId id="447" r:id="rId9"/>
    <p:sldId id="466" r:id="rId10"/>
    <p:sldId id="455" r:id="rId11"/>
    <p:sldId id="467" r:id="rId12"/>
    <p:sldId id="465" r:id="rId13"/>
    <p:sldId id="470" r:id="rId14"/>
    <p:sldId id="469" r:id="rId15"/>
    <p:sldId id="464" r:id="rId16"/>
    <p:sldId id="468" r:id="rId17"/>
    <p:sldId id="459" r:id="rId18"/>
    <p:sldId id="460" r:id="rId19"/>
    <p:sldId id="370" r:id="rId20"/>
    <p:sldId id="442" r:id="rId21"/>
    <p:sldId id="461" r:id="rId22"/>
    <p:sldId id="462" r:id="rId23"/>
    <p:sldId id="463" r:id="rId24"/>
    <p:sldId id="438" r:id="rId25"/>
    <p:sldId id="37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65" d="100"/>
          <a:sy n="65" d="100"/>
        </p:scale>
        <p:origin x="-2720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E796-8BB9-8E40-BF38-D52FCB9B1618}" type="datetimeFigureOut">
              <a:rPr lang="en-US" smtClean="0"/>
              <a:t>9/19/14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E6601-88E3-EE42-92CE-0AEC8762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6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9/19/14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BC95-73C3-6940-8688-C6D4C3AD3A7E}" type="datetimeFigureOut">
              <a:rPr lang="en-US" smtClean="0"/>
              <a:pPr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1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1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799718"/>
            <a:ext cx="7296150" cy="2615974"/>
          </a:xfrm>
        </p:spPr>
        <p:txBody>
          <a:bodyPr>
            <a:normAutofit fontScale="92500" lnSpcReduction="10000"/>
          </a:bodyPr>
          <a:lstStyle/>
          <a:p>
            <a:pPr algn="l" eaLnBrk="1" hangingPunct="1"/>
            <a:r>
              <a:rPr lang="en-US" sz="5100" b="1" u="sng" dirty="0" smtClean="0">
                <a:solidFill>
                  <a:schemeClr val="bg1"/>
                </a:solidFill>
                <a:latin typeface="Stencil"/>
                <a:ea typeface="ＭＳ Ｐゴシック" charset="-128"/>
                <a:cs typeface="Stencil"/>
              </a:rPr>
              <a:t>Objective:</a:t>
            </a:r>
          </a:p>
          <a:p>
            <a:r>
              <a:rPr lang="en-US" sz="3200" b="1" dirty="0"/>
              <a:t>I will </a:t>
            </a:r>
            <a:r>
              <a:rPr lang="en-US" sz="3200" b="1" dirty="0" smtClean="0"/>
              <a:t>distinguish </a:t>
            </a:r>
          </a:p>
          <a:p>
            <a:r>
              <a:rPr lang="en-US" sz="3200" b="1" dirty="0" smtClean="0"/>
              <a:t>between accuracy and precision.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67799" y="565962"/>
            <a:ext cx="7407619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0000"/>
                </a:solidFill>
              </a:rPr>
              <a:t>Aim: </a:t>
            </a:r>
            <a:r>
              <a:rPr lang="en-US" sz="3200" b="1" dirty="0">
                <a:solidFill>
                  <a:srgbClr val="000000"/>
                </a:solidFill>
              </a:rPr>
              <a:t>How do we distinguish between accuracy and precision?</a:t>
            </a:r>
            <a:endParaRPr lang="en-US" sz="3200" b="1" u="sng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1: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1.7</a:t>
            </a:r>
            <a:endParaRPr lang="en-US" sz="6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30261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 Now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DO NOW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algn="l"/>
            <a:r>
              <a:rPr lang="en-US" sz="8000" b="1" dirty="0" smtClean="0">
                <a:solidFill>
                  <a:srgbClr val="800000"/>
                </a:solidFill>
                <a:latin typeface="Corbel"/>
                <a:cs typeface="Corbel"/>
              </a:rPr>
              <a:t>(You have </a:t>
            </a:r>
            <a:r>
              <a:rPr lang="en-US" sz="8000" b="1" dirty="0">
                <a:solidFill>
                  <a:srgbClr val="800000"/>
                </a:solidFill>
                <a:latin typeface="Corbel"/>
                <a:cs typeface="Corbel"/>
              </a:rPr>
              <a:t>5</a:t>
            </a:r>
            <a:r>
              <a:rPr lang="en-US" sz="8000" b="1" dirty="0" smtClean="0">
                <a:solidFill>
                  <a:srgbClr val="800000"/>
                </a:solidFill>
                <a:latin typeface="Corbel"/>
                <a:cs typeface="Corbel"/>
              </a:rPr>
              <a:t> minutes)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6400" i="1" u="sng" dirty="0" smtClean="0">
                <a:solidFill>
                  <a:schemeClr val="bg1"/>
                </a:solidFill>
                <a:latin typeface="Century Gothic"/>
                <a:cs typeface="Century Gothic"/>
              </a:rPr>
              <a:t>TAKE DO NOW AND START:</a:t>
            </a:r>
            <a:endParaRPr lang="en-US" sz="6400" b="1" u="sng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1: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do we distinguish 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between accuracy and precision?</a:t>
            </a:r>
            <a:endParaRPr lang="en-US" sz="2800" b="1" u="sng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547" y="1680098"/>
            <a:ext cx="5511454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algn="ctr"/>
            <a:r>
              <a:rPr lang="en-US" sz="3200" b="1" dirty="0" smtClean="0">
                <a:solidFill>
                  <a:srgbClr val="475BCD"/>
                </a:solidFill>
                <a:latin typeface="Stencil"/>
                <a:cs typeface="Stencil"/>
              </a:rPr>
              <a:t>WRITING </a:t>
            </a:r>
            <a:r>
              <a:rPr lang="en-US" sz="3200" b="1" dirty="0" smtClean="0">
                <a:solidFill>
                  <a:srgbClr val="475BCD"/>
                </a:solidFill>
                <a:latin typeface="Stencil"/>
                <a:cs typeface="Stencil"/>
              </a:rPr>
              <a:t>observations</a:t>
            </a:r>
            <a:endParaRPr lang="en-US" sz="3200" b="1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solidFill>
                  <a:srgbClr val="000000"/>
                </a:solidFill>
              </a:rPr>
              <a:t>On each post-it, write down whether you think the scenario is accurate and/or precise and your reasoning</a:t>
            </a:r>
            <a:r>
              <a:rPr lang="en-US" sz="2800" b="1" dirty="0" smtClean="0">
                <a:solidFill>
                  <a:srgbClr val="000000"/>
                </a:solidFill>
              </a:rPr>
              <a:t>.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I think it is precise because the ball hit the same spot three times.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endParaRPr lang="en-US" sz="2800" dirty="0">
              <a:solidFill>
                <a:srgbClr val="9D1E23"/>
              </a:solidFill>
            </a:endParaRPr>
          </a:p>
          <a:p>
            <a:r>
              <a:rPr lang="en-US" sz="2800" b="1" dirty="0">
                <a:solidFill>
                  <a:srgbClr val="000000"/>
                </a:solidFill>
              </a:rPr>
              <a:t> 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/>
              <a:t> 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050" y="2319901"/>
            <a:ext cx="2411074" cy="324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76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1: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do we distinguish 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between accuracy and precision?</a:t>
            </a:r>
            <a:endParaRPr lang="en-US" sz="2800" b="1" u="sng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547" y="1680098"/>
            <a:ext cx="547237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75BCD"/>
                </a:solidFill>
                <a:latin typeface="Stencil"/>
                <a:cs typeface="Stencil"/>
              </a:rPr>
              <a:t>SHARING </a:t>
            </a:r>
            <a:r>
              <a:rPr lang="en-US" sz="3200" b="1" dirty="0" smtClean="0">
                <a:solidFill>
                  <a:srgbClr val="475BCD"/>
                </a:solidFill>
                <a:latin typeface="Stencil"/>
                <a:cs typeface="Stencil"/>
              </a:rPr>
              <a:t>OBSERVATIONS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000" b="1" dirty="0" smtClean="0">
                <a:solidFill>
                  <a:srgbClr val="000000"/>
                </a:solidFill>
              </a:rPr>
              <a:t>Get up, find a partner with a different color post-it from what you started with</a:t>
            </a:r>
            <a:r>
              <a:rPr lang="en-US" sz="3000" b="1" dirty="0" smtClean="0">
                <a:solidFill>
                  <a:srgbClr val="000000"/>
                </a:solidFill>
              </a:rPr>
              <a:t>.</a:t>
            </a:r>
            <a:endParaRPr lang="en-US" sz="30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000" b="1" dirty="0" smtClean="0">
                <a:solidFill>
                  <a:srgbClr val="000000"/>
                </a:solidFill>
              </a:rPr>
              <a:t>Read your post-</a:t>
            </a:r>
            <a:r>
              <a:rPr lang="en-US" sz="3000" b="1" dirty="0" smtClean="0">
                <a:solidFill>
                  <a:srgbClr val="000000"/>
                </a:solidFill>
              </a:rPr>
              <a:t>it OUT LOUD to your partner </a:t>
            </a:r>
            <a:r>
              <a:rPr lang="en-US" sz="3000" b="1" dirty="0" smtClean="0">
                <a:solidFill>
                  <a:srgbClr val="000000"/>
                </a:solidFill>
              </a:rPr>
              <a:t>and then switch post-its</a:t>
            </a:r>
            <a:r>
              <a:rPr lang="en-US" sz="3000" b="1" dirty="0" smtClean="0">
                <a:solidFill>
                  <a:srgbClr val="000000"/>
                </a:solidFill>
              </a:rPr>
              <a:t>.</a:t>
            </a:r>
            <a:endParaRPr lang="en-US" sz="30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000" b="1" dirty="0" smtClean="0">
                <a:solidFill>
                  <a:srgbClr val="000000"/>
                </a:solidFill>
              </a:rPr>
              <a:t>Do that two more times</a:t>
            </a:r>
            <a:r>
              <a:rPr lang="en-US" sz="3000" b="1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Arial"/>
              <a:buChar char="•"/>
            </a:pPr>
            <a:r>
              <a:rPr lang="en-US" sz="3000" b="1" dirty="0" smtClean="0">
                <a:solidFill>
                  <a:srgbClr val="000000"/>
                </a:solidFill>
              </a:rPr>
              <a:t>You should not have the same color you started </a:t>
            </a:r>
            <a:r>
              <a:rPr lang="en-US" sz="3000" b="1" dirty="0" smtClean="0">
                <a:solidFill>
                  <a:srgbClr val="000000"/>
                </a:solidFill>
              </a:rPr>
              <a:t>with</a:t>
            </a:r>
            <a:endParaRPr lang="en-US" sz="3000" b="1" dirty="0" smtClean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818" y="2676769"/>
            <a:ext cx="3467060" cy="33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66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1: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do we distinguish 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between accuracy and precision?</a:t>
            </a:r>
            <a:endParaRPr lang="en-US" sz="2800" b="1" u="sng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546" y="1680098"/>
            <a:ext cx="9067453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75BCD"/>
                </a:solidFill>
                <a:latin typeface="Stencil"/>
                <a:cs typeface="Stencil"/>
              </a:rPr>
              <a:t>creating questions</a:t>
            </a:r>
          </a:p>
          <a:p>
            <a:pPr algn="ctr"/>
            <a:endParaRPr lang="en-US" sz="3200" b="1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marL="457200" indent="-457200">
              <a:buFont typeface="Arial"/>
              <a:buChar char="•"/>
            </a:pPr>
            <a:r>
              <a:rPr lang="en-US" sz="3000" b="1" dirty="0" smtClean="0">
                <a:solidFill>
                  <a:srgbClr val="000000"/>
                </a:solidFill>
              </a:rPr>
              <a:t>On a post-it, write down two questions</a:t>
            </a:r>
          </a:p>
          <a:p>
            <a:endParaRPr lang="en-US" sz="30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000" b="1" dirty="0" smtClean="0">
                <a:solidFill>
                  <a:srgbClr val="000000"/>
                </a:solidFill>
              </a:rPr>
              <a:t>Share your questions to the person next to you.</a:t>
            </a:r>
          </a:p>
          <a:p>
            <a:endParaRPr lang="en-US" sz="30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000" b="1" dirty="0" smtClean="0">
                <a:solidFill>
                  <a:srgbClr val="000000"/>
                </a:solidFill>
              </a:rPr>
              <a:t>Your partner chooses one question to answer</a:t>
            </a:r>
            <a:endParaRPr lang="en-US" sz="3000" dirty="0">
              <a:solidFill>
                <a:srgbClr val="000000"/>
              </a:solidFill>
            </a:endParaRPr>
          </a:p>
          <a:p>
            <a:pPr algn="ctr"/>
            <a:endParaRPr lang="en-US" sz="2800" dirty="0">
              <a:solidFill>
                <a:srgbClr val="9D1E23"/>
              </a:solidFill>
            </a:endParaRPr>
          </a:p>
          <a:p>
            <a:r>
              <a:rPr lang="en-US" sz="2800" b="1" dirty="0">
                <a:solidFill>
                  <a:srgbClr val="000000"/>
                </a:solidFill>
              </a:rPr>
              <a:t> 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33232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1: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do we distinguish 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between accuracy and precision?</a:t>
            </a:r>
            <a:endParaRPr lang="en-US" sz="2800" b="1" u="sng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546" y="1680098"/>
            <a:ext cx="9067453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75BCD"/>
                </a:solidFill>
                <a:latin typeface="Stencil"/>
                <a:cs typeface="Stencil"/>
              </a:rPr>
              <a:t>QUESTION STEMS</a:t>
            </a:r>
            <a:endParaRPr lang="en-US" sz="3200" b="1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algn="ctr"/>
            <a:endParaRPr lang="en-US" sz="3200" b="1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marL="457200" indent="-457200">
              <a:buFont typeface="Arial"/>
              <a:buChar char="•"/>
            </a:pPr>
            <a:r>
              <a:rPr lang="en-US" sz="3000" b="1" dirty="0" smtClean="0">
                <a:solidFill>
                  <a:srgbClr val="000000"/>
                </a:solidFill>
              </a:rPr>
              <a:t>How come ____________?</a:t>
            </a:r>
          </a:p>
          <a:p>
            <a:endParaRPr lang="en-US" sz="30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000" b="1" dirty="0" smtClean="0">
                <a:solidFill>
                  <a:srgbClr val="000000"/>
                </a:solidFill>
              </a:rPr>
              <a:t>Why did ______________?</a:t>
            </a:r>
          </a:p>
          <a:p>
            <a:endParaRPr lang="en-US" sz="30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000" b="1" dirty="0" smtClean="0">
                <a:solidFill>
                  <a:srgbClr val="000000"/>
                </a:solidFill>
              </a:rPr>
              <a:t>What would happen if _____________?</a:t>
            </a:r>
          </a:p>
          <a:p>
            <a:pPr marL="457200" indent="-457200">
              <a:buFont typeface="Arial"/>
              <a:buChar char="•"/>
            </a:pPr>
            <a:endParaRPr lang="en-US" sz="3000" b="1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000" b="1" dirty="0" smtClean="0">
                <a:solidFill>
                  <a:srgbClr val="000000"/>
                </a:solidFill>
              </a:rPr>
              <a:t>How is _______ related to ________?</a:t>
            </a:r>
            <a:endParaRPr lang="en-US" sz="3000" b="1" dirty="0">
              <a:solidFill>
                <a:srgbClr val="000000"/>
              </a:solidFill>
            </a:endParaRPr>
          </a:p>
          <a:p>
            <a:pPr algn="ctr"/>
            <a:endParaRPr lang="en-US" sz="2800" dirty="0">
              <a:solidFill>
                <a:srgbClr val="9D1E23"/>
              </a:solidFill>
            </a:endParaRPr>
          </a:p>
          <a:p>
            <a:r>
              <a:rPr lang="en-US" sz="2800" b="1" dirty="0">
                <a:solidFill>
                  <a:srgbClr val="000000"/>
                </a:solidFill>
              </a:rPr>
              <a:t> 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0519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1: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do we distinguish 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between accuracy and precision?</a:t>
            </a:r>
            <a:endParaRPr lang="en-US" sz="2800" b="1" u="sng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547" y="1680098"/>
            <a:ext cx="893068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75BCD"/>
                </a:solidFill>
                <a:latin typeface="Stencil"/>
                <a:cs typeface="Stencil"/>
              </a:rPr>
              <a:t>4 </a:t>
            </a:r>
            <a:r>
              <a:rPr lang="en-US" sz="3200" b="1" dirty="0" err="1" smtClean="0">
                <a:solidFill>
                  <a:srgbClr val="475BCD"/>
                </a:solidFill>
                <a:latin typeface="Stencil"/>
                <a:cs typeface="Stencil"/>
              </a:rPr>
              <a:t>CoRNERS</a:t>
            </a:r>
            <a:endParaRPr lang="en-US" sz="3200" b="1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marL="457200" indent="-457200">
              <a:buFont typeface="Arial"/>
              <a:buChar char="•"/>
            </a:pPr>
            <a:endParaRPr lang="en-US" sz="28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000" b="1" dirty="0" smtClean="0">
                <a:solidFill>
                  <a:srgbClr val="000000"/>
                </a:solidFill>
              </a:rPr>
              <a:t>For the scenario we go over, stand where you believe is the correct answer. </a:t>
            </a:r>
          </a:p>
          <a:p>
            <a:pPr marL="457200" indent="-457200">
              <a:buFont typeface="Arial"/>
              <a:buChar char="•"/>
            </a:pPr>
            <a:endParaRPr lang="en-US" sz="3000" b="1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000" b="1" dirty="0" smtClean="0">
                <a:solidFill>
                  <a:srgbClr val="000000"/>
                </a:solidFill>
              </a:rPr>
              <a:t>Example: If you think the answer is good precision, not accurate then stand in that corner.</a:t>
            </a:r>
          </a:p>
        </p:txBody>
      </p:sp>
    </p:spTree>
    <p:extLst>
      <p:ext uri="{BB962C8B-B14F-4D97-AF65-F5344CB8AC3E}">
        <p14:creationId xmlns:p14="http://schemas.microsoft.com/office/powerpoint/2010/main" val="2476751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1: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do we distinguish 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between accuracy and precision?</a:t>
            </a:r>
            <a:endParaRPr lang="en-US" sz="2800" b="1" u="sng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546" y="1680098"/>
            <a:ext cx="9067453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Trial 1:</a:t>
            </a:r>
          </a:p>
          <a:p>
            <a:pPr lvl="2"/>
            <a:r>
              <a:rPr lang="en-US" sz="2800" dirty="0">
                <a:solidFill>
                  <a:srgbClr val="000000"/>
                </a:solidFill>
              </a:rPr>
              <a:t>Accurate? ________  Precise? ______</a:t>
            </a:r>
          </a:p>
          <a:p>
            <a:pPr lvl="2"/>
            <a:r>
              <a:rPr lang="en-US" sz="2800" dirty="0">
                <a:solidFill>
                  <a:srgbClr val="000000"/>
                </a:solidFill>
              </a:rPr>
              <a:t>Explain your reasoning.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Trial 2:</a:t>
            </a:r>
          </a:p>
          <a:p>
            <a:pPr lvl="2"/>
            <a:r>
              <a:rPr lang="en-US" sz="2800" dirty="0">
                <a:solidFill>
                  <a:srgbClr val="000000"/>
                </a:solidFill>
              </a:rPr>
              <a:t>Accurate? ________  Precise? ______</a:t>
            </a:r>
          </a:p>
          <a:p>
            <a:pPr lvl="2"/>
            <a:r>
              <a:rPr lang="en-US" sz="2800" dirty="0">
                <a:solidFill>
                  <a:srgbClr val="000000"/>
                </a:solidFill>
              </a:rPr>
              <a:t>Explain your reasoning.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Trial 3:</a:t>
            </a:r>
          </a:p>
          <a:p>
            <a:pPr lvl="2"/>
            <a:r>
              <a:rPr lang="en-US" sz="2800" dirty="0">
                <a:solidFill>
                  <a:srgbClr val="000000"/>
                </a:solidFill>
              </a:rPr>
              <a:t>Accurate? ________  Precise? ______</a:t>
            </a:r>
          </a:p>
          <a:p>
            <a:pPr lvl="2"/>
            <a:r>
              <a:rPr lang="en-US" sz="2800" dirty="0">
                <a:solidFill>
                  <a:srgbClr val="000000"/>
                </a:solidFill>
              </a:rPr>
              <a:t>Explain your reasoning.</a:t>
            </a:r>
          </a:p>
          <a:p>
            <a:pPr algn="ctr"/>
            <a:endParaRPr lang="en-US" sz="2800" dirty="0">
              <a:solidFill>
                <a:srgbClr val="9D1E23"/>
              </a:solidFill>
            </a:endParaRPr>
          </a:p>
          <a:p>
            <a:r>
              <a:rPr lang="en-US" sz="2800" b="1" dirty="0">
                <a:solidFill>
                  <a:srgbClr val="000000"/>
                </a:solidFill>
              </a:rPr>
              <a:t> 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72200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1: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do we distinguish 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between accuracy and precision?</a:t>
            </a:r>
            <a:endParaRPr lang="en-US" sz="2800" b="1" u="sng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546" y="1680098"/>
            <a:ext cx="906745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475BCD"/>
                </a:solidFill>
                <a:latin typeface="Stencil"/>
                <a:cs typeface="Stencil"/>
              </a:rPr>
              <a:t>So…</a:t>
            </a:r>
            <a:endParaRPr lang="en-US" sz="5400" dirty="0">
              <a:solidFill>
                <a:srgbClr val="000000"/>
              </a:solidFill>
            </a:endParaRPr>
          </a:p>
          <a:p>
            <a:pPr algn="ctr"/>
            <a:endParaRPr lang="en-US" sz="2800" dirty="0">
              <a:solidFill>
                <a:srgbClr val="9D1E23"/>
              </a:solidFill>
            </a:endParaRPr>
          </a:p>
          <a:p>
            <a:r>
              <a:rPr lang="en-US" sz="2800" b="1" dirty="0">
                <a:solidFill>
                  <a:srgbClr val="000000"/>
                </a:solidFill>
              </a:rPr>
              <a:t> 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/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799" y="2999155"/>
            <a:ext cx="5920152" cy="296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8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1: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do we distinguish 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between accuracy and precision?</a:t>
            </a:r>
            <a:endParaRPr lang="en-US" sz="2800" b="1" u="sng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546" y="1680098"/>
            <a:ext cx="906745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What is the most precise lab equipment</a:t>
            </a:r>
            <a:r>
              <a:rPr lang="en-US" sz="2800" b="1" dirty="0" smtClean="0">
                <a:solidFill>
                  <a:srgbClr val="000000"/>
                </a:solidFill>
              </a:rPr>
              <a:t>?</a:t>
            </a:r>
            <a:r>
              <a:rPr lang="en-US" sz="2800" dirty="0">
                <a:solidFill>
                  <a:srgbClr val="000000"/>
                </a:solidFill>
              </a:rPr>
              <a:t> 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When measuring, the </a:t>
            </a:r>
            <a:r>
              <a:rPr lang="en-US" sz="4000" b="1" u="sng" dirty="0" smtClean="0">
                <a:solidFill>
                  <a:schemeClr val="accent4">
                    <a:lumMod val="75000"/>
                  </a:schemeClr>
                </a:solidFill>
              </a:rPr>
              <a:t>SMALLER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the increments (tick marks), the more </a:t>
            </a:r>
            <a:r>
              <a:rPr lang="en-US" sz="2800" dirty="0" smtClean="0">
                <a:solidFill>
                  <a:srgbClr val="000000"/>
                </a:solidFill>
              </a:rPr>
              <a:t>precise because ________________________________________________________________________________________________</a:t>
            </a:r>
            <a:endParaRPr lang="en-US" sz="2800" dirty="0">
              <a:solidFill>
                <a:srgbClr val="000000"/>
              </a:solidFill>
            </a:endParaRP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 </a:t>
            </a:r>
            <a:endParaRPr lang="en-US" sz="2800" dirty="0">
              <a:solidFill>
                <a:srgbClr val="000000"/>
              </a:solidFill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</a:rPr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638" y="4413739"/>
            <a:ext cx="49911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56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1: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do we distinguish 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between accuracy and precision?</a:t>
            </a:r>
            <a:endParaRPr lang="en-US" sz="2800" b="1" u="sng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546" y="1680098"/>
            <a:ext cx="90674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Choose which graduated cylinder will give you the most accurate reading? The most precise reading? Explain your reasoning.</a:t>
            </a:r>
          </a:p>
        </p:txBody>
      </p:sp>
      <p:pic>
        <p:nvPicPr>
          <p:cNvPr id="17" name="Picture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7" t="45260" r="38671" b="28998"/>
          <a:stretch/>
        </p:blipFill>
        <p:spPr bwMode="auto">
          <a:xfrm>
            <a:off x="2062161" y="2947865"/>
            <a:ext cx="5538309" cy="28701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529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929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Summary</a:t>
            </a:r>
          </a:p>
          <a:p>
            <a:r>
              <a:rPr lang="en-US" sz="4000" b="1" dirty="0">
                <a:solidFill>
                  <a:srgbClr val="000000"/>
                </a:solidFill>
              </a:rPr>
              <a:t>What distinguishes accuracy from precision? 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Aim: How do we distinguish 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</a:rPr>
              <a:t>between accuracy and precision?</a:t>
            </a:r>
            <a:endParaRPr lang="en-US" sz="3200" b="1" u="sng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530324" y="643123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00751" y="6424620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 Lesson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943" y="6433655"/>
            <a:ext cx="138723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14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3917461" cy="49956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Real-world connection</a:t>
            </a:r>
          </a:p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Measurements, sports, construction</a:t>
            </a:r>
          </a:p>
          <a:p>
            <a:pPr>
              <a:lnSpc>
                <a:spcPct val="110000"/>
              </a:lnSpc>
            </a:pPr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Vocabulary</a:t>
            </a:r>
          </a:p>
          <a:p>
            <a:r>
              <a:rPr lang="en-US" sz="3300" dirty="0">
                <a:solidFill>
                  <a:schemeClr val="bg1"/>
                </a:solidFill>
              </a:rPr>
              <a:t>*Precision * Accuracy * </a:t>
            </a:r>
            <a:endParaRPr lang="en-US" sz="3300" dirty="0">
              <a:solidFill>
                <a:schemeClr val="bg1"/>
              </a:solidFill>
              <a:latin typeface="Stencil"/>
              <a:cs typeface="Stenci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do we distinguish 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between </a:t>
            </a:r>
            <a:r>
              <a:rPr lang="en-US" sz="2800" b="1" dirty="0">
                <a:solidFill>
                  <a:srgbClr val="000000"/>
                </a:solidFill>
              </a:rPr>
              <a:t>accuracy and precision?</a:t>
            </a:r>
            <a:endParaRPr lang="en-US" sz="2800" b="1" u="sng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386" y="3203182"/>
            <a:ext cx="3079664" cy="236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9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068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Work period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r>
              <a:rPr lang="en-US" sz="4000" b="1" dirty="0" smtClean="0">
                <a:solidFill>
                  <a:srgbClr val="000000"/>
                </a:solidFill>
              </a:rPr>
              <a:t>Complete pages 19-20. 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Aim: How do we distinguish 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</a:rPr>
              <a:t>between accuracy and precision?</a:t>
            </a:r>
            <a:endParaRPr lang="en-US" sz="3200" b="1" u="sng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6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0688"/>
          </a:xfrm>
        </p:spPr>
        <p:txBody>
          <a:bodyPr>
            <a:normAutofit fontScale="70000" lnSpcReduction="20000"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Work period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 algn="l"/>
            <a:r>
              <a:rPr lang="en-US" sz="4000" b="1" dirty="0">
                <a:solidFill>
                  <a:srgbClr val="000000"/>
                </a:solidFill>
              </a:rPr>
              <a:t>Scenario:</a:t>
            </a:r>
            <a:r>
              <a:rPr lang="en-US" sz="4000" dirty="0">
                <a:solidFill>
                  <a:srgbClr val="000000"/>
                </a:solidFill>
              </a:rPr>
              <a:t> A group of five friends are playing darts after school.  Each group member shoots one dart.</a:t>
            </a:r>
          </a:p>
          <a:p>
            <a:pPr algn="l"/>
            <a:r>
              <a:rPr lang="en-US" sz="4000" b="1" dirty="0">
                <a:solidFill>
                  <a:srgbClr val="000000"/>
                </a:solidFill>
              </a:rPr>
              <a:t>Criteria:</a:t>
            </a:r>
            <a:r>
              <a:rPr lang="en-US" sz="4000" dirty="0">
                <a:solidFill>
                  <a:srgbClr val="000000"/>
                </a:solidFill>
              </a:rPr>
              <a:t> The group’s shooting is imprecise and inaccurate.</a:t>
            </a:r>
          </a:p>
          <a:p>
            <a:pPr algn="l"/>
            <a:r>
              <a:rPr lang="en-US" sz="4000" dirty="0">
                <a:solidFill>
                  <a:srgbClr val="000000"/>
                </a:solidFill>
              </a:rPr>
              <a:t>(Use the paper to draw a dartboard and darts.  Make sure to explain why your picture depicts shooting that is imprecise and inaccurate).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Aim: How do we distinguish 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</a:rPr>
              <a:t>between accuracy and precision?</a:t>
            </a:r>
            <a:endParaRPr lang="en-US" sz="3200" b="1" u="sng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375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0688"/>
          </a:xfrm>
        </p:spPr>
        <p:txBody>
          <a:bodyPr>
            <a:normAutofit fontScale="85000" lnSpcReduction="10000"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Work period</a:t>
            </a:r>
            <a:r>
              <a:rPr lang="en-US" sz="3200" b="1" dirty="0"/>
              <a:t> </a:t>
            </a:r>
            <a:endParaRPr lang="en-US" sz="3200" dirty="0"/>
          </a:p>
          <a:p>
            <a:pPr algn="l"/>
            <a:r>
              <a:rPr lang="en-US" sz="3200" b="1" dirty="0">
                <a:solidFill>
                  <a:srgbClr val="000000"/>
                </a:solidFill>
              </a:rPr>
              <a:t>Scenario:</a:t>
            </a:r>
            <a:r>
              <a:rPr lang="en-US" sz="3200" dirty="0">
                <a:solidFill>
                  <a:srgbClr val="000000"/>
                </a:solidFill>
              </a:rPr>
              <a:t> A group of five friends are playing darts after school.  Each group member shoots one dart.</a:t>
            </a:r>
          </a:p>
          <a:p>
            <a:pPr algn="l"/>
            <a:r>
              <a:rPr lang="en-US" sz="3200" b="1" dirty="0">
                <a:solidFill>
                  <a:srgbClr val="000000"/>
                </a:solidFill>
              </a:rPr>
              <a:t>Criteria:</a:t>
            </a:r>
            <a:r>
              <a:rPr lang="en-US" sz="3200" dirty="0">
                <a:solidFill>
                  <a:srgbClr val="000000"/>
                </a:solidFill>
              </a:rPr>
              <a:t> The group’s shooting is precise and accurate.</a:t>
            </a:r>
          </a:p>
          <a:p>
            <a:pPr algn="l"/>
            <a:r>
              <a:rPr lang="en-US" sz="3200" dirty="0">
                <a:solidFill>
                  <a:srgbClr val="000000"/>
                </a:solidFill>
              </a:rPr>
              <a:t>(Use the paper to draw a dartboard and darts.  Make sure to explain why your picture depicts shooting that is imprecise and inaccurate).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1: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Aim: How do we distinguish 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</a:rPr>
              <a:t>between accuracy and precision?</a:t>
            </a:r>
            <a:endParaRPr lang="en-US" sz="3200" b="1" u="sng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Aim: How do we distinguish 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</a:rPr>
              <a:t>between accuracy and precision?</a:t>
            </a:r>
            <a:endParaRPr lang="en-US" sz="3200" b="1" u="sng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963488"/>
              </p:ext>
            </p:extLst>
          </p:nvPr>
        </p:nvGraphicFramePr>
        <p:xfrm>
          <a:off x="683845" y="2343149"/>
          <a:ext cx="7834923" cy="3127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1" name="Document" r:id="rId3" imgW="6946900" imgH="2171700" progId="Word.Document.12">
                  <p:embed/>
                </p:oleObj>
              </mc:Choice>
              <mc:Fallback>
                <p:oleObj name="Document" r:id="rId3" imgW="6946900" imgH="2171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845" y="2343149"/>
                        <a:ext cx="7834923" cy="3127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012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475BCD"/>
                </a:solidFill>
                <a:latin typeface="Stencil"/>
                <a:cs typeface="Stencil"/>
              </a:rPr>
              <a:t>HOMEWORK:</a:t>
            </a: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Complete rest of 1.7 for homework</a:t>
            </a:r>
            <a:endParaRPr lang="en-US" sz="3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Aim: How do we distinguish 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</a:rPr>
              <a:t>between accuracy and precision?</a:t>
            </a:r>
            <a:endParaRPr lang="en-US" sz="3200" b="1" u="sng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9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u="sng" dirty="0">
                <a:solidFill>
                  <a:schemeClr val="accent4">
                    <a:lumMod val="75000"/>
                  </a:schemeClr>
                </a:solidFill>
                <a:latin typeface="Stencil"/>
                <a:ea typeface="ＭＳ Ｐゴシック" charset="-128"/>
                <a:cs typeface="Stencil"/>
              </a:rPr>
              <a:t>Exit Slip</a:t>
            </a:r>
            <a:endParaRPr lang="en-US" sz="4000" b="1" i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>
              <a:lnSpc>
                <a:spcPct val="100000"/>
              </a:lnSpc>
            </a:pPr>
            <a:r>
              <a:rPr lang="en-US" sz="30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>
              <a:lnSpc>
                <a:spcPct val="100000"/>
              </a:lnSpc>
            </a:pPr>
            <a:endParaRPr lang="en-US" sz="4000" b="1" i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Aim: How do we distinguish 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</a:rPr>
              <a:t>between accuracy and precision?</a:t>
            </a:r>
            <a:endParaRPr lang="en-US" sz="3200" b="1" u="sng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9320" y="6428713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Work Period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283935"/>
              </p:ext>
            </p:extLst>
          </p:nvPr>
        </p:nvGraphicFramePr>
        <p:xfrm>
          <a:off x="977900" y="3258034"/>
          <a:ext cx="7188200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Document" r:id="rId3" imgW="7188200" imgH="2921000" progId="Word.Document.12">
                  <p:embed/>
                </p:oleObj>
              </mc:Choice>
              <mc:Fallback>
                <p:oleObj name="Document" r:id="rId3" imgW="7188200" imgH="292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7900" y="3258034"/>
                        <a:ext cx="7188200" cy="292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6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DO NOW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do we distinguish 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between accuracy and precision?</a:t>
            </a:r>
            <a:endParaRPr lang="en-US" sz="2800" b="1" u="sng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" y="1733328"/>
            <a:ext cx="1828800" cy="5083885"/>
            <a:chOff x="76200" y="293448"/>
            <a:chExt cx="1828800" cy="496941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761957"/>
              </p:ext>
            </p:extLst>
          </p:nvPr>
        </p:nvGraphicFramePr>
        <p:xfrm>
          <a:off x="2386350" y="3186131"/>
          <a:ext cx="6503646" cy="2849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Document" r:id="rId3" imgW="7188200" imgH="3149600" progId="Word.Document.12">
                  <p:embed/>
                </p:oleObj>
              </mc:Choice>
              <mc:Fallback>
                <p:oleObj name="Document" r:id="rId3" imgW="7188200" imgH="3149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6350" y="3186131"/>
                        <a:ext cx="6503646" cy="2849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282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 fontScale="92500"/>
          </a:bodyPr>
          <a:lstStyle/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Announcements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Packet #1 is due today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Lab #2 Unit Stations due today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Quiz changed to Tues 9/23</a:t>
            </a: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Aim: How do we distinguish 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between accuracy and precision</a:t>
            </a:r>
            <a:r>
              <a:rPr lang="en-US" sz="2800" b="1" dirty="0" smtClean="0">
                <a:solidFill>
                  <a:srgbClr val="000000"/>
                </a:solidFill>
              </a:rPr>
              <a:t>?</a:t>
            </a:r>
            <a:endParaRPr lang="en-US" sz="2800" b="1" u="sng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" y="1733328"/>
            <a:ext cx="1828800" cy="5083885"/>
            <a:chOff x="76200" y="293448"/>
            <a:chExt cx="1828800" cy="496941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72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1: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do we distinguish 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between accuracy and precision?</a:t>
            </a:r>
            <a:endParaRPr lang="en-US" sz="2800" b="1" u="sng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640620"/>
            <a:ext cx="9036034" cy="4995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Think about…turn &amp; talk</a:t>
            </a:r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41555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000000"/>
                </a:solidFill>
              </a:rPr>
              <a:t>What would happen if we wrongly measured a part needed to build a </a:t>
            </a:r>
            <a:r>
              <a:rPr lang="en-US" sz="3600" dirty="0" smtClean="0">
                <a:solidFill>
                  <a:srgbClr val="000000"/>
                </a:solidFill>
              </a:rPr>
              <a:t>bridge?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24" y="2828836"/>
            <a:ext cx="4851705" cy="301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1: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do we distinguish 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between accuracy and precision?</a:t>
            </a:r>
            <a:endParaRPr lang="en-US" sz="2800" b="1" u="sng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640620"/>
            <a:ext cx="9036034" cy="4995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activity</a:t>
            </a:r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140645"/>
              </p:ext>
            </p:extLst>
          </p:nvPr>
        </p:nvGraphicFramePr>
        <p:xfrm>
          <a:off x="1066427" y="2723662"/>
          <a:ext cx="7086600" cy="340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4" name="Document" r:id="rId3" imgW="7086600" imgH="3403600" progId="Word.Document.12">
                  <p:embed/>
                </p:oleObj>
              </mc:Choice>
              <mc:Fallback>
                <p:oleObj name="Document" r:id="rId3" imgW="7086600" imgH="3403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427" y="2723662"/>
                        <a:ext cx="7086600" cy="340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6156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1: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do we distinguish 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between accuracy and precision?</a:t>
            </a:r>
            <a:endParaRPr lang="en-US" sz="2800" b="1" u="sng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546" y="1680098"/>
            <a:ext cx="9067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 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07964" y="1640620"/>
            <a:ext cx="9067453" cy="4995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Precise vs. accurate</a:t>
            </a:r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89" y="2726592"/>
            <a:ext cx="6067546" cy="327171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213236" y="3215356"/>
            <a:ext cx="279399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500" dirty="0" smtClean="0">
                <a:solidFill>
                  <a:srgbClr val="000000"/>
                </a:solidFill>
              </a:rPr>
              <a:t>Based on what you see, how would you distinguish between accuracy &amp; precision? Jot it down. </a:t>
            </a:r>
          </a:p>
        </p:txBody>
      </p:sp>
    </p:spTree>
    <p:extLst>
      <p:ext uri="{BB962C8B-B14F-4D97-AF65-F5344CB8AC3E}">
        <p14:creationId xmlns:p14="http://schemas.microsoft.com/office/powerpoint/2010/main" val="3971796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1: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do we distinguish 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between accuracy and precision?</a:t>
            </a:r>
            <a:endParaRPr lang="en-US" sz="2800" b="1" u="sng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307636"/>
              </p:ext>
            </p:extLst>
          </p:nvPr>
        </p:nvGraphicFramePr>
        <p:xfrm>
          <a:off x="312615" y="2159000"/>
          <a:ext cx="8499231" cy="368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6" name="Document" r:id="rId3" imgW="7086600" imgH="2540000" progId="Word.Document.12">
                  <p:embed/>
                </p:oleObj>
              </mc:Choice>
              <mc:Fallback>
                <p:oleObj name="Document" r:id="rId3" imgW="7086600" imgH="2540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615" y="2159000"/>
                        <a:ext cx="8499231" cy="368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1023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1: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do we distinguish 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between accuracy and precision?</a:t>
            </a:r>
            <a:endParaRPr lang="en-US" sz="2800" b="1" u="sng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546" y="1680098"/>
            <a:ext cx="9067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 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07965" y="1640620"/>
            <a:ext cx="4540836" cy="4995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activity</a:t>
            </a:r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571500" indent="-571500" algn="l">
              <a:buFont typeface="Arial"/>
              <a:buChar char="•"/>
            </a:pPr>
            <a:r>
              <a:rPr lang="en-US" sz="3000" b="1" dirty="0">
                <a:solidFill>
                  <a:srgbClr val="000000"/>
                </a:solidFill>
              </a:rPr>
              <a:t>Need 3 people to throw paper ball</a:t>
            </a:r>
          </a:p>
          <a:p>
            <a:pPr marL="571500" indent="-571500" algn="l">
              <a:buFont typeface="Arial"/>
              <a:buChar char="•"/>
            </a:pPr>
            <a:r>
              <a:rPr lang="en-US" sz="3000" b="1" dirty="0">
                <a:solidFill>
                  <a:srgbClr val="000000"/>
                </a:solidFill>
              </a:rPr>
              <a:t>Need one person to make marks</a:t>
            </a:r>
            <a:endParaRPr lang="en-US" sz="3000" dirty="0">
              <a:solidFill>
                <a:srgbClr val="000000"/>
              </a:solidFill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446" y="262987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5253</TotalTime>
  <Words>1148</Words>
  <Application>Microsoft Macintosh PowerPoint</Application>
  <PresentationFormat>On-screen Show (4:3)</PresentationFormat>
  <Paragraphs>372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Twilight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NYCDOE Schools</dc:creator>
  <cp:lastModifiedBy>User</cp:lastModifiedBy>
  <cp:revision>205</cp:revision>
  <dcterms:created xsi:type="dcterms:W3CDTF">2012-11-19T19:26:54Z</dcterms:created>
  <dcterms:modified xsi:type="dcterms:W3CDTF">2014-09-19T14:07:03Z</dcterms:modified>
</cp:coreProperties>
</file>