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39"/>
  </p:notesMasterIdLst>
  <p:sldIdLst>
    <p:sldId id="257" r:id="rId2"/>
    <p:sldId id="306" r:id="rId3"/>
    <p:sldId id="369" r:id="rId4"/>
    <p:sldId id="403" r:id="rId5"/>
    <p:sldId id="363" r:id="rId6"/>
    <p:sldId id="373" r:id="rId7"/>
    <p:sldId id="374" r:id="rId8"/>
    <p:sldId id="375" r:id="rId9"/>
    <p:sldId id="376" r:id="rId10"/>
    <p:sldId id="377" r:id="rId11"/>
    <p:sldId id="392" r:id="rId12"/>
    <p:sldId id="391" r:id="rId13"/>
    <p:sldId id="399" r:id="rId14"/>
    <p:sldId id="402" r:id="rId15"/>
    <p:sldId id="401" r:id="rId16"/>
    <p:sldId id="378" r:id="rId17"/>
    <p:sldId id="398" r:id="rId18"/>
    <p:sldId id="397" r:id="rId19"/>
    <p:sldId id="379" r:id="rId20"/>
    <p:sldId id="380" r:id="rId21"/>
    <p:sldId id="381" r:id="rId22"/>
    <p:sldId id="393" r:id="rId23"/>
    <p:sldId id="394" r:id="rId24"/>
    <p:sldId id="382" r:id="rId25"/>
    <p:sldId id="383" r:id="rId26"/>
    <p:sldId id="384" r:id="rId27"/>
    <p:sldId id="400" r:id="rId28"/>
    <p:sldId id="385" r:id="rId29"/>
    <p:sldId id="395" r:id="rId30"/>
    <p:sldId id="386" r:id="rId31"/>
    <p:sldId id="387" r:id="rId32"/>
    <p:sldId id="388" r:id="rId33"/>
    <p:sldId id="370" r:id="rId34"/>
    <p:sldId id="396" r:id="rId35"/>
    <p:sldId id="371" r:id="rId36"/>
    <p:sldId id="390" r:id="rId37"/>
    <p:sldId id="37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18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8/31/14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8/31/14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8/31/14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8/31/14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8/31/14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8/31/14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8/31/14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8/31/14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8/31/14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8/31/14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8/31/14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8/31/14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8/31/14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pfrancois@hs-gc.or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77500" lnSpcReduction="2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b="1" dirty="0" smtClean="0">
                <a:solidFill>
                  <a:srgbClr val="800000"/>
                </a:solidFill>
              </a:rPr>
              <a:t>I will be able to identify the rules and expectations for Ms. Francois’ class to succeed this school year.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 smtClean="0">
                <a:solidFill>
                  <a:schemeClr val="bg1"/>
                </a:solidFill>
              </a:rPr>
              <a:t>: </a:t>
            </a:r>
            <a:r>
              <a:rPr lang="en-US" sz="3000" b="1" dirty="0" smtClean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52322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/>
              <a:t>Happy First Day of School!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0.1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Syllabus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Handouts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Icebreakers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34" y="6056926"/>
            <a:ext cx="587153" cy="64477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4000" b="1" dirty="0" smtClean="0">
                <a:solidFill>
                  <a:srgbClr val="000000"/>
                </a:solidFill>
                <a:latin typeface="Stencil" pitchFamily="82" charset="0"/>
              </a:rPr>
              <a:t>: </a:t>
            </a:r>
            <a:r>
              <a:rPr lang="en-US" sz="2200" b="1" dirty="0" smtClean="0">
                <a:solidFill>
                  <a:srgbClr val="800000"/>
                </a:solidFill>
                <a:latin typeface="Corbel"/>
                <a:cs typeface="Corbel"/>
              </a:rPr>
              <a:t>(You have 5 minutes)</a:t>
            </a:r>
            <a:endParaRPr lang="en-US" sz="2200" b="1" u="sng" dirty="0" smtClean="0">
              <a:solidFill>
                <a:srgbClr val="800000"/>
              </a:solidFill>
              <a:latin typeface="Corbel"/>
              <a:cs typeface="Corbel"/>
            </a:endParaRPr>
          </a:p>
          <a:p>
            <a:pPr algn="l"/>
            <a:r>
              <a:rPr lang="en-US" sz="2800" i="1" u="sng" dirty="0" smtClean="0">
                <a:solidFill>
                  <a:schemeClr val="bg1"/>
                </a:solidFill>
                <a:latin typeface="Century Gothic"/>
                <a:cs typeface="Century Gothic"/>
              </a:rPr>
              <a:t>On Do Now slip: </a:t>
            </a:r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What comes to mind when you think of Chemistry? Write 3 things you associate with Chemistry. 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600" y="5465592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Start HW!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0" b="16418"/>
          <a:stretch>
            <a:fillRect/>
          </a:stretch>
        </p:blipFill>
        <p:spPr bwMode="auto">
          <a:xfrm>
            <a:off x="7580906" y="1873443"/>
            <a:ext cx="1427731" cy="88147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47688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57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expectations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Respect</a:t>
            </a:r>
            <a:r>
              <a:rPr lang="en-US" sz="3600" dirty="0">
                <a:latin typeface="Century Gothic"/>
                <a:cs typeface="Century Gothic"/>
              </a:rPr>
              <a:t> </a:t>
            </a:r>
            <a:r>
              <a:rPr lang="en-US" sz="3600" b="1" dirty="0">
                <a:solidFill>
                  <a:srgbClr val="9D1E23"/>
                </a:solidFill>
                <a:latin typeface="Century Gothic"/>
                <a:cs typeface="Century Gothic"/>
              </a:rPr>
              <a:t>yourself</a:t>
            </a:r>
            <a:endParaRPr lang="en-US" sz="3600" dirty="0">
              <a:solidFill>
                <a:srgbClr val="9D1E23"/>
              </a:solidFill>
              <a:latin typeface="Century Gothic"/>
              <a:cs typeface="Century Gothic"/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Respect</a:t>
            </a:r>
            <a:r>
              <a:rPr lang="en-US" sz="3600" dirty="0">
                <a:latin typeface="Century Gothic"/>
                <a:cs typeface="Century Gothic"/>
              </a:rPr>
              <a:t> </a:t>
            </a:r>
            <a:r>
              <a:rPr lang="en-US" sz="3600" b="1" dirty="0">
                <a:solidFill>
                  <a:srgbClr val="9D1E23"/>
                </a:solidFill>
                <a:latin typeface="Century Gothic"/>
                <a:cs typeface="Century Gothic"/>
              </a:rPr>
              <a:t>each other</a:t>
            </a:r>
            <a:r>
              <a:rPr lang="en-US" sz="3600" dirty="0">
                <a:solidFill>
                  <a:srgbClr val="9D1E23"/>
                </a:solidFill>
                <a:latin typeface="Century Gothic"/>
                <a:cs typeface="Century Gothic"/>
              </a:rPr>
              <a:t> 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Respect the </a:t>
            </a:r>
            <a:r>
              <a:rPr lang="en-US" sz="3600" b="1" dirty="0">
                <a:solidFill>
                  <a:srgbClr val="9D1E23"/>
                </a:solidFill>
                <a:latin typeface="Century Gothic"/>
                <a:cs typeface="Century Gothic"/>
              </a:rPr>
              <a:t>classroom</a:t>
            </a:r>
            <a:endParaRPr lang="en-US" sz="3600" dirty="0">
              <a:solidFill>
                <a:srgbClr val="9D1E23"/>
              </a:solidFill>
              <a:latin typeface="Century Gothic"/>
              <a:cs typeface="Century Gothic"/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Respect your </a:t>
            </a:r>
            <a:r>
              <a:rPr lang="en-US" sz="3600" b="1" dirty="0">
                <a:solidFill>
                  <a:srgbClr val="9D1E23"/>
                </a:solidFill>
                <a:latin typeface="Century Gothic"/>
                <a:cs typeface="Century Gothic"/>
              </a:rPr>
              <a:t>teacher</a:t>
            </a:r>
            <a:endParaRPr lang="en-US" sz="3600" dirty="0">
              <a:solidFill>
                <a:srgbClr val="9D1E23"/>
              </a:solidFill>
              <a:latin typeface="Century Gothic"/>
              <a:cs typeface="Century Gothic"/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Respect your </a:t>
            </a:r>
            <a:r>
              <a:rPr lang="en-US" sz="3600" b="1" dirty="0">
                <a:solidFill>
                  <a:srgbClr val="9D1E23"/>
                </a:solidFill>
                <a:latin typeface="Century Gothic"/>
                <a:cs typeface="Century Gothic"/>
              </a:rPr>
              <a:t>work</a:t>
            </a:r>
            <a:endParaRPr lang="en-US" sz="3600" dirty="0">
              <a:solidFill>
                <a:srgbClr val="9D1E23"/>
              </a:solidFill>
              <a:latin typeface="Century Gothic"/>
              <a:cs typeface="Century Gothic"/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3600" b="1" dirty="0" smtClean="0">
                <a:solidFill>
                  <a:srgbClr val="9D1E23"/>
                </a:solidFill>
                <a:latin typeface="Century Gothic"/>
                <a:cs typeface="Century Gothic"/>
              </a:rPr>
              <a:t>Complete</a:t>
            </a:r>
            <a:r>
              <a:rPr lang="en-US" sz="3600" dirty="0" smtClean="0">
                <a:latin typeface="Century Gothic"/>
                <a:cs typeface="Century Gothic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all assignments on your own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chemeClr val="accent4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0" b="16418"/>
          <a:stretch>
            <a:fillRect/>
          </a:stretch>
        </p:blipFill>
        <p:spPr bwMode="auto">
          <a:xfrm>
            <a:off x="5060461" y="2973753"/>
            <a:ext cx="3352800" cy="20700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8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4768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7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In other words…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chemeClr val="accent4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174"/>
          <a:stretch/>
        </p:blipFill>
        <p:spPr>
          <a:xfrm>
            <a:off x="3386396" y="2975709"/>
            <a:ext cx="2715604" cy="3044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618" y="2975709"/>
            <a:ext cx="2759611" cy="3044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34" y="2975709"/>
            <a:ext cx="3044758" cy="304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40426" y="1732064"/>
            <a:ext cx="5841998" cy="44768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7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Expectations</a:t>
            </a:r>
          </a:p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Come</a:t>
            </a:r>
            <a:r>
              <a:rPr lang="en-US" sz="3600" dirty="0" smtClean="0">
                <a:solidFill>
                  <a:srgbClr val="9D1E23"/>
                </a:solidFill>
                <a:latin typeface="Century Gothic"/>
                <a:cs typeface="Century Gothic"/>
              </a:rPr>
              <a:t> </a:t>
            </a:r>
            <a:r>
              <a:rPr lang="en-US" sz="3600" b="1" dirty="0">
                <a:solidFill>
                  <a:srgbClr val="9D1E23"/>
                </a:solidFill>
                <a:latin typeface="Century Gothic"/>
                <a:cs typeface="Century Gothic"/>
              </a:rPr>
              <a:t>prepared</a:t>
            </a:r>
            <a:r>
              <a:rPr lang="en-US" sz="3600" dirty="0">
                <a:solidFill>
                  <a:srgbClr val="9D1E23"/>
                </a:solidFill>
                <a:latin typeface="Century Gothic"/>
                <a:cs typeface="Century Gothic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to learn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chemeClr val="accent4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374" y="3447588"/>
            <a:ext cx="25400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4815"/>
          <a:stretch/>
        </p:blipFill>
        <p:spPr>
          <a:xfrm>
            <a:off x="5703684" y="2197127"/>
            <a:ext cx="3387000" cy="3790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39" y="3714887"/>
            <a:ext cx="2683296" cy="20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9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40426" y="1732064"/>
            <a:ext cx="6251476" cy="44768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57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Expectations</a:t>
            </a:r>
          </a:p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This includes having a pen &amp; your packet.</a:t>
            </a:r>
          </a:p>
          <a:p>
            <a:pPr>
              <a:lnSpc>
                <a:spcPct val="100000"/>
              </a:lnSpc>
            </a:pPr>
            <a:endParaRPr lang="en-US" sz="3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If you are missing or lost something…it is a </a:t>
            </a:r>
            <a:r>
              <a:rPr lang="en-US" sz="3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PERSONAL PROBLEM (a P-P) </a:t>
            </a:r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so solve it! (That means do not ask me!)</a:t>
            </a:r>
            <a:endParaRPr lang="en-US" sz="3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chemeClr val="accent4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050" y="2805723"/>
            <a:ext cx="27178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7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40426" y="1732064"/>
            <a:ext cx="3608936" cy="44768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Expectations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…and dress appropriately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I do not need or want to see your underwear.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chemeClr val="accent4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7" name="Picture 2" descr="http://media.onsugar.com/files/2011/01/02/3/1252/12520007/5752911f56c2b03c_say-no-to-sagging-pants-fashion-faux-pas.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226" y="4619113"/>
            <a:ext cx="1823145" cy="1669317"/>
          </a:xfrm>
          <a:prstGeom prst="rect">
            <a:avLst/>
          </a:prstGeom>
          <a:noFill/>
        </p:spPr>
      </p:pic>
      <p:pic>
        <p:nvPicPr>
          <p:cNvPr id="18" name="Picture 4" descr="http://1.bp.blogspot.com/_F_Kb6EcX0u4/SIdPhvlJH0I/AAAAAAAAAP4/Odw__V0LYsc/s320/1216816937sagginpantscrackd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8510" y="1868830"/>
            <a:ext cx="5418664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794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40427" y="1732064"/>
            <a:ext cx="9047655" cy="44768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Expectations</a:t>
            </a:r>
          </a:p>
          <a:p>
            <a:pPr>
              <a:lnSpc>
                <a:spcPct val="100000"/>
              </a:lnSpc>
            </a:pP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It also means be here every day.</a:t>
            </a:r>
          </a:p>
          <a:p>
            <a:pPr>
              <a:lnSpc>
                <a:spcPct val="100000"/>
              </a:lnSpc>
            </a:pPr>
            <a:r>
              <a:rPr lang="en-US" sz="3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Which of these are really working?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7" name="Picture 2" descr="http://classroommanagementandrea.files.wordpress.com/2010/12/daydream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25" y="3558136"/>
            <a:ext cx="6035891" cy="278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5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5666153" cy="44768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73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In room 308…</a:t>
            </a:r>
          </a:p>
          <a:p>
            <a:r>
              <a:rPr lang="en-US" sz="6200" dirty="0">
                <a:solidFill>
                  <a:srgbClr val="000000"/>
                </a:solidFill>
                <a:latin typeface="Century Gothic"/>
                <a:cs typeface="Century Gothic"/>
              </a:rPr>
              <a:t>One of our class rules is to </a:t>
            </a:r>
            <a:r>
              <a:rPr lang="en-US" sz="6200" b="1" dirty="0">
                <a:solidFill>
                  <a:srgbClr val="9D1E23"/>
                </a:solidFill>
                <a:latin typeface="Century Gothic"/>
                <a:cs typeface="Century Gothic"/>
              </a:rPr>
              <a:t>respect the classroom</a:t>
            </a:r>
            <a:r>
              <a:rPr lang="en-US" sz="6200" b="1" dirty="0" smtClean="0">
                <a:solidFill>
                  <a:srgbClr val="9D1E23"/>
                </a:solidFill>
                <a:latin typeface="Century Gothic"/>
                <a:cs typeface="Century Gothic"/>
              </a:rPr>
              <a:t>.</a:t>
            </a:r>
          </a:p>
          <a:p>
            <a:pPr algn="l"/>
            <a:r>
              <a:rPr lang="en-US" sz="62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6200" dirty="0">
                <a:solidFill>
                  <a:srgbClr val="000000"/>
                </a:solidFill>
                <a:latin typeface="Century Gothic"/>
                <a:cs typeface="Century Gothic"/>
              </a:rPr>
              <a:t>This means…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7200" b="1" dirty="0">
                <a:solidFill>
                  <a:srgbClr val="000000"/>
                </a:solidFill>
                <a:latin typeface="Century Gothic"/>
                <a:cs typeface="Century Gothic"/>
              </a:rPr>
              <a:t>NO Food</a:t>
            </a:r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7200" b="1" dirty="0">
                <a:solidFill>
                  <a:srgbClr val="000000"/>
                </a:solidFill>
                <a:latin typeface="Century Gothic"/>
                <a:cs typeface="Century Gothic"/>
              </a:rPr>
              <a:t>No Writing </a:t>
            </a:r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on desks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7200" b="1" dirty="0">
                <a:solidFill>
                  <a:srgbClr val="000000"/>
                </a:solidFill>
                <a:latin typeface="Century Gothic"/>
                <a:cs typeface="Century Gothic"/>
              </a:rPr>
              <a:t>No papers, </a:t>
            </a:r>
            <a:r>
              <a:rPr lang="en-US" sz="7200" b="1" dirty="0" err="1">
                <a:solidFill>
                  <a:srgbClr val="000000"/>
                </a:solidFill>
                <a:latin typeface="Century Gothic"/>
                <a:cs typeface="Century Gothic"/>
              </a:rPr>
              <a:t>etc</a:t>
            </a:r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 on the floor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7200" b="1" dirty="0">
                <a:solidFill>
                  <a:srgbClr val="000000"/>
                </a:solidFill>
                <a:latin typeface="Century Gothic"/>
                <a:cs typeface="Century Gothic"/>
              </a:rPr>
              <a:t>No Cell phones</a:t>
            </a:r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, CD players, &amp; </a:t>
            </a:r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iPods</a:t>
            </a:r>
          </a:p>
          <a:p>
            <a:pPr lvl="0" algn="l"/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    </a:t>
            </a:r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(Please turn off and put away)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7200" b="1" dirty="0">
                <a:solidFill>
                  <a:srgbClr val="000000"/>
                </a:solidFill>
                <a:latin typeface="Century Gothic"/>
                <a:cs typeface="Century Gothic"/>
              </a:rPr>
              <a:t>No Profanity</a:t>
            </a:r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, </a:t>
            </a:r>
            <a:r>
              <a:rPr lang="en-US" sz="7200" b="1" dirty="0">
                <a:solidFill>
                  <a:srgbClr val="000000"/>
                </a:solidFill>
                <a:latin typeface="Century Gothic"/>
                <a:cs typeface="Century Gothic"/>
              </a:rPr>
              <a:t>insults</a:t>
            </a:r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, and other disrespectful or rude remarks.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7200" b="1" dirty="0">
                <a:solidFill>
                  <a:srgbClr val="000000"/>
                </a:solidFill>
                <a:latin typeface="Century Gothic"/>
                <a:cs typeface="Century Gothic"/>
              </a:rPr>
              <a:t>No cheating/stealing</a:t>
            </a:r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 of people’s work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chemeClr val="accent4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870" y="3868612"/>
            <a:ext cx="2009670" cy="2344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035" y="1901476"/>
            <a:ext cx="3358194" cy="188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4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2" y="1862400"/>
            <a:ext cx="9007228" cy="447688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73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Bathroom policy</a:t>
            </a:r>
          </a:p>
          <a:p>
            <a:pPr algn="l"/>
            <a:endParaRPr lang="en-US" sz="4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571500" indent="-571500" algn="l">
              <a:buFont typeface="Arial"/>
              <a:buChar char="•"/>
            </a:pPr>
            <a:endParaRPr lang="en-US" sz="4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571500" indent="-571500" algn="l">
              <a:buFont typeface="Arial"/>
              <a:buChar char="•"/>
            </a:pPr>
            <a:endParaRPr lang="en-US" sz="4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571500" indent="-571500" algn="l">
              <a:buFont typeface="Arial"/>
              <a:buChar char="•"/>
            </a:pPr>
            <a:endParaRPr lang="en-US" sz="4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4200" dirty="0" smtClean="0">
                <a:solidFill>
                  <a:srgbClr val="000000"/>
                </a:solidFill>
                <a:latin typeface="Century Gothic"/>
                <a:cs typeface="Century Gothic"/>
              </a:rPr>
              <a:t>You cannot use the bathroom during my mini-lesson.</a:t>
            </a:r>
          </a:p>
          <a:p>
            <a:pPr marL="571500" indent="-571500" algn="l">
              <a:buFont typeface="Arial"/>
              <a:buChar char="•"/>
            </a:pPr>
            <a:r>
              <a:rPr lang="en-US" sz="4200" dirty="0" smtClean="0">
                <a:solidFill>
                  <a:srgbClr val="000000"/>
                </a:solidFill>
                <a:latin typeface="Century Gothic"/>
                <a:cs typeface="Century Gothic"/>
              </a:rPr>
              <a:t>You will only be allowed to use it after you completed half of your classwork. </a:t>
            </a:r>
            <a:endParaRPr lang="en-US" sz="4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4200" dirty="0" smtClean="0">
                <a:solidFill>
                  <a:srgbClr val="000000"/>
                </a:solidFill>
                <a:latin typeface="Century Gothic"/>
                <a:cs typeface="Century Gothic"/>
              </a:rPr>
              <a:t>I can tell you yes or no about the bathroom whenever I want.</a:t>
            </a:r>
            <a:endParaRPr lang="en-US" sz="42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810" y="2358294"/>
            <a:ext cx="2605882" cy="19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7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4904153" cy="44768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3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Follow DIRECTIONS…</a:t>
            </a:r>
          </a:p>
          <a:p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But don’t try to be “smart” about it</a:t>
            </a:r>
            <a:endParaRPr lang="en-US" sz="3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chemeClr val="accent4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827" y="1881938"/>
            <a:ext cx="3397709" cy="447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7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47688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73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consequences</a:t>
            </a:r>
          </a:p>
          <a:p>
            <a:pPr algn="l"/>
            <a:r>
              <a:rPr lang="en-US" sz="4800" dirty="0">
                <a:solidFill>
                  <a:srgbClr val="000000"/>
                </a:solidFill>
                <a:latin typeface="Century Gothic"/>
                <a:cs typeface="Century Gothic"/>
              </a:rPr>
              <a:t>If there is a problem of these expectations being met, there will be a series of consequences: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4400" dirty="0">
                <a:solidFill>
                  <a:srgbClr val="000000"/>
                </a:solidFill>
                <a:latin typeface="Century Gothic"/>
                <a:cs typeface="Century Gothic"/>
              </a:rPr>
              <a:t>Verbal Warning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4400" dirty="0">
                <a:solidFill>
                  <a:srgbClr val="000000"/>
                </a:solidFill>
                <a:latin typeface="Century Gothic"/>
                <a:cs typeface="Century Gothic"/>
              </a:rPr>
              <a:t>No check for expectation being broken (or serious behavior issues = no checks at all)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4400" dirty="0">
                <a:solidFill>
                  <a:srgbClr val="000000"/>
                </a:solidFill>
                <a:latin typeface="Century Gothic"/>
                <a:cs typeface="Century Gothic"/>
              </a:rPr>
              <a:t>Call home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4400" dirty="0">
                <a:solidFill>
                  <a:srgbClr val="000000"/>
                </a:solidFill>
                <a:latin typeface="Century Gothic"/>
                <a:cs typeface="Century Gothic"/>
              </a:rPr>
              <a:t>Timed owed in tutoring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chemeClr val="accent4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6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SONG LYRICS playing…</a:t>
            </a:r>
          </a:p>
          <a:p>
            <a:r>
              <a:rPr lang="en-US" sz="4000" dirty="0">
                <a:solidFill>
                  <a:srgbClr val="000000"/>
                </a:solidFill>
                <a:latin typeface="Calibri"/>
                <a:cs typeface="Calibri"/>
              </a:rPr>
              <a:t>10% luck</a:t>
            </a:r>
          </a:p>
          <a:p>
            <a:r>
              <a:rPr lang="en-US" sz="4000" dirty="0">
                <a:solidFill>
                  <a:srgbClr val="000000"/>
                </a:solidFill>
                <a:latin typeface="Calibri"/>
                <a:cs typeface="Calibri"/>
              </a:rPr>
              <a:t>20% skill</a:t>
            </a:r>
          </a:p>
          <a:p>
            <a:r>
              <a:rPr lang="en-US" sz="4000" dirty="0">
                <a:solidFill>
                  <a:srgbClr val="000000"/>
                </a:solidFill>
                <a:latin typeface="Calibri"/>
                <a:cs typeface="Calibri"/>
              </a:rPr>
              <a:t>15% concentrated power of will</a:t>
            </a:r>
          </a:p>
          <a:p>
            <a:r>
              <a:rPr lang="en-US" sz="4000" dirty="0">
                <a:solidFill>
                  <a:srgbClr val="000000"/>
                </a:solidFill>
                <a:latin typeface="Calibri"/>
                <a:cs typeface="Calibri"/>
              </a:rPr>
              <a:t>5% pleasure, 50% pain</a:t>
            </a:r>
          </a:p>
          <a:p>
            <a:r>
              <a:rPr lang="en-US" sz="4000" dirty="0">
                <a:solidFill>
                  <a:srgbClr val="000000"/>
                </a:solidFill>
                <a:latin typeface="Calibri"/>
                <a:cs typeface="Calibri"/>
              </a:rPr>
              <a:t>100% reason to study tonight</a:t>
            </a:r>
          </a:p>
          <a:p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(From Fort Minor ft. Eminem, “Remember the Name”)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2322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Happy First Day of School!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Syllabus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Handouts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Icebreakers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4600" y="5465592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Start HW!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47688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23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To be prepared</a:t>
            </a:r>
          </a:p>
          <a:p>
            <a:pPr algn="l"/>
            <a:r>
              <a:rPr lang="en-US" sz="4800" dirty="0">
                <a:solidFill>
                  <a:srgbClr val="000000"/>
                </a:solidFill>
                <a:latin typeface="Century Gothic"/>
                <a:cs typeface="Century Gothic"/>
              </a:rPr>
              <a:t>The following is a list of supplies you must have to fully participate in this class </a:t>
            </a:r>
            <a:endParaRPr lang="en-US" sz="4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r>
              <a:rPr lang="en-US" sz="4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(</a:t>
            </a:r>
            <a:r>
              <a:rPr lang="en-US" sz="4800" b="1" dirty="0">
                <a:solidFill>
                  <a:srgbClr val="000000"/>
                </a:solidFill>
                <a:latin typeface="Century Gothic"/>
                <a:cs typeface="Century Gothic"/>
              </a:rPr>
              <a:t>DUE </a:t>
            </a:r>
            <a:r>
              <a:rPr lang="en-US" sz="4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MONDAY </a:t>
            </a:r>
            <a:r>
              <a:rPr lang="en-US" sz="4800" b="1" dirty="0">
                <a:solidFill>
                  <a:srgbClr val="000000"/>
                </a:solidFill>
                <a:latin typeface="Century Gothic"/>
                <a:cs typeface="Century Gothic"/>
              </a:rPr>
              <a:t>9</a:t>
            </a:r>
            <a:r>
              <a:rPr lang="en-US" sz="4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/</a:t>
            </a:r>
            <a:r>
              <a:rPr lang="en-US" sz="4800" b="1" dirty="0">
                <a:solidFill>
                  <a:srgbClr val="000000"/>
                </a:solidFill>
                <a:latin typeface="Century Gothic"/>
                <a:cs typeface="Century Gothic"/>
              </a:rPr>
              <a:t>8</a:t>
            </a:r>
            <a:r>
              <a:rPr lang="en-US" sz="4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/14)</a:t>
            </a:r>
            <a:endParaRPr lang="en-US" sz="48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n-US" sz="4800" dirty="0">
                <a:solidFill>
                  <a:srgbClr val="000000"/>
                </a:solidFill>
                <a:latin typeface="Century Gothic"/>
                <a:cs typeface="Century Gothic"/>
              </a:rPr>
              <a:t>Pen or pencil 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4800" dirty="0">
                <a:solidFill>
                  <a:srgbClr val="000000"/>
                </a:solidFill>
                <a:latin typeface="Century Gothic"/>
                <a:cs typeface="Century Gothic"/>
              </a:rPr>
              <a:t>Folder 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4800" dirty="0">
                <a:solidFill>
                  <a:srgbClr val="000000"/>
                </a:solidFill>
                <a:latin typeface="Century Gothic"/>
                <a:cs typeface="Century Gothic"/>
              </a:rPr>
              <a:t>Calculator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4800" dirty="0">
                <a:solidFill>
                  <a:srgbClr val="000000"/>
                </a:solidFill>
                <a:latin typeface="Century Gothic"/>
                <a:cs typeface="Century Gothic"/>
              </a:rPr>
              <a:t>1 three-ring binder (3.0” wide min.) </a:t>
            </a:r>
            <a:r>
              <a:rPr lang="en-US" sz="4800" dirty="0" smtClean="0">
                <a:solidFill>
                  <a:srgbClr val="000000"/>
                </a:solidFill>
                <a:latin typeface="Century Gothic"/>
                <a:cs typeface="Century Gothic"/>
                <a:sym typeface="Wingdings"/>
              </a:rPr>
              <a:t> Get it yourself, make an exchange or pay $3</a:t>
            </a:r>
            <a:endParaRPr lang="en-US" sz="4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n-US" sz="4800" dirty="0">
                <a:solidFill>
                  <a:srgbClr val="000000"/>
                </a:solidFill>
                <a:latin typeface="Century Gothic"/>
                <a:cs typeface="Century Gothic"/>
              </a:rPr>
              <a:t>5 subject dividers.  Please label them: </a:t>
            </a:r>
            <a:r>
              <a:rPr lang="en-US" sz="4800" b="1" dirty="0">
                <a:solidFill>
                  <a:srgbClr val="000000"/>
                </a:solidFill>
                <a:latin typeface="Century Gothic"/>
                <a:cs typeface="Century Gothic"/>
              </a:rPr>
              <a:t>Classwork</a:t>
            </a:r>
            <a:r>
              <a:rPr lang="en-US" sz="4800" dirty="0">
                <a:solidFill>
                  <a:srgbClr val="000000"/>
                </a:solidFill>
                <a:latin typeface="Century Gothic"/>
                <a:cs typeface="Century Gothic"/>
              </a:rPr>
              <a:t>, </a:t>
            </a:r>
            <a:r>
              <a:rPr lang="en-US" sz="4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Quizzes, Exams/Interims</a:t>
            </a:r>
            <a:r>
              <a:rPr lang="en-US" sz="4800" dirty="0" smtClean="0">
                <a:solidFill>
                  <a:srgbClr val="000000"/>
                </a:solidFill>
                <a:latin typeface="Century Gothic"/>
                <a:cs typeface="Century Gothic"/>
              </a:rPr>
              <a:t>, </a:t>
            </a:r>
            <a:r>
              <a:rPr lang="en-US" sz="4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Review</a:t>
            </a:r>
            <a:r>
              <a:rPr lang="en-US" sz="4800" dirty="0" smtClean="0">
                <a:solidFill>
                  <a:srgbClr val="000000"/>
                </a:solidFill>
                <a:latin typeface="Century Gothic"/>
                <a:cs typeface="Century Gothic"/>
              </a:rPr>
              <a:t>, </a:t>
            </a:r>
            <a:r>
              <a:rPr lang="en-US" sz="4800" dirty="0">
                <a:solidFill>
                  <a:srgbClr val="000000"/>
                </a:solidFill>
                <a:latin typeface="Century Gothic"/>
                <a:cs typeface="Century Gothic"/>
              </a:rPr>
              <a:t>and </a:t>
            </a:r>
            <a:r>
              <a:rPr lang="en-US" sz="4800" b="1" smtClean="0">
                <a:solidFill>
                  <a:srgbClr val="000000"/>
                </a:solidFill>
                <a:latin typeface="Century Gothic"/>
                <a:cs typeface="Century Gothic"/>
              </a:rPr>
              <a:t>Other Handouts  </a:t>
            </a:r>
            <a:r>
              <a:rPr lang="en-US" sz="4800" dirty="0" smtClean="0">
                <a:solidFill>
                  <a:srgbClr val="000000"/>
                </a:solidFill>
                <a:latin typeface="Century Gothic"/>
                <a:cs typeface="Century Gothic"/>
                <a:sym typeface="Wingdings"/>
              </a:rPr>
              <a:t> Buy it or get it from me (Part of your $3 will include the tabs)</a:t>
            </a:r>
            <a:endParaRPr lang="en-US" sz="4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n-US" sz="4800" dirty="0">
                <a:solidFill>
                  <a:srgbClr val="000000"/>
                </a:solidFill>
                <a:latin typeface="Century Gothic"/>
                <a:cs typeface="Century Gothic"/>
              </a:rPr>
              <a:t>Your weekly </a:t>
            </a:r>
            <a:r>
              <a:rPr lang="en-US" sz="4800" dirty="0" smtClean="0">
                <a:solidFill>
                  <a:srgbClr val="000000"/>
                </a:solidFill>
                <a:latin typeface="Century Gothic"/>
                <a:cs typeface="Century Gothic"/>
              </a:rPr>
              <a:t>packet (I will give you)</a:t>
            </a:r>
            <a:endParaRPr lang="en-US" sz="4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n-US" sz="4800" dirty="0">
                <a:solidFill>
                  <a:srgbClr val="000000"/>
                </a:solidFill>
                <a:latin typeface="Century Gothic"/>
                <a:cs typeface="Century Gothic"/>
              </a:rPr>
              <a:t>Reference table </a:t>
            </a:r>
            <a:r>
              <a:rPr lang="en-US" sz="4800" dirty="0" smtClean="0">
                <a:solidFill>
                  <a:srgbClr val="000000"/>
                </a:solidFill>
                <a:latin typeface="Century Gothic"/>
                <a:cs typeface="Century Gothic"/>
              </a:rPr>
              <a:t> ( I will give you)</a:t>
            </a:r>
            <a:endParaRPr lang="en-US" sz="4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7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4768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123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Grading</a:t>
            </a:r>
          </a:p>
          <a:p>
            <a:endParaRPr lang="en-US" sz="6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Do </a:t>
            </a:r>
            <a:r>
              <a:rPr lang="en-US" sz="7200" dirty="0" err="1">
                <a:solidFill>
                  <a:srgbClr val="000000"/>
                </a:solidFill>
                <a:latin typeface="Century Gothic"/>
                <a:cs typeface="Century Gothic"/>
              </a:rPr>
              <a:t>Nows</a:t>
            </a:r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 &amp; Exit Slips          10% </a:t>
            </a:r>
          </a:p>
          <a:p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Weekly Quizzes                  15%</a:t>
            </a:r>
          </a:p>
          <a:p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Exams                                  30%</a:t>
            </a:r>
          </a:p>
          <a:p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Classwork + Homework     25%</a:t>
            </a:r>
          </a:p>
          <a:p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Projects  + Lab Reports      </a:t>
            </a:r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15%</a:t>
            </a:r>
            <a:endParaRPr lang="en-US" sz="7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Preparedness                      5</a:t>
            </a:r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%   </a:t>
            </a:r>
            <a:endParaRPr lang="en-US" sz="7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7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7200" b="1" dirty="0">
                <a:solidFill>
                  <a:srgbClr val="000000"/>
                </a:solidFill>
                <a:latin typeface="Century Gothic"/>
                <a:cs typeface="Century Gothic"/>
              </a:rPr>
              <a:t>LATENESS: Points will be deducted. Will not accept work past ONE week due unless I have a note from home. Otherwise you get a 0 after 1 week late</a:t>
            </a:r>
            <a:r>
              <a:rPr lang="en-US" sz="72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.</a:t>
            </a:r>
            <a:endParaRPr lang="en-US" sz="72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862400"/>
            <a:ext cx="5959231" cy="447688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23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When you </a:t>
            </a:r>
          </a:p>
          <a:p>
            <a:pPr>
              <a:lnSpc>
                <a:spcPct val="100000"/>
              </a:lnSpc>
            </a:pPr>
            <a:r>
              <a:rPr lang="en-US" sz="123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submit things…</a:t>
            </a:r>
            <a:endParaRPr lang="en-US" sz="6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857250" indent="-857250" algn="l">
              <a:buFont typeface="Arial"/>
              <a:buChar char="•"/>
            </a:pPr>
            <a:r>
              <a:rPr lang="en-US" sz="65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Please write your name &amp; period on every paper.</a:t>
            </a:r>
          </a:p>
          <a:p>
            <a:r>
              <a:rPr lang="en-US" sz="6500" b="1" dirty="0" smtClean="0">
                <a:solidFill>
                  <a:srgbClr val="475BCD"/>
                </a:solidFill>
                <a:latin typeface="Century Gothic"/>
                <a:cs typeface="Century Gothic"/>
              </a:rPr>
              <a:t>MY PHILOSOPHY:</a:t>
            </a:r>
          </a:p>
          <a:p>
            <a:r>
              <a:rPr lang="en-US" sz="65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“if you can’t be bothered to write your name, I can’t be bothered to grade it”</a:t>
            </a:r>
          </a:p>
          <a:p>
            <a:r>
              <a:rPr lang="en-US" sz="65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I will throw it out.</a:t>
            </a:r>
            <a:endParaRPr lang="en-US" sz="65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840" y="3094809"/>
            <a:ext cx="3028350" cy="226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862400"/>
            <a:ext cx="5177693" cy="4476881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43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</a:t>
            </a:r>
            <a:endParaRPr lang="en-US" sz="43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Turn in all homework on time so it does not pile up.</a:t>
            </a:r>
          </a:p>
          <a:p>
            <a:r>
              <a:rPr lang="en-US" sz="3200" b="1" dirty="0" smtClean="0">
                <a:solidFill>
                  <a:srgbClr val="475BCD"/>
                </a:solidFill>
                <a:latin typeface="Century Gothic"/>
                <a:cs typeface="Century Gothic"/>
              </a:rPr>
              <a:t>MY PHILOSOPHY:</a:t>
            </a:r>
          </a:p>
          <a:p>
            <a:r>
              <a:rPr lang="en-US" sz="32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“I get zero, you get zero.”</a:t>
            </a:r>
          </a:p>
          <a:p>
            <a:endParaRPr lang="en-US" sz="65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769" y="2062043"/>
            <a:ext cx="2757992" cy="38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9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4768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123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attendance</a:t>
            </a:r>
            <a:endParaRPr lang="en-US" sz="6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8000" b="1" dirty="0">
                <a:solidFill>
                  <a:srgbClr val="9D1E23"/>
                </a:solidFill>
                <a:latin typeface="Century Gothic"/>
                <a:cs typeface="Century Gothic"/>
              </a:rPr>
              <a:t>Consequences for being absent:</a:t>
            </a:r>
          </a:p>
          <a:p>
            <a:pPr marL="857250" lvl="0" indent="-857250" algn="l">
              <a:buFont typeface="Arial"/>
              <a:buChar char="•"/>
            </a:pPr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You do not get credit for Do Now or Exit Slip (No makeups!)</a:t>
            </a:r>
          </a:p>
          <a:p>
            <a:pPr marL="857250" lvl="0" indent="-857250" algn="l">
              <a:buFont typeface="Arial"/>
              <a:buChar char="•"/>
            </a:pPr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You will miss a row of checks on your tracker, meaning your grade will reduce on your packet (unless you have a signed note)</a:t>
            </a:r>
          </a:p>
          <a:p>
            <a:pPr marL="857250" lvl="0" indent="-857250" algn="l">
              <a:buFont typeface="Arial"/>
              <a:buChar char="•"/>
            </a:pPr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You miss valuable </a:t>
            </a:r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information</a:t>
            </a:r>
            <a:endParaRPr lang="en-US" sz="8000" b="1" dirty="0">
              <a:solidFill>
                <a:srgbClr val="9D1E23"/>
              </a:solidFill>
              <a:latin typeface="Century Gothic"/>
              <a:cs typeface="Century Gothic"/>
            </a:endParaRPr>
          </a:p>
          <a:p>
            <a:r>
              <a:rPr lang="en-US" sz="8000" b="1" dirty="0">
                <a:solidFill>
                  <a:srgbClr val="9D1E23"/>
                </a:solidFill>
                <a:latin typeface="Century Gothic"/>
                <a:cs typeface="Century Gothic"/>
              </a:rPr>
              <a:t>If you have to miss class, on the day of your return:</a:t>
            </a:r>
          </a:p>
          <a:p>
            <a:pPr marL="857250" lvl="0" indent="-857250" algn="l">
              <a:buFont typeface="Arial"/>
              <a:buChar char="•"/>
            </a:pPr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Check class </a:t>
            </a:r>
            <a:r>
              <a:rPr lang="en-US" sz="7200" b="1" dirty="0">
                <a:solidFill>
                  <a:srgbClr val="000000"/>
                </a:solidFill>
                <a:latin typeface="Century Gothic"/>
                <a:cs typeface="Century Gothic"/>
              </a:rPr>
              <a:t>handout folder</a:t>
            </a:r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 in front of room for any extra copies</a:t>
            </a:r>
          </a:p>
          <a:p>
            <a:pPr marL="857250" lvl="0" indent="-857250" algn="l">
              <a:buFont typeface="Arial"/>
              <a:buChar char="•"/>
            </a:pPr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Check </a:t>
            </a:r>
            <a:r>
              <a:rPr lang="en-US" sz="7200" b="1" dirty="0">
                <a:solidFill>
                  <a:srgbClr val="000000"/>
                </a:solidFill>
                <a:latin typeface="Century Gothic"/>
                <a:cs typeface="Century Gothic"/>
              </a:rPr>
              <a:t>the class website</a:t>
            </a:r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 for </a:t>
            </a:r>
            <a:r>
              <a:rPr lang="en-US" sz="7200" dirty="0" err="1">
                <a:solidFill>
                  <a:srgbClr val="000000"/>
                </a:solidFill>
                <a:latin typeface="Century Gothic"/>
                <a:cs typeface="Century Gothic"/>
              </a:rPr>
              <a:t>PowerPoints</a:t>
            </a:r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 to get some missing notes</a:t>
            </a:r>
          </a:p>
          <a:p>
            <a:pPr marL="857250" lvl="0" indent="-857250" algn="l">
              <a:buFont typeface="Arial"/>
              <a:buChar char="•"/>
            </a:pPr>
            <a:r>
              <a:rPr lang="en-US" sz="7200" b="1" dirty="0">
                <a:solidFill>
                  <a:srgbClr val="000000"/>
                </a:solidFill>
                <a:latin typeface="Century Gothic"/>
                <a:cs typeface="Century Gothic"/>
              </a:rPr>
              <a:t>Find out about missed notes and announcements</a:t>
            </a:r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 from a classmate.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7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47688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0000"/>
              </a:lnSpc>
            </a:pPr>
            <a:r>
              <a:rPr lang="en-US" sz="123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Get help/reach me</a:t>
            </a:r>
            <a:endParaRPr lang="en-US" sz="6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n-US" sz="8000" dirty="0">
                <a:solidFill>
                  <a:srgbClr val="000000"/>
                </a:solidFill>
              </a:rPr>
              <a:t>Come to my Tutoring Sessions to be announced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8000" dirty="0">
                <a:solidFill>
                  <a:srgbClr val="000000"/>
                </a:solidFill>
              </a:rPr>
              <a:t>Arrange an </a:t>
            </a:r>
            <a:r>
              <a:rPr lang="en-US" sz="8000" b="1" dirty="0">
                <a:solidFill>
                  <a:srgbClr val="000000"/>
                </a:solidFill>
              </a:rPr>
              <a:t>appointment</a:t>
            </a:r>
            <a:r>
              <a:rPr lang="en-US" sz="8000" dirty="0">
                <a:solidFill>
                  <a:srgbClr val="000000"/>
                </a:solidFill>
              </a:rPr>
              <a:t> with me.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8000" dirty="0">
                <a:solidFill>
                  <a:srgbClr val="000000"/>
                </a:solidFill>
              </a:rPr>
              <a:t>E-mail me at </a:t>
            </a:r>
            <a:r>
              <a:rPr lang="en-US" sz="8000" b="1" u="sng" dirty="0">
                <a:hlinkClick r:id="rId2"/>
              </a:rPr>
              <a:t>pfrancois@hs-gc.org</a:t>
            </a:r>
            <a:endParaRPr lang="en-US" sz="8000" dirty="0"/>
          </a:p>
          <a:p>
            <a:pPr marL="457200" lvl="0" indent="-457200" algn="l">
              <a:buFont typeface="+mj-lt"/>
              <a:buAutoNum type="arabicPeriod"/>
            </a:pPr>
            <a:r>
              <a:rPr lang="en-US" sz="8000" dirty="0">
                <a:solidFill>
                  <a:srgbClr val="000000"/>
                </a:solidFill>
              </a:rPr>
              <a:t>Check out here for other resources:</a:t>
            </a:r>
          </a:p>
          <a:p>
            <a:pPr algn="l"/>
            <a:r>
              <a:rPr lang="en-US" sz="8000" dirty="0"/>
              <a:t>         </a:t>
            </a:r>
            <a:r>
              <a:rPr lang="en-US" sz="8000" b="1" dirty="0" err="1">
                <a:solidFill>
                  <a:srgbClr val="9D1E23"/>
                </a:solidFill>
              </a:rPr>
              <a:t>msfrancoischem.weebly.com</a:t>
            </a:r>
            <a:endParaRPr lang="en-US" sz="8000" dirty="0">
              <a:solidFill>
                <a:srgbClr val="9D1E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7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47688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123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When you enter</a:t>
            </a:r>
            <a:endParaRPr lang="en-US" sz="6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r>
              <a:rPr lang="en-US" sz="4000" b="1" dirty="0">
                <a:solidFill>
                  <a:srgbClr val="000000"/>
                </a:solidFill>
              </a:rPr>
              <a:t>What do I do when I </a:t>
            </a:r>
            <a:r>
              <a:rPr lang="en-US" sz="4000" b="1" u="sng" dirty="0">
                <a:solidFill>
                  <a:srgbClr val="000000"/>
                </a:solidFill>
              </a:rPr>
              <a:t>enter class</a:t>
            </a:r>
            <a:r>
              <a:rPr lang="en-US" sz="4000" b="1" dirty="0">
                <a:solidFill>
                  <a:srgbClr val="000000"/>
                </a:solidFill>
              </a:rPr>
              <a:t>?</a:t>
            </a:r>
            <a:endParaRPr lang="en-US" sz="4000" dirty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As song is playing, pick up Do Now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Place HW in blue bin at front table.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Be seated quickly and silently.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Complete the Do Now in 5 minutes (timer will go off).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Take out packet &amp; copy down that day’s </a:t>
            </a:r>
            <a:r>
              <a:rPr lang="en-US" sz="4000" i="1" dirty="0">
                <a:solidFill>
                  <a:srgbClr val="000000"/>
                </a:solidFill>
              </a:rPr>
              <a:t>Objective</a:t>
            </a:r>
            <a:r>
              <a:rPr lang="en-US" sz="4000" dirty="0">
                <a:solidFill>
                  <a:srgbClr val="000000"/>
                </a:solidFill>
              </a:rPr>
              <a:t> and </a:t>
            </a:r>
            <a:r>
              <a:rPr lang="en-US" sz="4000" i="1" dirty="0">
                <a:solidFill>
                  <a:srgbClr val="000000"/>
                </a:solidFill>
              </a:rPr>
              <a:t>other info.</a:t>
            </a:r>
            <a:endParaRPr lang="en-US" sz="4000" dirty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Be ready to learn and have fun!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00" y="2822134"/>
            <a:ext cx="2786645" cy="1847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71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47688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73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Do not be late</a:t>
            </a:r>
            <a:endParaRPr lang="en-US" sz="73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4500" b="1" i="1" dirty="0">
                <a:solidFill>
                  <a:srgbClr val="000000"/>
                </a:solidFill>
              </a:rPr>
              <a:t>People who are always late are usually slow, the last one’s to know and the first one’s to go. </a:t>
            </a:r>
          </a:p>
          <a:p>
            <a:pPr algn="l"/>
            <a:r>
              <a:rPr lang="en-US" sz="5200" b="1" i="1" dirty="0" smtClean="0">
                <a:solidFill>
                  <a:srgbClr val="000000"/>
                </a:solidFill>
              </a:rPr>
              <a:t>If you are late though…</a:t>
            </a:r>
          </a:p>
          <a:p>
            <a:pPr marL="571500" indent="-571500" algn="l">
              <a:buFont typeface="Arial"/>
              <a:buChar char="•"/>
            </a:pPr>
            <a:r>
              <a:rPr lang="en-US" sz="5200" i="1" dirty="0" smtClean="0">
                <a:solidFill>
                  <a:srgbClr val="000000"/>
                </a:solidFill>
              </a:rPr>
              <a:t>Bring a note explaining why you were late with date, time, reason, and signature from an adult</a:t>
            </a:r>
          </a:p>
          <a:p>
            <a:pPr marL="571500" indent="-571500" algn="l">
              <a:buFont typeface="Arial"/>
              <a:buChar char="•"/>
            </a:pPr>
            <a:r>
              <a:rPr lang="en-US" sz="5200" i="1" dirty="0" smtClean="0">
                <a:solidFill>
                  <a:srgbClr val="000000"/>
                </a:solidFill>
              </a:rPr>
              <a:t>Sit down quietly</a:t>
            </a:r>
          </a:p>
          <a:p>
            <a:pPr marL="571500" indent="-571500" algn="l">
              <a:buFont typeface="Arial"/>
              <a:buChar char="•"/>
            </a:pPr>
            <a:r>
              <a:rPr lang="en-US" sz="5200" i="1" dirty="0" smtClean="0">
                <a:solidFill>
                  <a:srgbClr val="000000"/>
                </a:solidFill>
              </a:rPr>
              <a:t>Take out your work immediately</a:t>
            </a:r>
          </a:p>
          <a:p>
            <a:pPr algn="l"/>
            <a:r>
              <a:rPr lang="en-US" sz="5200" b="1" i="1" dirty="0" smtClean="0">
                <a:solidFill>
                  <a:srgbClr val="000000"/>
                </a:solidFill>
              </a:rPr>
              <a:t>Results:</a:t>
            </a:r>
          </a:p>
          <a:p>
            <a:pPr marL="1143000" lvl="1" indent="-685800" algn="l">
              <a:buFont typeface="Arial"/>
              <a:buChar char="•"/>
            </a:pPr>
            <a:r>
              <a:rPr lang="en-US" sz="5200" dirty="0">
                <a:solidFill>
                  <a:srgbClr val="000000"/>
                </a:solidFill>
              </a:rPr>
              <a:t>You miss content information.</a:t>
            </a:r>
          </a:p>
          <a:p>
            <a:pPr marL="1143000" lvl="1" indent="-685800" algn="l">
              <a:buFont typeface="Arial"/>
              <a:buChar char="•"/>
            </a:pPr>
            <a:r>
              <a:rPr lang="en-US" sz="5200" dirty="0">
                <a:solidFill>
                  <a:srgbClr val="000000"/>
                </a:solidFill>
              </a:rPr>
              <a:t> You interrupt the class process. </a:t>
            </a:r>
          </a:p>
          <a:p>
            <a:pPr marL="1143000" lvl="1" indent="-685800" algn="l">
              <a:buFont typeface="Arial"/>
              <a:buChar char="•"/>
            </a:pPr>
            <a:r>
              <a:rPr lang="en-US" sz="5200" dirty="0">
                <a:solidFill>
                  <a:srgbClr val="000000"/>
                </a:solidFill>
              </a:rPr>
              <a:t>You get on my nerves (when it happens a lot). </a:t>
            </a:r>
          </a:p>
          <a:p>
            <a:pPr marL="1143000" lvl="1" indent="-685800" algn="l">
              <a:buFont typeface="Arial"/>
              <a:buChar char="•"/>
            </a:pPr>
            <a:r>
              <a:rPr lang="en-US" sz="5200" dirty="0">
                <a:solidFill>
                  <a:srgbClr val="000000"/>
                </a:solidFill>
              </a:rPr>
              <a:t>You lose points for every lateness</a:t>
            </a:r>
            <a:r>
              <a:rPr lang="en-US" sz="5200" dirty="0" smtClean="0">
                <a:solidFill>
                  <a:srgbClr val="000000"/>
                </a:solidFill>
              </a:rPr>
              <a:t>.</a:t>
            </a:r>
            <a:endParaRPr lang="en-US" sz="5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3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47688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23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When you exit</a:t>
            </a:r>
            <a:endParaRPr lang="en-US" sz="6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r>
              <a:rPr lang="en-US" sz="5500" b="1" dirty="0">
                <a:solidFill>
                  <a:srgbClr val="000000"/>
                </a:solidFill>
              </a:rPr>
              <a:t>What do I do at the </a:t>
            </a:r>
            <a:r>
              <a:rPr lang="en-US" sz="5500" b="1" u="sng" dirty="0">
                <a:solidFill>
                  <a:srgbClr val="000000"/>
                </a:solidFill>
              </a:rPr>
              <a:t>end of class</a:t>
            </a:r>
            <a:r>
              <a:rPr lang="en-US" sz="5500" b="1" dirty="0">
                <a:solidFill>
                  <a:srgbClr val="000000"/>
                </a:solidFill>
              </a:rPr>
              <a:t>?</a:t>
            </a:r>
            <a:endParaRPr lang="en-US" sz="5500" dirty="0">
              <a:solidFill>
                <a:srgbClr val="000000"/>
              </a:solidFill>
            </a:endParaRPr>
          </a:p>
          <a:p>
            <a:pPr marL="685800" lvl="0" indent="-685800" algn="l">
              <a:buFont typeface="Arial"/>
              <a:buChar char="•"/>
            </a:pPr>
            <a:r>
              <a:rPr lang="en-US" sz="5500" dirty="0">
                <a:solidFill>
                  <a:srgbClr val="000000"/>
                </a:solidFill>
              </a:rPr>
              <a:t>Wrap up work when instructed.</a:t>
            </a:r>
          </a:p>
          <a:p>
            <a:pPr marL="685800" lvl="0" indent="-685800" algn="l">
              <a:buFont typeface="Arial"/>
              <a:buChar char="•"/>
            </a:pPr>
            <a:r>
              <a:rPr lang="en-US" sz="5500" dirty="0">
                <a:solidFill>
                  <a:srgbClr val="000000"/>
                </a:solidFill>
              </a:rPr>
              <a:t>Straighten up chair &amp; make sure desk and floor are clean. </a:t>
            </a:r>
          </a:p>
          <a:p>
            <a:pPr marL="685800" lvl="0" indent="-685800" algn="l">
              <a:buFont typeface="Arial"/>
              <a:buChar char="•"/>
            </a:pPr>
            <a:r>
              <a:rPr lang="en-US" sz="5500" dirty="0">
                <a:solidFill>
                  <a:srgbClr val="000000"/>
                </a:solidFill>
              </a:rPr>
              <a:t>Complete exit slip that is handed out </a:t>
            </a:r>
            <a:r>
              <a:rPr lang="en-US" sz="5500" dirty="0" smtClean="0">
                <a:solidFill>
                  <a:srgbClr val="000000"/>
                </a:solidFill>
              </a:rPr>
              <a:t> </a:t>
            </a:r>
            <a:r>
              <a:rPr lang="en-US" sz="5500" dirty="0">
                <a:solidFill>
                  <a:srgbClr val="000000"/>
                </a:solidFill>
              </a:rPr>
              <a:t>5 minutes before period ends.</a:t>
            </a:r>
          </a:p>
          <a:p>
            <a:pPr marL="685800" lvl="0" indent="-685800" algn="l">
              <a:buFont typeface="Arial"/>
              <a:buChar char="•"/>
            </a:pPr>
            <a:r>
              <a:rPr lang="en-US" sz="5500" dirty="0">
                <a:solidFill>
                  <a:srgbClr val="000000"/>
                </a:solidFill>
              </a:rPr>
              <a:t>Get Daily Tracker of expectations checked in your packet.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26" y="2633687"/>
            <a:ext cx="1960566" cy="1293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70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4768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3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When you exit</a:t>
            </a:r>
            <a:endParaRPr lang="en-US" sz="43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3900" b="1" dirty="0" smtClean="0">
                <a:solidFill>
                  <a:srgbClr val="000000"/>
                </a:solidFill>
              </a:rPr>
              <a:t>Stay in your seats until you are dismissed</a:t>
            </a: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425" y="3615592"/>
            <a:ext cx="3717419" cy="255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7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3614616" y="1862400"/>
            <a:ext cx="5529384" cy="4995600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>
                <a:solidFill>
                  <a:srgbClr val="475BCD"/>
                </a:solidFill>
                <a:latin typeface="American Typewriter"/>
                <a:cs typeface="American Typewriter"/>
              </a:rPr>
              <a:t>About Me:</a:t>
            </a:r>
            <a:endParaRPr lang="en-US" sz="2400" dirty="0">
              <a:solidFill>
                <a:srgbClr val="475BCD"/>
              </a:solidFill>
              <a:latin typeface="Calibri"/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Born &amp; raised in Brooklyn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Half-Haitian &amp; Half-Indian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Attended Columbia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University for undergrad 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(Go Lions!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)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  <a:sym typeface="Wingdings"/>
              </a:rPr>
              <a:t>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Studied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Pre-Med &amp;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History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Attended Hunter College for my first Masters 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Attending Bank Street College for my second Masters right now</a:t>
            </a:r>
          </a:p>
          <a:p>
            <a:r>
              <a:rPr lang="en-US" sz="4000" b="1" dirty="0">
                <a:solidFill>
                  <a:srgbClr val="475BCD"/>
                </a:solidFill>
                <a:latin typeface="American Typewriter"/>
                <a:cs typeface="American Typewriter"/>
              </a:rPr>
              <a:t>Random Facts:</a:t>
            </a:r>
            <a:endParaRPr lang="en-US" sz="2400" dirty="0">
              <a:solidFill>
                <a:srgbClr val="475BCD"/>
              </a:solidFill>
              <a:latin typeface="Calibri"/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400" dirty="0">
                <a:solidFill>
                  <a:srgbClr val="0D0D0D"/>
                </a:solidFill>
                <a:latin typeface="Calibri"/>
                <a:cs typeface="Calibri"/>
              </a:rPr>
              <a:t>Love Caribbean, Dominican, Soul &amp; Italian food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>
                <a:solidFill>
                  <a:srgbClr val="0D0D0D"/>
                </a:solidFill>
                <a:latin typeface="Calibri"/>
                <a:cs typeface="Calibri"/>
              </a:rPr>
              <a:t>Love Reggae/</a:t>
            </a:r>
            <a:r>
              <a:rPr lang="en-US" sz="2400" dirty="0" err="1">
                <a:solidFill>
                  <a:srgbClr val="0D0D0D"/>
                </a:solidFill>
                <a:latin typeface="Calibri"/>
                <a:cs typeface="Calibri"/>
              </a:rPr>
              <a:t>Soca</a:t>
            </a:r>
            <a:r>
              <a:rPr lang="en-US" sz="2400" dirty="0">
                <a:solidFill>
                  <a:srgbClr val="0D0D0D"/>
                </a:solidFill>
                <a:latin typeface="Calibri"/>
                <a:cs typeface="Calibri"/>
              </a:rPr>
              <a:t>/Calypso music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>
                <a:solidFill>
                  <a:srgbClr val="0D0D0D"/>
                </a:solidFill>
                <a:latin typeface="Calibri"/>
                <a:cs typeface="Calibri"/>
              </a:rPr>
              <a:t>Love to travel (goal: to see all 50 </a:t>
            </a:r>
            <a:r>
              <a:rPr lang="en-US" sz="2400" dirty="0" smtClean="0">
                <a:solidFill>
                  <a:srgbClr val="0D0D0D"/>
                </a:solidFill>
                <a:latin typeface="Calibri"/>
                <a:cs typeface="Calibri"/>
              </a:rPr>
              <a:t>states and 1 country a year)</a:t>
            </a:r>
            <a:endParaRPr lang="en-US" sz="24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400" dirty="0">
                <a:solidFill>
                  <a:srgbClr val="0D0D0D"/>
                </a:solidFill>
                <a:latin typeface="Calibri"/>
                <a:cs typeface="Calibri"/>
              </a:rPr>
              <a:t>Didn’t always love science</a:t>
            </a:r>
          </a:p>
          <a:p>
            <a:pPr marL="742950" lvl="1" indent="-285750" algn="l">
              <a:buFont typeface="Arial"/>
              <a:buChar char="•"/>
            </a:pPr>
            <a:endParaRPr lang="en-US" sz="2400" dirty="0">
              <a:solidFill>
                <a:srgbClr val="0D0D0D"/>
              </a:solidFill>
              <a:latin typeface="Calibri"/>
              <a:cs typeface="Calibri"/>
            </a:endParaRPr>
          </a:p>
          <a:p>
            <a:pPr algn="l"/>
            <a:endParaRPr lang="en-US" sz="4000" b="1" dirty="0" smtClean="0">
              <a:solidFill>
                <a:srgbClr val="0D0D0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2322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Happy First Day of School!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31" name="Rounded Rectangle 30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Syllabus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Handouts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Icebreakers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2" y="2745236"/>
            <a:ext cx="1466362" cy="33839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4002" y="2637241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8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47688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23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handouts</a:t>
            </a:r>
            <a:endParaRPr lang="en-US" sz="6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b="1" dirty="0">
                <a:solidFill>
                  <a:srgbClr val="9D1E23"/>
                </a:solidFill>
                <a:latin typeface="Century Gothic"/>
                <a:cs typeface="Century Gothic"/>
              </a:rPr>
              <a:t>You should have received:</a:t>
            </a:r>
          </a:p>
          <a:p>
            <a:pPr algn="l">
              <a:buFont typeface="Wingdings" charset="2"/>
              <a:buChar char="ü"/>
            </a:pPr>
            <a:r>
              <a:rPr lang="en-US" sz="6000" dirty="0">
                <a:solidFill>
                  <a:srgbClr val="000000"/>
                </a:solidFill>
                <a:latin typeface="Century Gothic"/>
                <a:cs typeface="Century Gothic"/>
              </a:rPr>
              <a:t>Syllabus brochure</a:t>
            </a:r>
          </a:p>
          <a:p>
            <a:pPr algn="l">
              <a:buFont typeface="Wingdings" charset="2"/>
              <a:buChar char="ü"/>
            </a:pP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Lab Safety Contract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>
              <a:buFont typeface="Wingdings" charset="2"/>
              <a:buChar char="ü"/>
            </a:pPr>
            <a:r>
              <a:rPr lang="en-US" sz="6000" dirty="0">
                <a:solidFill>
                  <a:srgbClr val="000000"/>
                </a:solidFill>
                <a:latin typeface="Century Gothic"/>
                <a:cs typeface="Century Gothic"/>
              </a:rPr>
              <a:t>Parent Letter</a:t>
            </a:r>
          </a:p>
          <a:p>
            <a:pPr algn="l">
              <a:buFont typeface="Wingdings" charset="2"/>
              <a:buChar char="ü"/>
            </a:pPr>
            <a:r>
              <a:rPr lang="en-US" sz="6000" dirty="0">
                <a:solidFill>
                  <a:srgbClr val="000000"/>
                </a:solidFill>
                <a:latin typeface="Century Gothic"/>
                <a:cs typeface="Century Gothic"/>
              </a:rPr>
              <a:t>Course Contract</a:t>
            </a:r>
          </a:p>
          <a:p>
            <a:pPr algn="l">
              <a:buFont typeface="Wingdings" charset="2"/>
              <a:buChar char="ü"/>
            </a:pPr>
            <a:r>
              <a:rPr lang="en-US" sz="6000" dirty="0">
                <a:solidFill>
                  <a:srgbClr val="000000"/>
                </a:solidFill>
                <a:latin typeface="Century Gothic"/>
                <a:cs typeface="Century Gothic"/>
              </a:rPr>
              <a:t>FB Survey</a:t>
            </a:r>
          </a:p>
          <a:p>
            <a:pPr algn="l">
              <a:buFont typeface="Wingdings" charset="2"/>
              <a:buChar char="ü"/>
            </a:pPr>
            <a:r>
              <a:rPr lang="en-US" sz="6000" dirty="0">
                <a:solidFill>
                  <a:srgbClr val="000000"/>
                </a:solidFill>
                <a:latin typeface="Century Gothic"/>
                <a:cs typeface="Century Gothic"/>
              </a:rPr>
              <a:t>Parent </a:t>
            </a:r>
            <a:r>
              <a:rPr lang="en-US" sz="6000" dirty="0" err="1">
                <a:solidFill>
                  <a:srgbClr val="000000"/>
                </a:solidFill>
                <a:latin typeface="Century Gothic"/>
                <a:cs typeface="Century Gothic"/>
              </a:rPr>
              <a:t>Questionaire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>
              <a:buFont typeface="Wingdings" charset="2"/>
              <a:buChar char="ü"/>
            </a:pPr>
            <a:r>
              <a:rPr lang="en-US" sz="6000" dirty="0">
                <a:solidFill>
                  <a:srgbClr val="000000"/>
                </a:solidFill>
                <a:latin typeface="Century Gothic"/>
                <a:cs typeface="Century Gothic"/>
              </a:rPr>
              <a:t>Instructions for text message list </a:t>
            </a:r>
            <a:r>
              <a:rPr lang="en-US" sz="6000" dirty="0" err="1">
                <a:solidFill>
                  <a:srgbClr val="000000"/>
                </a:solidFill>
                <a:latin typeface="Century Gothic"/>
                <a:cs typeface="Century Gothic"/>
              </a:rPr>
              <a:t>serv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47688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57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Text message reminder service</a:t>
            </a:r>
            <a:endParaRPr lang="en-US" sz="57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entury Gothic"/>
                <a:cs typeface="Century Gothic"/>
              </a:rPr>
              <a:t>NOTE: </a:t>
            </a:r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If YOU and a PARENT/GUARDIAN signs up, you will get 1 point extra (ex. If 9/10, get 10/10) on the first </a:t>
            </a:r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quiz</a:t>
            </a:r>
            <a:endParaRPr lang="en-US" sz="3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                                              </a:t>
            </a:r>
          </a:p>
          <a:p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                                         Send </a:t>
            </a:r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a text message to: </a:t>
            </a:r>
          </a:p>
          <a:p>
            <a:r>
              <a:rPr lang="en-US" sz="3600" dirty="0">
                <a:latin typeface="Century Gothic"/>
                <a:cs typeface="Century Gothic"/>
              </a:rPr>
              <a:t>                                                </a:t>
            </a:r>
            <a:r>
              <a:rPr lang="en-US" sz="3600" b="1" dirty="0">
                <a:solidFill>
                  <a:srgbClr val="9D1E23"/>
                </a:solidFill>
                <a:latin typeface="Century Gothic"/>
                <a:cs typeface="Century Gothic"/>
              </a:rPr>
              <a:t>      (</a:t>
            </a:r>
            <a:r>
              <a:rPr lang="en-US" sz="3600" b="1" dirty="0" smtClean="0">
                <a:solidFill>
                  <a:srgbClr val="9D1E23"/>
                </a:solidFill>
                <a:latin typeface="Century Gothic"/>
                <a:cs typeface="Century Gothic"/>
              </a:rPr>
              <a:t>779) 379-3966</a:t>
            </a:r>
            <a:endParaRPr lang="en-US" sz="3600" b="1" dirty="0">
              <a:solidFill>
                <a:srgbClr val="9D1E23"/>
              </a:solidFill>
              <a:latin typeface="Century Gothic"/>
              <a:cs typeface="Century Gothic"/>
            </a:endParaRPr>
          </a:p>
          <a:p>
            <a:r>
              <a:rPr lang="en-US" sz="3600" b="1" dirty="0">
                <a:solidFill>
                  <a:srgbClr val="9D1E23"/>
                </a:solidFill>
                <a:latin typeface="Century Gothic"/>
                <a:cs typeface="Century Gothic"/>
              </a:rPr>
              <a:t>                                                  </a:t>
            </a:r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With the message:</a:t>
            </a:r>
          </a:p>
          <a:p>
            <a:r>
              <a:rPr lang="en-US" sz="3600" dirty="0">
                <a:latin typeface="Century Gothic"/>
                <a:cs typeface="Century Gothic"/>
              </a:rPr>
              <a:t>                                               </a:t>
            </a:r>
            <a:r>
              <a:rPr lang="en-US" sz="3600" b="1" dirty="0">
                <a:solidFill>
                  <a:srgbClr val="9D1E23"/>
                </a:solidFill>
                <a:latin typeface="Century Gothic"/>
                <a:cs typeface="Century Gothic"/>
              </a:rPr>
              <a:t>          @</a:t>
            </a:r>
            <a:r>
              <a:rPr lang="en-US" sz="3600" b="1" dirty="0" err="1">
                <a:solidFill>
                  <a:srgbClr val="9D1E23"/>
                </a:solidFill>
                <a:latin typeface="Century Gothic"/>
                <a:cs typeface="Century Gothic"/>
              </a:rPr>
              <a:t>msfchem</a:t>
            </a:r>
            <a:endParaRPr lang="en-US" sz="3600" b="1" dirty="0">
              <a:solidFill>
                <a:srgbClr val="9D1E23"/>
              </a:solidFill>
              <a:latin typeface="Century Gothic"/>
              <a:cs typeface="Century Gothic"/>
            </a:endParaRPr>
          </a:p>
          <a:p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39" y="3396761"/>
            <a:ext cx="3488592" cy="27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0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47688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57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deadlines</a:t>
            </a:r>
            <a:endParaRPr lang="en-US" sz="57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3600" b="1" dirty="0">
                <a:solidFill>
                  <a:srgbClr val="9D1E23"/>
                </a:solidFill>
                <a:latin typeface="Century Gothic"/>
                <a:cs typeface="Century Gothic"/>
              </a:rPr>
              <a:t>Things due back to me</a:t>
            </a:r>
            <a:r>
              <a:rPr lang="en-US" sz="3600" b="1" dirty="0" smtClean="0">
                <a:solidFill>
                  <a:srgbClr val="9D1E23"/>
                </a:solidFill>
                <a:latin typeface="Century Gothic"/>
                <a:cs typeface="Century Gothic"/>
              </a:rPr>
              <a:t>:</a:t>
            </a:r>
          </a:p>
          <a:p>
            <a:endParaRPr lang="en-US" sz="3600" b="1" dirty="0" smtClean="0">
              <a:solidFill>
                <a:srgbClr val="9D1E23"/>
              </a:solidFill>
              <a:latin typeface="Century Gothic"/>
              <a:cs typeface="Century Gothic"/>
            </a:endParaRPr>
          </a:p>
          <a:p>
            <a:endParaRPr lang="en-US" sz="3600" b="1" dirty="0">
              <a:solidFill>
                <a:srgbClr val="9D1E23"/>
              </a:solidFill>
              <a:latin typeface="Century Gothic"/>
              <a:cs typeface="Century Gothic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                                              </a:t>
            </a:r>
          </a:p>
          <a:p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                                      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35028"/>
              </p:ext>
            </p:extLst>
          </p:nvPr>
        </p:nvGraphicFramePr>
        <p:xfrm>
          <a:off x="397232" y="3321539"/>
          <a:ext cx="8503138" cy="2833153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763846"/>
                <a:gridCol w="2739292"/>
              </a:tblGrid>
              <a:tr h="4130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Things to Do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D5185"/>
                          </a:solidFill>
                        </a:rPr>
                        <a:t>Deadline</a:t>
                      </a:r>
                      <a:r>
                        <a:rPr lang="en-US" baseline="0" dirty="0" smtClean="0">
                          <a:solidFill>
                            <a:srgbClr val="3D5185"/>
                          </a:solidFill>
                        </a:rPr>
                        <a:t> Date</a:t>
                      </a:r>
                      <a:endParaRPr lang="en-US" dirty="0">
                        <a:solidFill>
                          <a:srgbClr val="3D5185"/>
                        </a:solidFill>
                      </a:endParaRPr>
                    </a:p>
                  </a:txBody>
                  <a:tcPr/>
                </a:tc>
              </a:tr>
              <a:tr h="38283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1. Fill out &amp; return FB survey 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Mon 9/8/14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42380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2. Bring back parent </a:t>
                      </a:r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questionaire</a:t>
                      </a:r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 filled out by parent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Mon 9/8/14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1784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3. Course Contract 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Mon 9/8/14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9883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4. YOU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&amp; Parent sign-up for text message service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Mon 9/8/14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1784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5. School supplies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Mon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9/8/14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5440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6. Read through handouts + look at class website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Mon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9/8/14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84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9299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Summary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andara" charset="0"/>
              </a:rPr>
              <a:t>What are some class expectations?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andara" charset="0"/>
              </a:rPr>
              <a:t>What do you NOT do in Room 308?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andara" charset="0"/>
              </a:rPr>
              <a:t>How do you enter the classroom?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andara" charset="0"/>
              </a:rPr>
              <a:t>How do you leave the classroom?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andara" charset="0"/>
              </a:rPr>
              <a:t>What do you need to turn in on Thursday? Friday?</a:t>
            </a:r>
          </a:p>
          <a:p>
            <a:pPr marL="571500" indent="-571500" algn="l">
              <a:buFont typeface="Arial"/>
              <a:buChar char="•"/>
            </a:pPr>
            <a:endParaRPr lang="en-US" sz="4000" dirty="0">
              <a:solidFill>
                <a:srgbClr val="800000"/>
              </a:solidFill>
              <a:latin typeface="Candara" charset="0"/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Happy First Day of School!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30324" y="643123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00751" y="6424620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 Lesson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943" y="6433655"/>
            <a:ext cx="138723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1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92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Summary</a:t>
            </a:r>
          </a:p>
          <a:p>
            <a:pPr algn="l"/>
            <a:endParaRPr lang="en-US" sz="4000" dirty="0">
              <a:solidFill>
                <a:srgbClr val="800000"/>
              </a:solidFill>
              <a:latin typeface="Candara" charset="0"/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Happy First Day of School!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30324" y="643123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00751" y="6424620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 Lesson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943" y="6433655"/>
            <a:ext cx="138723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36" y="2960078"/>
            <a:ext cx="3126018" cy="312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 fontScale="55000" lnSpcReduction="20000"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Getting To Know You</a:t>
            </a:r>
          </a:p>
          <a:p>
            <a:r>
              <a:rPr lang="en-US" sz="4400" b="1" dirty="0">
                <a:solidFill>
                  <a:srgbClr val="9D1E23"/>
                </a:solidFill>
                <a:latin typeface="Century Gothic"/>
                <a:cs typeface="Century Gothic"/>
              </a:rPr>
              <a:t>Personal Bingo Rules: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Century Gothic"/>
                <a:cs typeface="Century Gothic"/>
              </a:rPr>
              <a:t>Talk to each other to find someone who can sign for each category below.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Century Gothic"/>
                <a:cs typeface="Century Gothic"/>
              </a:rPr>
              <a:t>You MUST fill each box with a different name/signature.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Century Gothic"/>
                <a:cs typeface="Century Gothic"/>
              </a:rPr>
              <a:t>When you complete a row or in any direction, bring it up to teacher to cross out for “BINGO”.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Century Gothic"/>
                <a:cs typeface="Century Gothic"/>
              </a:rPr>
              <a:t>The first person to get one horizontal (across), one vertical (up and down) AND one diagonal wins the game!</a:t>
            </a:r>
          </a:p>
          <a:p>
            <a:endParaRPr lang="en-US" sz="4000" b="1" dirty="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Happy First Day of School!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5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203322" cy="447688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GET A HEAD START!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>
                <a:solidFill>
                  <a:srgbClr val="9D1E23"/>
                </a:solidFill>
                <a:latin typeface="Century Gothic"/>
                <a:cs typeface="Century Gothic"/>
              </a:rPr>
              <a:t>Start to fill out survey</a:t>
            </a:r>
            <a:endParaRPr lang="en-US" sz="4000" dirty="0">
              <a:latin typeface="Century Gothic"/>
              <a:cs typeface="Century Gothic"/>
            </a:endParaRPr>
          </a:p>
          <a:p>
            <a:endParaRPr lang="en-US" sz="1800" b="1" dirty="0">
              <a:solidFill>
                <a:srgbClr val="9D1E23"/>
              </a:solidFill>
              <a:latin typeface="Century Gothic"/>
              <a:cs typeface="Century Gothic"/>
            </a:endParaRPr>
          </a:p>
          <a:p>
            <a:pPr lvl="0"/>
            <a:endParaRPr lang="en-US" sz="2400" dirty="0" smtClean="0">
              <a:latin typeface="Century Gothic"/>
              <a:cs typeface="Century Gothic"/>
            </a:endParaRPr>
          </a:p>
          <a:p>
            <a:endParaRPr lang="en-US" sz="4000" b="1" dirty="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Happy First Day of School!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506" y="3888154"/>
            <a:ext cx="3535538" cy="234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9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Happy First Day of School!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889807"/>
              </p:ext>
            </p:extLst>
          </p:nvPr>
        </p:nvGraphicFramePr>
        <p:xfrm>
          <a:off x="1163751" y="3139413"/>
          <a:ext cx="6702892" cy="306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4" imgW="7188200" imgH="3289300" progId="Word.Document.12">
                  <p:embed/>
                </p:oleObj>
              </mc:Choice>
              <mc:Fallback>
                <p:oleObj name="Document" r:id="rId4" imgW="7188200" imgH="328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3751" y="3139413"/>
                        <a:ext cx="6702892" cy="3067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9000" cy="4995600"/>
          </a:xfrm>
        </p:spPr>
        <p:txBody>
          <a:bodyPr>
            <a:normAutofit fontScale="85000" lnSpcReduction="10000"/>
          </a:bodyPr>
          <a:lstStyle/>
          <a:p>
            <a:r>
              <a:rPr lang="en-US" sz="4000" b="1" dirty="0" smtClean="0">
                <a:solidFill>
                  <a:srgbClr val="475BCD"/>
                </a:solidFill>
                <a:latin typeface="American Typewriter"/>
                <a:cs typeface="American Typewriter"/>
              </a:rPr>
              <a:t>Also I’m Dorky…</a:t>
            </a:r>
            <a:endParaRPr lang="en-US" sz="2400" dirty="0">
              <a:solidFill>
                <a:srgbClr val="475BCD"/>
              </a:solidFill>
              <a:latin typeface="Calibri"/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Mad Minute Monday: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have 2 minute drills (either verbal or written)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Turn Up Tuesday: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The first person who gets to class will get to choose the song played during the do now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Wacky Wednesday: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For extra credit, bring in a joke related to Chemistry (you must be able to explain it)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Therapy Thursday: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Express how you are feeling either in your free-write or in our check-in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Frantic Friday: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Quiz</a:t>
            </a:r>
            <a:endParaRPr lang="en-US" sz="24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742950" lvl="1" indent="-285750" algn="l">
              <a:buFont typeface="Arial"/>
              <a:buChar char="•"/>
            </a:pPr>
            <a:endParaRPr lang="en-US" sz="2400" dirty="0">
              <a:solidFill>
                <a:srgbClr val="0D0D0D"/>
              </a:solidFill>
              <a:latin typeface="Calibri"/>
              <a:cs typeface="Calibri"/>
            </a:endParaRPr>
          </a:p>
          <a:p>
            <a:pPr algn="l"/>
            <a:endParaRPr lang="en-US" sz="4000" b="1" dirty="0" smtClean="0">
              <a:solidFill>
                <a:srgbClr val="0D0D0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2322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Happy First Day of School!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31" name="Rounded Rectangle 30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Syllabus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Handouts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Icebreakers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4002" y="2637241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4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>“Chemistry is not only matter; </a:t>
            </a:r>
            <a:endParaRPr lang="en-US" sz="4000" b="1" dirty="0" smtClean="0">
              <a:solidFill>
                <a:schemeClr val="accent4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>it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>is matter”</a:t>
            </a: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6" name="Picture 15" descr="cell ph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79"/>
          <a:stretch/>
        </p:blipFill>
        <p:spPr bwMode="auto">
          <a:xfrm>
            <a:off x="152400" y="3276600"/>
            <a:ext cx="165046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28575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352800"/>
            <a:ext cx="1845716" cy="2514600"/>
          </a:xfrm>
          <a:prstGeom prst="rect">
            <a:avLst/>
          </a:prstGeom>
        </p:spPr>
      </p:pic>
      <p:pic>
        <p:nvPicPr>
          <p:cNvPr id="22" name="Picture 4" descr="cleaning suppl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47671"/>
            <a:ext cx="2743200" cy="22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8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>Chem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> is important for…</a:t>
            </a:r>
          </a:p>
          <a:p>
            <a:pPr marL="571500" indent="-571500" algn="l">
              <a:lnSpc>
                <a:spcPct val="100000"/>
              </a:lnSpc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Everyday </a:t>
            </a:r>
            <a:r>
              <a:rPr lang="en-US" sz="4000" dirty="0">
                <a:solidFill>
                  <a:schemeClr val="bg1"/>
                </a:solidFill>
                <a:latin typeface="Century Gothic"/>
                <a:cs typeface="Century Gothic"/>
              </a:rPr>
              <a:t>living</a:t>
            </a:r>
          </a:p>
          <a:p>
            <a:pPr marL="571500" indent="-571500" algn="l">
              <a:lnSpc>
                <a:spcPct val="100000"/>
              </a:lnSpc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  <a:latin typeface="Century Gothic"/>
                <a:cs typeface="Century Gothic"/>
              </a:rPr>
              <a:t>Careers</a:t>
            </a:r>
          </a:p>
          <a:p>
            <a:pPr marL="571500" indent="-571500" algn="l">
              <a:lnSpc>
                <a:spcPct val="100000"/>
              </a:lnSpc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  <a:latin typeface="Century Gothic"/>
                <a:cs typeface="Century Gothic"/>
              </a:rPr>
              <a:t>Politics</a:t>
            </a:r>
          </a:p>
          <a:p>
            <a:pPr marL="571500" indent="-571500" algn="l">
              <a:lnSpc>
                <a:spcPct val="100000"/>
              </a:lnSpc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  <a:latin typeface="Century Gothic"/>
                <a:cs typeface="Century Gothic"/>
              </a:rPr>
              <a:t>Research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chemeClr val="accent4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3" name="Picture 4" descr="water qu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37" y="2768600"/>
            <a:ext cx="205642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061" y="2540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global warm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37" y="3282462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he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38" y="4496194"/>
            <a:ext cx="1716192" cy="18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t="9971" b="8669"/>
          <a:stretch/>
        </p:blipFill>
        <p:spPr>
          <a:xfrm>
            <a:off x="6899029" y="4118708"/>
            <a:ext cx="2108200" cy="1715222"/>
          </a:xfrm>
          <a:prstGeom prst="rect">
            <a:avLst/>
          </a:prstGeom>
        </p:spPr>
      </p:pic>
      <p:pic>
        <p:nvPicPr>
          <p:cNvPr id="34" name="Picture 4" descr="aspir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74" y="4904982"/>
            <a:ext cx="2104463" cy="128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6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Chem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 is…</a:t>
            </a:r>
          </a:p>
          <a:p>
            <a:pPr marL="685800" indent="-685800" algn="l">
              <a:lnSpc>
                <a:spcPct val="11000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A physical science</a:t>
            </a:r>
          </a:p>
          <a:p>
            <a:pPr marL="571500" indent="-571500" algn="l">
              <a:lnSpc>
                <a:spcPct val="11000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 A language with its own </a:t>
            </a:r>
            <a:endParaRPr lang="en-US" sz="3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>
              <a:lnSpc>
                <a:spcPct val="110000"/>
              </a:lnSpc>
            </a:pPr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vocab </a:t>
            </a:r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&amp; symbols</a:t>
            </a:r>
          </a:p>
          <a:p>
            <a:pPr marL="571500" indent="-571500" algn="l">
              <a:lnSpc>
                <a:spcPct val="11000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A way of thinking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chemeClr val="accent4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2582" t="1827" r="59683" b="65224"/>
          <a:stretch/>
        </p:blipFill>
        <p:spPr>
          <a:xfrm>
            <a:off x="6102000" y="4377433"/>
            <a:ext cx="2727117" cy="176741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740" y="2038242"/>
            <a:ext cx="2365118" cy="21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9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47688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84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>We will cover…</a:t>
            </a:r>
          </a:p>
          <a:p>
            <a:pPr marL="742950" lvl="0" indent="-742950" algn="l">
              <a:buFont typeface="+mj-lt"/>
              <a:buAutoNum type="arabicPeriod"/>
            </a:pPr>
            <a:r>
              <a:rPr lang="en-US" sz="4900" dirty="0" err="1" smtClean="0">
                <a:solidFill>
                  <a:srgbClr val="000000"/>
                </a:solidFill>
              </a:rPr>
              <a:t>Chemathematics</a:t>
            </a:r>
            <a:endParaRPr lang="en-US" sz="4900" dirty="0">
              <a:solidFill>
                <a:srgbClr val="000000"/>
              </a:solidFill>
            </a:endParaRPr>
          </a:p>
          <a:p>
            <a:pPr marL="742950" lvl="0" indent="-742950" algn="l">
              <a:buFont typeface="+mj-lt"/>
              <a:buAutoNum type="arabicPeriod"/>
            </a:pPr>
            <a:r>
              <a:rPr lang="en-US" sz="4900" dirty="0">
                <a:solidFill>
                  <a:srgbClr val="000000"/>
                </a:solidFill>
              </a:rPr>
              <a:t>Matter: It All Matters!</a:t>
            </a:r>
          </a:p>
          <a:p>
            <a:pPr marL="742950" lvl="0" indent="-742950" algn="l">
              <a:buFont typeface="+mj-lt"/>
              <a:buAutoNum type="arabicPeriod"/>
            </a:pPr>
            <a:r>
              <a:rPr lang="en-US" sz="4900" dirty="0">
                <a:solidFill>
                  <a:srgbClr val="000000"/>
                </a:solidFill>
              </a:rPr>
              <a:t>A World of Particles: An Atom &amp; Its Components</a:t>
            </a:r>
          </a:p>
          <a:p>
            <a:pPr marL="742950" lvl="0" indent="-742950" algn="l">
              <a:buFont typeface="+mj-lt"/>
              <a:buAutoNum type="arabicPeriod"/>
            </a:pPr>
            <a:r>
              <a:rPr lang="en-US" sz="4900" dirty="0">
                <a:solidFill>
                  <a:srgbClr val="000000"/>
                </a:solidFill>
              </a:rPr>
              <a:t>Nuclear Quest</a:t>
            </a:r>
          </a:p>
          <a:p>
            <a:pPr marL="742950" lvl="0" indent="-742950" algn="l">
              <a:buFont typeface="+mj-lt"/>
              <a:buAutoNum type="arabicPeriod"/>
            </a:pPr>
            <a:r>
              <a:rPr lang="en-US" sz="4900" dirty="0">
                <a:solidFill>
                  <a:srgbClr val="000000"/>
                </a:solidFill>
              </a:rPr>
              <a:t>Cracking the “Chemists’ Bible” Code: Periodic Table</a:t>
            </a:r>
          </a:p>
          <a:p>
            <a:pPr marL="742950" lvl="0" indent="-742950" algn="l">
              <a:buFont typeface="+mj-lt"/>
              <a:buAutoNum type="arabicPeriod"/>
            </a:pPr>
            <a:r>
              <a:rPr lang="en-US" sz="4900" dirty="0">
                <a:solidFill>
                  <a:srgbClr val="000000"/>
                </a:solidFill>
              </a:rPr>
              <a:t>Chemical Bonding: The “Glue” Between Atoms</a:t>
            </a:r>
          </a:p>
          <a:p>
            <a:pPr marL="742950" lvl="0" indent="-742950" algn="l">
              <a:buFont typeface="+mj-lt"/>
              <a:buAutoNum type="arabicPeriod"/>
            </a:pPr>
            <a:r>
              <a:rPr lang="en-US" sz="4900" dirty="0" smtClean="0">
                <a:solidFill>
                  <a:srgbClr val="000000"/>
                </a:solidFill>
              </a:rPr>
              <a:t>Mole-sanity: The Rule of Numbers &amp; Solutions</a:t>
            </a:r>
            <a:endParaRPr lang="en-US" sz="4900" dirty="0">
              <a:solidFill>
                <a:srgbClr val="000000"/>
              </a:solidFill>
            </a:endParaRPr>
          </a:p>
          <a:p>
            <a:pPr marL="742950" lvl="0" indent="-742950" algn="l">
              <a:buFont typeface="+mj-lt"/>
              <a:buAutoNum type="arabicPeriod"/>
            </a:pPr>
            <a:r>
              <a:rPr lang="en-US" sz="4900" dirty="0">
                <a:solidFill>
                  <a:srgbClr val="000000"/>
                </a:solidFill>
              </a:rPr>
              <a:t>Atomic Action: Chemical Reactions </a:t>
            </a:r>
            <a:r>
              <a:rPr lang="en-US" sz="4900" dirty="0" smtClean="0">
                <a:solidFill>
                  <a:srgbClr val="000000"/>
                </a:solidFill>
              </a:rPr>
              <a:t>&amp; Kinetics/Equilibrium</a:t>
            </a:r>
            <a:endParaRPr lang="en-US" sz="4900" dirty="0">
              <a:solidFill>
                <a:srgbClr val="000000"/>
              </a:solidFill>
            </a:endParaRPr>
          </a:p>
          <a:p>
            <a:pPr marL="742950" lvl="0" indent="-742950" algn="l">
              <a:buFont typeface="+mj-lt"/>
              <a:buAutoNum type="arabicPeriod"/>
            </a:pPr>
            <a:r>
              <a:rPr lang="en-US" sz="4900" dirty="0">
                <a:solidFill>
                  <a:srgbClr val="000000"/>
                </a:solidFill>
              </a:rPr>
              <a:t>Carbons, Carbons Everywhere: Study of Organic </a:t>
            </a:r>
            <a:r>
              <a:rPr lang="en-US" sz="4900" dirty="0" smtClean="0">
                <a:solidFill>
                  <a:srgbClr val="000000"/>
                </a:solidFill>
              </a:rPr>
              <a:t>Chemistry</a:t>
            </a:r>
          </a:p>
          <a:p>
            <a:pPr marL="742950" lvl="0" indent="-742950" algn="l">
              <a:buFont typeface="+mj-lt"/>
              <a:buAutoNum type="arabicPeriod"/>
            </a:pPr>
            <a:r>
              <a:rPr lang="en-US" sz="4900" dirty="0" smtClean="0">
                <a:solidFill>
                  <a:srgbClr val="000000"/>
                </a:solidFill>
              </a:rPr>
              <a:t>Keeping it Neutral—Acids &amp; Bases</a:t>
            </a:r>
          </a:p>
          <a:p>
            <a:pPr marL="742950" lvl="0" indent="-742950" algn="l">
              <a:buFont typeface="+mj-lt"/>
              <a:buAutoNum type="arabicPeriod"/>
            </a:pPr>
            <a:r>
              <a:rPr lang="en-US" sz="4900" dirty="0" smtClean="0">
                <a:solidFill>
                  <a:srgbClr val="000000"/>
                </a:solidFill>
              </a:rPr>
              <a:t>Its Electric—Oxidation &amp; Reduction</a:t>
            </a:r>
            <a:endParaRPr lang="en-US" sz="49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chemeClr val="accent4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031" y="2662119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4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4768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BIG CLASS GOAL</a:t>
            </a:r>
          </a:p>
          <a:p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Master</a:t>
            </a:r>
            <a:r>
              <a:rPr lang="en-US" sz="3600" dirty="0">
                <a:latin typeface="Century Gothic"/>
                <a:cs typeface="Century Gothic"/>
              </a:rPr>
              <a:t> </a:t>
            </a:r>
            <a:r>
              <a:rPr lang="en-US" sz="3600" b="1" dirty="0" smtClean="0">
                <a:solidFill>
                  <a:srgbClr val="9D1E23"/>
                </a:solidFill>
                <a:latin typeface="Century Gothic"/>
                <a:cs typeface="Century Gothic"/>
              </a:rPr>
              <a:t>80%</a:t>
            </a:r>
            <a:r>
              <a:rPr lang="en-US" sz="3600" dirty="0" smtClean="0">
                <a:latin typeface="Century Gothic"/>
                <a:cs typeface="Century Gothic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or higher on </a:t>
            </a:r>
            <a:r>
              <a:rPr lang="en-US" sz="3600" b="1" dirty="0">
                <a:solidFill>
                  <a:srgbClr val="9D1E23"/>
                </a:solidFill>
                <a:latin typeface="Century Gothic"/>
                <a:cs typeface="Century Gothic"/>
              </a:rPr>
              <a:t>100% </a:t>
            </a:r>
            <a:r>
              <a:rPr lang="en-US" sz="3600" dirty="0">
                <a:solidFill>
                  <a:srgbClr val="000000"/>
                </a:solidFill>
                <a:latin typeface="Century Gothic"/>
                <a:cs typeface="Century Gothic"/>
              </a:rPr>
              <a:t>of objectives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chemeClr val="accent4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654846"/>
            <a:ext cx="7407619" cy="107721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Aim: How is pressure and volume of a gas related to each other?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58477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Happy First Day of School!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260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605038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we set ourselves up for success during the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178" y="4376615"/>
            <a:ext cx="2237057" cy="17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2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8809</TotalTime>
  <Words>3379</Words>
  <Application>Microsoft Macintosh PowerPoint</Application>
  <PresentationFormat>On-screen Show (4:3)</PresentationFormat>
  <Paragraphs>602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164</cp:revision>
  <dcterms:created xsi:type="dcterms:W3CDTF">2012-11-19T19:26:54Z</dcterms:created>
  <dcterms:modified xsi:type="dcterms:W3CDTF">2014-08-31T04:22:24Z</dcterms:modified>
</cp:coreProperties>
</file>