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8"/>
  </p:notesMasterIdLst>
  <p:sldIdLst>
    <p:sldId id="257" r:id="rId2"/>
    <p:sldId id="306" r:id="rId3"/>
    <p:sldId id="457" r:id="rId4"/>
    <p:sldId id="469" r:id="rId5"/>
    <p:sldId id="363" r:id="rId6"/>
    <p:sldId id="470" r:id="rId7"/>
    <p:sldId id="471" r:id="rId8"/>
    <p:sldId id="480" r:id="rId9"/>
    <p:sldId id="458" r:id="rId10"/>
    <p:sldId id="465" r:id="rId11"/>
    <p:sldId id="467" r:id="rId12"/>
    <p:sldId id="466" r:id="rId13"/>
    <p:sldId id="472" r:id="rId14"/>
    <p:sldId id="483" r:id="rId15"/>
    <p:sldId id="481" r:id="rId16"/>
    <p:sldId id="473" r:id="rId17"/>
    <p:sldId id="475" r:id="rId18"/>
    <p:sldId id="476" r:id="rId19"/>
    <p:sldId id="477" r:id="rId20"/>
    <p:sldId id="478" r:id="rId21"/>
    <p:sldId id="479" r:id="rId22"/>
    <p:sldId id="482" r:id="rId23"/>
    <p:sldId id="370" r:id="rId24"/>
    <p:sldId id="442" r:id="rId25"/>
    <p:sldId id="438" r:id="rId26"/>
    <p:sldId id="3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25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D6Zz0daxZ9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2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will be able to classify</a:t>
            </a:r>
            <a:r>
              <a:rPr lang="en-US" sz="3200" dirty="0"/>
              <a:t> </a:t>
            </a:r>
            <a:r>
              <a:rPr lang="en-US" sz="3200" dirty="0" smtClean="0"/>
              <a:t>matter into elements and compounds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>
                <a:solidFill>
                  <a:schemeClr val="bg1"/>
                </a:solidFill>
              </a:rPr>
              <a:t>How </a:t>
            </a:r>
            <a:r>
              <a:rPr lang="en-US" sz="3200" b="1" dirty="0" smtClean="0">
                <a:solidFill>
                  <a:schemeClr val="bg1"/>
                </a:solidFill>
              </a:rPr>
              <a:t>is matter classified?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How pure is pure?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67088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72187"/>
              </p:ext>
            </p:extLst>
          </p:nvPr>
        </p:nvGraphicFramePr>
        <p:xfrm>
          <a:off x="1029301" y="1729181"/>
          <a:ext cx="72390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Document" r:id="rId3" imgW="7239000" imgH="4610100" progId="Word.Document.12">
                  <p:embed/>
                </p:oleObj>
              </mc:Choice>
              <mc:Fallback>
                <p:oleObj name="Document" r:id="rId3" imgW="7239000" imgH="461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301" y="1729181"/>
                        <a:ext cx="7239000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10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67088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Video</a:t>
            </a:r>
          </a:p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  <a:hlinkClick r:id="rId2"/>
              </a:rPr>
              <a:t>https://www.youtube.com/watch?v=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  <a:hlinkClick r:id="rId2"/>
              </a:rPr>
              <a:t>D6Zz0daxZ9Y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459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67088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9037"/>
              </p:ext>
            </p:extLst>
          </p:nvPr>
        </p:nvGraphicFramePr>
        <p:xfrm>
          <a:off x="327665" y="1865923"/>
          <a:ext cx="8679564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Document" r:id="rId3" imgW="9753600" imgH="7416800" progId="Word.Document.12">
                  <p:embed/>
                </p:oleObj>
              </mc:Choice>
              <mc:Fallback>
                <p:oleObj name="Document" r:id="rId3" imgW="9753600" imgH="741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5" y="1865923"/>
                        <a:ext cx="8679564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24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00" dirty="0" smtClean="0">
                <a:solidFill>
                  <a:srgbClr val="475BCD"/>
                </a:solidFill>
                <a:latin typeface="Stencil"/>
                <a:cs typeface="Stencil"/>
              </a:rPr>
              <a:t>4 corners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8600" dirty="0" smtClean="0">
                <a:solidFill>
                  <a:srgbClr val="000000"/>
                </a:solidFill>
              </a:rPr>
              <a:t>You have 45 seconds to walk to the answer you believe is correct.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8600" dirty="0" smtClean="0">
                <a:solidFill>
                  <a:srgbClr val="000000"/>
                </a:solidFill>
              </a:rPr>
              <a:t>You will have 45 seconds to discuss with your group on why you guys chose that answer.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8600" dirty="0" smtClean="0">
                <a:solidFill>
                  <a:srgbClr val="000000"/>
                </a:solidFill>
              </a:rPr>
              <a:t>Someone in the group will be asked to share out.</a:t>
            </a:r>
            <a:endParaRPr lang="en-US" sz="8600" dirty="0">
              <a:solidFill>
                <a:srgbClr val="000000"/>
              </a:solidFill>
            </a:endParaRPr>
          </a:p>
          <a:p>
            <a:pPr algn="l"/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98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00" dirty="0" smtClean="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  <a:endParaRPr lang="en-US" sz="123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1143000" lvl="0" indent="-1143000" algn="l">
              <a:buFont typeface="Arial"/>
              <a:buChar char="•"/>
            </a:pPr>
            <a:r>
              <a:rPr lang="en-US" sz="8600" dirty="0" smtClean="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8600" dirty="0" smtClean="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8600" dirty="0" smtClean="0">
                <a:solidFill>
                  <a:srgbClr val="000000"/>
                </a:solidFill>
              </a:rPr>
              <a:t>Put a ?? </a:t>
            </a:r>
            <a:r>
              <a:rPr lang="en-US" sz="8600" dirty="0" smtClean="0">
                <a:solidFill>
                  <a:srgbClr val="000000"/>
                </a:solidFill>
              </a:rPr>
              <a:t>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8600" dirty="0" smtClean="0">
                <a:solidFill>
                  <a:srgbClr val="000000"/>
                </a:solidFill>
              </a:rPr>
              <a:t>Underline </a:t>
            </a:r>
            <a:r>
              <a:rPr lang="en-US" sz="8600" dirty="0" smtClean="0">
                <a:solidFill>
                  <a:srgbClr val="000000"/>
                </a:solidFill>
              </a:rPr>
              <a:t>what the question is</a:t>
            </a:r>
            <a:endParaRPr lang="en-US" sz="8600" dirty="0">
              <a:solidFill>
                <a:srgbClr val="000000"/>
              </a:solidFill>
            </a:endParaRPr>
          </a:p>
          <a:p>
            <a:pPr algn="l"/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21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</a:p>
          <a:p>
            <a:pPr lvl="0" algn="l"/>
            <a:r>
              <a:rPr lang="en-US" sz="7200" dirty="0" smtClean="0">
                <a:solidFill>
                  <a:srgbClr val="000000"/>
                </a:solidFill>
              </a:rPr>
              <a:t>Matter </a:t>
            </a:r>
            <a:r>
              <a:rPr lang="en-US" sz="7200" dirty="0">
                <a:solidFill>
                  <a:srgbClr val="000000"/>
                </a:solidFill>
              </a:rPr>
              <a:t>that is composed of two or more different elements chemically combined in a fixed proportion is classified as:</a:t>
            </a:r>
          </a:p>
          <a:p>
            <a:pPr marL="1143000" lvl="0" indent="-1143000" algn="l">
              <a:buFont typeface="+mj-lt"/>
              <a:buAutoNum type="alphaUcPeriod"/>
            </a:pPr>
            <a:r>
              <a:rPr lang="en-US" sz="7200" dirty="0">
                <a:solidFill>
                  <a:srgbClr val="000000"/>
                </a:solidFill>
              </a:rPr>
              <a:t>a compound</a:t>
            </a:r>
          </a:p>
          <a:p>
            <a:pPr marL="1143000" lvl="0" indent="-1143000" algn="l">
              <a:buFont typeface="+mj-lt"/>
              <a:buAutoNum type="alphaUcPeriod"/>
            </a:pPr>
            <a:r>
              <a:rPr lang="en-US" sz="7200" dirty="0">
                <a:solidFill>
                  <a:srgbClr val="000000"/>
                </a:solidFill>
              </a:rPr>
              <a:t>a mixture</a:t>
            </a:r>
          </a:p>
          <a:p>
            <a:pPr marL="1143000" lvl="0" indent="-1143000" algn="l">
              <a:buFont typeface="+mj-lt"/>
              <a:buAutoNum type="alphaUcPeriod"/>
            </a:pPr>
            <a:r>
              <a:rPr lang="en-US" sz="7200" dirty="0">
                <a:solidFill>
                  <a:srgbClr val="000000"/>
                </a:solidFill>
              </a:rPr>
              <a:t>an isotope</a:t>
            </a:r>
          </a:p>
          <a:p>
            <a:pPr marL="1143000" lvl="0" indent="-1143000" algn="l">
              <a:buFont typeface="+mj-lt"/>
              <a:buAutoNum type="alphaUcPeriod"/>
            </a:pPr>
            <a:r>
              <a:rPr lang="en-US" sz="7200" dirty="0">
                <a:solidFill>
                  <a:srgbClr val="000000"/>
                </a:solidFill>
              </a:rPr>
              <a:t>a solution</a:t>
            </a:r>
          </a:p>
          <a:p>
            <a:pPr algn="l"/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42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</a:p>
          <a:p>
            <a:pPr algn="l"/>
            <a:r>
              <a:rPr lang="en-US" sz="5100" dirty="0" smtClean="0">
                <a:solidFill>
                  <a:srgbClr val="000000"/>
                </a:solidFill>
              </a:rPr>
              <a:t>Which </a:t>
            </a:r>
            <a:r>
              <a:rPr lang="en-US" sz="5100" dirty="0">
                <a:solidFill>
                  <a:srgbClr val="000000"/>
                </a:solidFill>
              </a:rPr>
              <a:t>of the following is NOT a property of an element?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n-US" sz="5100" dirty="0">
                <a:solidFill>
                  <a:srgbClr val="000000"/>
                </a:solidFill>
              </a:rPr>
              <a:t>It is found on the periodic table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n-US" sz="5100" dirty="0">
                <a:solidFill>
                  <a:srgbClr val="000000"/>
                </a:solidFill>
              </a:rPr>
              <a:t>It is a pure substance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n-US" sz="5100" dirty="0">
                <a:solidFill>
                  <a:srgbClr val="000000"/>
                </a:solidFill>
              </a:rPr>
              <a:t>It can be broken apart chemically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n-US" sz="5100" dirty="0">
                <a:solidFill>
                  <a:srgbClr val="000000"/>
                </a:solidFill>
              </a:rPr>
              <a:t>It cannot be broken apart physically</a:t>
            </a:r>
          </a:p>
          <a:p>
            <a:pPr algn="l"/>
            <a:r>
              <a:rPr lang="en-US" sz="5100" dirty="0" smtClean="0">
                <a:solidFill>
                  <a:srgbClr val="000000"/>
                </a:solidFill>
              </a:rPr>
              <a:t> </a:t>
            </a:r>
            <a:endParaRPr lang="en-US" sz="5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00" dirty="0" smtClean="0">
                <a:solidFill>
                  <a:srgbClr val="475BCD"/>
                </a:solidFill>
                <a:latin typeface="Stencil"/>
                <a:cs typeface="Stencil"/>
              </a:rPr>
              <a:t>Finish questions on page 4</a:t>
            </a:r>
          </a:p>
          <a:p>
            <a:pPr lvl="0" algn="l"/>
            <a:endParaRPr lang="en-US" sz="9800" dirty="0" smtClean="0">
              <a:solidFill>
                <a:srgbClr val="000000"/>
              </a:solidFill>
            </a:endParaRPr>
          </a:p>
          <a:p>
            <a:pPr lvl="0" algn="l"/>
            <a:r>
              <a:rPr lang="en-US" sz="9800" dirty="0" smtClean="0">
                <a:solidFill>
                  <a:srgbClr val="000000"/>
                </a:solidFill>
              </a:rPr>
              <a:t>Which </a:t>
            </a:r>
            <a:r>
              <a:rPr lang="en-US" sz="9800" dirty="0">
                <a:solidFill>
                  <a:srgbClr val="000000"/>
                </a:solidFill>
              </a:rPr>
              <a:t>of the following is NOT an example of matter?</a:t>
            </a:r>
          </a:p>
          <a:p>
            <a:pPr marL="1371600" lvl="0" indent="-1371600" algn="l">
              <a:buFont typeface="+mj-lt"/>
              <a:buAutoNum type="arabicParenR"/>
            </a:pPr>
            <a:r>
              <a:rPr lang="en-US" sz="9800" dirty="0">
                <a:solidFill>
                  <a:srgbClr val="000000"/>
                </a:solidFill>
              </a:rPr>
              <a:t>gold</a:t>
            </a:r>
          </a:p>
          <a:p>
            <a:pPr marL="1371600" lvl="0" indent="-1371600" algn="l">
              <a:buFont typeface="+mj-lt"/>
              <a:buAutoNum type="arabicParenR"/>
            </a:pPr>
            <a:r>
              <a:rPr lang="en-US" sz="9800" dirty="0">
                <a:solidFill>
                  <a:srgbClr val="000000"/>
                </a:solidFill>
              </a:rPr>
              <a:t>paper</a:t>
            </a:r>
          </a:p>
          <a:p>
            <a:pPr marL="1371600" lvl="0" indent="-1371600" algn="l">
              <a:buFont typeface="+mj-lt"/>
              <a:buAutoNum type="arabicParenR"/>
            </a:pPr>
            <a:r>
              <a:rPr lang="en-US" sz="9800" dirty="0">
                <a:solidFill>
                  <a:srgbClr val="000000"/>
                </a:solidFill>
              </a:rPr>
              <a:t>light</a:t>
            </a:r>
          </a:p>
          <a:p>
            <a:pPr marL="1371600" lvl="0" indent="-1371600" algn="l">
              <a:buFont typeface="+mj-lt"/>
              <a:buAutoNum type="arabicParenR"/>
            </a:pPr>
            <a:r>
              <a:rPr lang="en-US" sz="9800" dirty="0">
                <a:solidFill>
                  <a:srgbClr val="000000"/>
                </a:solidFill>
              </a:rPr>
              <a:t>desk</a:t>
            </a:r>
          </a:p>
          <a:p>
            <a:pPr algn="l"/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2409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00" dirty="0" smtClean="0">
                <a:solidFill>
                  <a:srgbClr val="475BCD"/>
                </a:solidFill>
                <a:latin typeface="Stencil"/>
                <a:cs typeface="Stencil"/>
              </a:rPr>
              <a:t>Finish questions on page 4</a:t>
            </a:r>
          </a:p>
          <a:p>
            <a:pPr lvl="0" algn="l"/>
            <a:endParaRPr lang="en-US" sz="7000" dirty="0" smtClean="0">
              <a:solidFill>
                <a:srgbClr val="000000"/>
              </a:solidFill>
            </a:endParaRPr>
          </a:p>
          <a:p>
            <a:pPr lvl="0" algn="l"/>
            <a:endParaRPr lang="en-US" sz="7000" dirty="0" smtClean="0">
              <a:solidFill>
                <a:srgbClr val="000000"/>
              </a:solidFill>
            </a:endParaRPr>
          </a:p>
          <a:p>
            <a:pPr algn="l"/>
            <a:r>
              <a:rPr lang="en-US" sz="9800" b="1" dirty="0">
                <a:solidFill>
                  <a:srgbClr val="000000"/>
                </a:solidFill>
              </a:rPr>
              <a:t>4. </a:t>
            </a:r>
            <a:r>
              <a:rPr lang="en-US" sz="9800" dirty="0">
                <a:solidFill>
                  <a:srgbClr val="000000"/>
                </a:solidFill>
              </a:rPr>
              <a:t>Why is oxygen an element but water is a compound</a:t>
            </a:r>
            <a:r>
              <a:rPr lang="en-US" sz="9800" dirty="0" smtClean="0">
                <a:solidFill>
                  <a:srgbClr val="000000"/>
                </a:solidFill>
              </a:rPr>
              <a:t>?</a:t>
            </a:r>
            <a:r>
              <a:rPr lang="en-US" sz="9800" b="1" dirty="0">
                <a:solidFill>
                  <a:srgbClr val="000000"/>
                </a:solidFill>
              </a:rPr>
              <a:t> </a:t>
            </a:r>
            <a:endParaRPr lang="en-US" sz="9800" dirty="0">
              <a:solidFill>
                <a:srgbClr val="000000"/>
              </a:solidFill>
            </a:endParaRPr>
          </a:p>
          <a:p>
            <a:pPr algn="l"/>
            <a:r>
              <a:rPr lang="en-US" sz="9800" dirty="0">
                <a:solidFill>
                  <a:srgbClr val="000000"/>
                </a:solidFill>
              </a:rPr>
              <a:t>5. What are elements made of?   </a:t>
            </a:r>
          </a:p>
          <a:p>
            <a:pPr algn="l"/>
            <a:r>
              <a:rPr lang="en-US" sz="9800" dirty="0">
                <a:solidFill>
                  <a:srgbClr val="000000"/>
                </a:solidFill>
              </a:rPr>
              <a:t>6. What are compounds made of?</a:t>
            </a:r>
          </a:p>
          <a:p>
            <a:pPr algn="l"/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11200" b="1" dirty="0" smtClean="0">
                <a:solidFill>
                  <a:srgbClr val="000000"/>
                </a:solidFill>
              </a:rPr>
              <a:t> LET’S SHARE OUT!</a:t>
            </a:r>
            <a:endParaRPr lang="en-US" sz="1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7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Chemists’ Representation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Identifying Elements and Compounds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Based </a:t>
            </a:r>
            <a:r>
              <a:rPr lang="en-US" sz="2400" b="1" dirty="0">
                <a:solidFill>
                  <a:srgbClr val="000000"/>
                </a:solidFill>
              </a:rPr>
              <a:t>on Chemical Symbols/Formulas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 </a:t>
            </a:r>
            <a:r>
              <a:rPr lang="en-US" u="sng" dirty="0" smtClean="0">
                <a:solidFill>
                  <a:srgbClr val="000000"/>
                </a:solidFill>
              </a:rPr>
              <a:t>Chemists </a:t>
            </a:r>
            <a:r>
              <a:rPr lang="en-US" u="sng" dirty="0">
                <a:solidFill>
                  <a:srgbClr val="000000"/>
                </a:solidFill>
              </a:rPr>
              <a:t>use:</a:t>
            </a:r>
            <a:endParaRPr lang="en-US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Chemical symbols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to represent </a:t>
            </a:r>
            <a:r>
              <a:rPr lang="en-US" dirty="0" smtClean="0">
                <a:solidFill>
                  <a:srgbClr val="000000"/>
                </a:solidFill>
              </a:rPr>
              <a:t>element</a:t>
            </a:r>
            <a:endParaRPr lang="en-US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Chemical formulas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to represent compounds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1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Oxygen vs. water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elements, compounds, atoms, matter, </a:t>
            </a:r>
            <a:r>
              <a:rPr lang="en-US" sz="3600" b="1" dirty="0" smtClean="0">
                <a:solidFill>
                  <a:srgbClr val="FF0000"/>
                </a:solidFill>
              </a:rPr>
              <a:t>mass, chemical symbols, chemical formulas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62" y="1997217"/>
            <a:ext cx="2944446" cy="1959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462" y="4125854"/>
            <a:ext cx="2944446" cy="23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54682"/>
              </p:ext>
            </p:extLst>
          </p:nvPr>
        </p:nvGraphicFramePr>
        <p:xfrm>
          <a:off x="1162050" y="1684684"/>
          <a:ext cx="68199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Document" r:id="rId3" imgW="6819900" imgH="5168900" progId="Word.Document.12">
                  <p:embed/>
                </p:oleObj>
              </mc:Choice>
              <mc:Fallback>
                <p:oleObj name="Document" r:id="rId3" imgW="6819900" imgH="516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2050" y="1684684"/>
                        <a:ext cx="6819900" cy="516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05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00" dirty="0" smtClean="0">
                <a:solidFill>
                  <a:srgbClr val="475BCD"/>
                </a:solidFill>
                <a:latin typeface="Stencil"/>
                <a:cs typeface="Stencil"/>
              </a:rPr>
              <a:t>example</a:t>
            </a:r>
          </a:p>
          <a:p>
            <a:pPr lvl="0" algn="l"/>
            <a:endParaRPr lang="en-US" sz="7000" dirty="0" smtClean="0">
              <a:solidFill>
                <a:srgbClr val="000000"/>
              </a:solidFill>
            </a:endParaRPr>
          </a:p>
          <a:p>
            <a:pPr lvl="0" algn="l"/>
            <a:endParaRPr lang="en-US" sz="7000" dirty="0" smtClean="0">
              <a:solidFill>
                <a:srgbClr val="000000"/>
              </a:solidFill>
            </a:endParaRPr>
          </a:p>
          <a:p>
            <a:pPr algn="l"/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r>
              <a:rPr lang="en-US" sz="7200" dirty="0" smtClean="0"/>
              <a:t> </a:t>
            </a:r>
            <a:endParaRPr lang="en-US" sz="7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25913"/>
              </p:ext>
            </p:extLst>
          </p:nvPr>
        </p:nvGraphicFramePr>
        <p:xfrm>
          <a:off x="614973" y="3209191"/>
          <a:ext cx="7946264" cy="251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Document" r:id="rId3" imgW="6819900" imgH="2159000" progId="Word.Document.12">
                  <p:embed/>
                </p:oleObj>
              </mc:Choice>
              <mc:Fallback>
                <p:oleObj name="Document" r:id="rId3" imgW="6819900" imgH="215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973" y="3209191"/>
                        <a:ext cx="7946264" cy="2515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39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28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00" dirty="0" smtClean="0">
                <a:solidFill>
                  <a:srgbClr val="475BCD"/>
                </a:solidFill>
                <a:latin typeface="Stencil"/>
                <a:cs typeface="Stencil"/>
              </a:rPr>
              <a:t>Examples</a:t>
            </a:r>
          </a:p>
          <a:p>
            <a:r>
              <a:rPr lang="en-US" sz="3600" dirty="0"/>
              <a:t> </a:t>
            </a:r>
          </a:p>
          <a:p>
            <a:r>
              <a:rPr lang="en-US" sz="7200" dirty="0">
                <a:solidFill>
                  <a:srgbClr val="000000"/>
                </a:solidFill>
              </a:rPr>
              <a:t>1. Place a check in the circle, if the substance is a compound. If it is, state what elements are contained in the </a:t>
            </a:r>
            <a:r>
              <a:rPr lang="en-US" sz="7200" dirty="0" smtClean="0">
                <a:solidFill>
                  <a:srgbClr val="000000"/>
                </a:solidFill>
              </a:rPr>
              <a:t>compound. Go to the front of room if you think it is an element. Go to the back of the room if you think it is  a compound.</a:t>
            </a:r>
            <a:endParaRPr lang="en-US" sz="7200" dirty="0">
              <a:solidFill>
                <a:srgbClr val="000000"/>
              </a:solidFill>
            </a:endParaRPr>
          </a:p>
          <a:p>
            <a:pPr lvl="0"/>
            <a:r>
              <a:rPr lang="en-US" sz="7200" dirty="0">
                <a:solidFill>
                  <a:srgbClr val="000000"/>
                </a:solidFill>
              </a:rPr>
              <a:t>CO</a:t>
            </a:r>
            <a:r>
              <a:rPr lang="en-US" sz="7200" baseline="-25000" dirty="0">
                <a:solidFill>
                  <a:srgbClr val="000000"/>
                </a:solidFill>
              </a:rPr>
              <a:t>2 </a:t>
            </a:r>
            <a:r>
              <a:rPr lang="en-US" sz="7200" dirty="0">
                <a:solidFill>
                  <a:srgbClr val="000000"/>
                </a:solidFill>
              </a:rPr>
              <a:t>: _____________________________________________________________________</a:t>
            </a:r>
          </a:p>
          <a:p>
            <a:pPr lvl="0"/>
            <a:r>
              <a:rPr lang="en-US" sz="7200" dirty="0">
                <a:solidFill>
                  <a:srgbClr val="000000"/>
                </a:solidFill>
              </a:rPr>
              <a:t>Ni : _______________________________________________________________________</a:t>
            </a:r>
          </a:p>
          <a:p>
            <a:pPr lvl="0"/>
            <a:r>
              <a:rPr lang="en-US" sz="7200" dirty="0">
                <a:solidFill>
                  <a:srgbClr val="000000"/>
                </a:solidFill>
              </a:rPr>
              <a:t>BaCl</a:t>
            </a:r>
            <a:r>
              <a:rPr lang="en-US" sz="7200" baseline="-25000" dirty="0">
                <a:solidFill>
                  <a:srgbClr val="000000"/>
                </a:solidFill>
              </a:rPr>
              <a:t>2 </a:t>
            </a:r>
            <a:r>
              <a:rPr lang="en-US" sz="7200" dirty="0">
                <a:solidFill>
                  <a:srgbClr val="000000"/>
                </a:solidFill>
              </a:rPr>
              <a:t>: ____________________________________________________________________</a:t>
            </a:r>
          </a:p>
          <a:p>
            <a:pPr lvl="0"/>
            <a:r>
              <a:rPr lang="en-US" sz="7200" dirty="0">
                <a:solidFill>
                  <a:srgbClr val="000000"/>
                </a:solidFill>
              </a:rPr>
              <a:t>NO</a:t>
            </a:r>
            <a:r>
              <a:rPr lang="en-US" sz="7200" baseline="-25000" dirty="0">
                <a:solidFill>
                  <a:srgbClr val="000000"/>
                </a:solidFill>
              </a:rPr>
              <a:t>3 </a:t>
            </a:r>
            <a:r>
              <a:rPr lang="en-US" sz="7200" dirty="0">
                <a:solidFill>
                  <a:srgbClr val="000000"/>
                </a:solidFill>
              </a:rPr>
              <a:t>: _____________________________________________________________________</a:t>
            </a:r>
          </a:p>
          <a:p>
            <a:pPr lvl="0"/>
            <a:r>
              <a:rPr lang="en-US" sz="7200" dirty="0">
                <a:solidFill>
                  <a:srgbClr val="000000"/>
                </a:solidFill>
              </a:rPr>
              <a:t>AlF</a:t>
            </a:r>
            <a:r>
              <a:rPr lang="en-US" sz="7200" baseline="-25000" dirty="0">
                <a:solidFill>
                  <a:srgbClr val="000000"/>
                </a:solidFill>
              </a:rPr>
              <a:t>3 </a:t>
            </a:r>
            <a:r>
              <a:rPr lang="en-US" sz="7200" dirty="0">
                <a:solidFill>
                  <a:srgbClr val="000000"/>
                </a:solidFill>
              </a:rPr>
              <a:t>: _____________________________________________________________________</a:t>
            </a:r>
          </a:p>
          <a:p>
            <a:pPr lvl="0"/>
            <a:r>
              <a:rPr lang="en-US" sz="7200" dirty="0">
                <a:solidFill>
                  <a:srgbClr val="000000"/>
                </a:solidFill>
              </a:rPr>
              <a:t>Cs : ______________________________________________________________________</a:t>
            </a:r>
          </a:p>
          <a:p>
            <a:endParaRPr lang="en-US" sz="123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 algn="l"/>
            <a:endParaRPr lang="en-US" sz="7000" dirty="0" smtClean="0">
              <a:solidFill>
                <a:srgbClr val="000000"/>
              </a:solidFill>
            </a:endParaRPr>
          </a:p>
          <a:p>
            <a:pPr lvl="0" algn="l"/>
            <a:endParaRPr lang="en-US" sz="7000" dirty="0" smtClean="0">
              <a:solidFill>
                <a:srgbClr val="000000"/>
              </a:solidFill>
            </a:endParaRPr>
          </a:p>
          <a:p>
            <a:pPr algn="l"/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5675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Summary: Lines of Learning (LOL)</a:t>
            </a:r>
          </a:p>
          <a:p>
            <a:r>
              <a:rPr lang="en-US" sz="4000" dirty="0">
                <a:solidFill>
                  <a:schemeClr val="bg1"/>
                </a:solidFill>
              </a:rPr>
              <a:t>In a coherent, well-written paragraph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  <a:r>
              <a:rPr lang="en-US" sz="4000" dirty="0">
                <a:solidFill>
                  <a:schemeClr val="bg1"/>
                </a:solidFill>
              </a:rPr>
              <a:t>compare and contrast an element and a compound and give an example of </a:t>
            </a:r>
            <a:r>
              <a:rPr lang="en-US" sz="4000" dirty="0" smtClean="0">
                <a:solidFill>
                  <a:schemeClr val="bg1"/>
                </a:solidFill>
              </a:rPr>
              <a:t>each (</a:t>
            </a:r>
            <a:r>
              <a:rPr lang="en-US" sz="4000" dirty="0" err="1" smtClean="0">
                <a:solidFill>
                  <a:schemeClr val="bg1"/>
                </a:solidFill>
              </a:rPr>
              <a:t>pg</a:t>
            </a:r>
            <a:r>
              <a:rPr lang="en-US" sz="4000" dirty="0" smtClean="0">
                <a:solidFill>
                  <a:schemeClr val="bg1"/>
                </a:solidFill>
              </a:rPr>
              <a:t> . 7)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6-7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2.1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99834"/>
              </p:ext>
            </p:extLst>
          </p:nvPr>
        </p:nvGraphicFramePr>
        <p:xfrm>
          <a:off x="1085599" y="3207518"/>
          <a:ext cx="71882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3" imgW="7188200" imgH="3213100" progId="Word.Document.12">
                  <p:embed/>
                </p:oleObj>
              </mc:Choice>
              <mc:Fallback>
                <p:oleObj name="Document" r:id="rId3" imgW="71882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599" y="3207518"/>
                        <a:ext cx="7188200" cy="321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SI Unit Project due Tues 10/14/14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Chemistry in the News due Wed 10/15/14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Lab Report due Fri 10/17/14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766509"/>
              </p:ext>
            </p:extLst>
          </p:nvPr>
        </p:nvGraphicFramePr>
        <p:xfrm>
          <a:off x="2015123" y="3063440"/>
          <a:ext cx="71882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Document" r:id="rId3" imgW="7188200" imgH="3009900" progId="Word.Document.12">
                  <p:embed/>
                </p:oleObj>
              </mc:Choice>
              <mc:Fallback>
                <p:oleObj name="Document" r:id="rId3" imgW="71882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5123" y="3063440"/>
                        <a:ext cx="7188200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85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40620"/>
            <a:ext cx="9036034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</a:t>
            </a:r>
            <a:endParaRPr lang="en-US" sz="4000" dirty="0" smtClean="0">
              <a:solidFill>
                <a:srgbClr val="000000"/>
              </a:solidFill>
            </a:endParaRPr>
          </a:p>
          <a:p>
            <a:pPr algn="l"/>
            <a:r>
              <a:rPr lang="en-US" sz="4000" dirty="0" smtClean="0">
                <a:solidFill>
                  <a:srgbClr val="000000"/>
                </a:solidFill>
              </a:rPr>
              <a:t>On </a:t>
            </a:r>
            <a:r>
              <a:rPr lang="en-US" sz="4000" dirty="0">
                <a:solidFill>
                  <a:srgbClr val="000000"/>
                </a:solidFill>
              </a:rPr>
              <a:t>the PowerPoint there are a variety of items.  Please categorize them appropriately.  Write down these categories.  Then, explain how you developed your system:</a:t>
            </a: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 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Categories</a:t>
            </a:r>
            <a:r>
              <a:rPr lang="en-US" sz="4000" b="1" dirty="0" smtClean="0">
                <a:solidFill>
                  <a:srgbClr val="000000"/>
                </a:solidFill>
              </a:rPr>
              <a:t>: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Explanation: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40620"/>
            <a:ext cx="9036034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Categorize…</a:t>
            </a:r>
            <a:endParaRPr lang="en-US" sz="4000" dirty="0" smtClean="0">
              <a:solidFill>
                <a:srgbClr val="000000"/>
              </a:solidFill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7756"/>
            <a:ext cx="2171700" cy="153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85" y="2688369"/>
            <a:ext cx="1477661" cy="147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07" y="1871900"/>
            <a:ext cx="1992921" cy="199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2" y="3718169"/>
            <a:ext cx="2006477" cy="24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05" y="2817966"/>
            <a:ext cx="1348064" cy="13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435231"/>
            <a:ext cx="1758461" cy="17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4346935"/>
            <a:ext cx="1846757" cy="184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346935"/>
            <a:ext cx="1447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9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40620"/>
            <a:ext cx="9036034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Pair share…</a:t>
            </a:r>
            <a:endParaRPr lang="en-US" sz="4000" dirty="0" smtClean="0">
              <a:solidFill>
                <a:srgbClr val="000000"/>
              </a:solidFill>
            </a:endParaRPr>
          </a:p>
          <a:p>
            <a:pPr algn="l"/>
            <a:endParaRPr lang="en-US" sz="3200" dirty="0" smtClean="0">
              <a:solidFill>
                <a:srgbClr val="000000"/>
              </a:solidFill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After </a:t>
            </a:r>
            <a:r>
              <a:rPr lang="en-US" sz="3200" dirty="0">
                <a:solidFill>
                  <a:srgbClr val="000000"/>
                </a:solidFill>
              </a:rPr>
              <a:t>discussing your classification scheme with your partner, describe any changes you have made and why.  Write out your new classification scheme.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 </a:t>
            </a:r>
            <a:endParaRPr lang="en-US" sz="3200" dirty="0">
              <a:solidFill>
                <a:srgbClr val="000000"/>
              </a:solidFill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Changes/explanation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endParaRPr lang="en-US" sz="3200" dirty="0">
              <a:solidFill>
                <a:srgbClr val="000000"/>
              </a:solidFill>
            </a:endParaRPr>
          </a:p>
          <a:p>
            <a:pPr algn="l"/>
            <a:endParaRPr lang="en-US" sz="3200" dirty="0">
              <a:solidFill>
                <a:srgbClr val="000000"/>
              </a:solidFill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New System:</a:t>
            </a:r>
            <a:endParaRPr lang="en-US" sz="3200" dirty="0">
              <a:solidFill>
                <a:srgbClr val="000000"/>
              </a:solidFill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6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86626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matter…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0"/>
          <a:stretch/>
        </p:blipFill>
        <p:spPr bwMode="auto">
          <a:xfrm>
            <a:off x="488463" y="2644900"/>
            <a:ext cx="8049846" cy="251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8463" y="5366823"/>
            <a:ext cx="804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0000"/>
                </a:solidFill>
              </a:rPr>
              <a:t>How are these matter?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3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is matter classified?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pure is pure?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86626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matter…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463" y="5835746"/>
            <a:ext cx="8049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>
                <a:solidFill>
                  <a:srgbClr val="000000"/>
                </a:solidFill>
              </a:rPr>
              <a:t>Fill this out!!!!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9112" r="18091" b="19237"/>
          <a:stretch/>
        </p:blipFill>
        <p:spPr bwMode="auto">
          <a:xfrm>
            <a:off x="1257300" y="2373654"/>
            <a:ext cx="6629400" cy="3204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0615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5233</TotalTime>
  <Words>1331</Words>
  <Application>Microsoft Macintosh PowerPoint</Application>
  <PresentationFormat>On-screen Show (4:3)</PresentationFormat>
  <Paragraphs>397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214</cp:revision>
  <dcterms:created xsi:type="dcterms:W3CDTF">2012-11-19T19:26:54Z</dcterms:created>
  <dcterms:modified xsi:type="dcterms:W3CDTF">2014-09-29T02:19:22Z</dcterms:modified>
</cp:coreProperties>
</file>