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0"/>
  </p:notesMasterIdLst>
  <p:sldIdLst>
    <p:sldId id="257" r:id="rId2"/>
    <p:sldId id="306" r:id="rId3"/>
    <p:sldId id="457" r:id="rId4"/>
    <p:sldId id="510" r:id="rId5"/>
    <p:sldId id="498" r:id="rId6"/>
    <p:sldId id="519" r:id="rId7"/>
    <p:sldId id="531" r:id="rId8"/>
    <p:sldId id="520" r:id="rId9"/>
    <p:sldId id="533" r:id="rId10"/>
    <p:sldId id="536" r:id="rId11"/>
    <p:sldId id="534" r:id="rId12"/>
    <p:sldId id="535" r:id="rId13"/>
    <p:sldId id="532" r:id="rId14"/>
    <p:sldId id="521" r:id="rId15"/>
    <p:sldId id="499" r:id="rId16"/>
    <p:sldId id="522" r:id="rId17"/>
    <p:sldId id="540" r:id="rId18"/>
    <p:sldId id="538" r:id="rId19"/>
    <p:sldId id="537" r:id="rId20"/>
    <p:sldId id="539" r:id="rId21"/>
    <p:sldId id="530" r:id="rId22"/>
    <p:sldId id="442" r:id="rId23"/>
    <p:sldId id="541" r:id="rId24"/>
    <p:sldId id="542" r:id="rId25"/>
    <p:sldId id="543" r:id="rId26"/>
    <p:sldId id="544" r:id="rId27"/>
    <p:sldId id="438" r:id="rId28"/>
    <p:sldId id="3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08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rainpop.com/science/matterandchemistry/matterchangingstate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dirty="0"/>
              <a:t>I will analyze the temperature changes, phase changes, and energy changes using a heating curve.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200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QUIZ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10 minutes to complete the quiz)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DEFINITIONS OF THE FOLLOWING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Heat of fusion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Heat of vaporization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Melting Point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Boiling Point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Sublimation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1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QUESTION </a:t>
            </a:r>
            <a:r>
              <a:rPr lang="en-US" sz="4000" b="1" dirty="0" smtClean="0">
                <a:solidFill>
                  <a:srgbClr val="475BCD"/>
                </a:solidFill>
                <a:latin typeface="Stencil"/>
                <a:cs typeface="Stencil"/>
              </a:rPr>
              <a:t>STEMS</a:t>
            </a:r>
            <a:endParaRPr lang="en-US" sz="40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475BCD"/>
                </a:solidFill>
                <a:latin typeface="Stencil"/>
                <a:cs typeface="Stencil"/>
              </a:rPr>
              <a:t>SHARE OUT TIME!</a:t>
            </a:r>
            <a:endParaRPr lang="en-US" sz="40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Share out your connection to Chemistry/the real world in your groups—quick whip around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</a:rPr>
              <a:t>Questions will be shared out to the whole class</a:t>
            </a:r>
            <a:endParaRPr lang="en-US" sz="4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Types of energy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718025"/>
              </p:ext>
            </p:extLst>
          </p:nvPr>
        </p:nvGraphicFramePr>
        <p:xfrm>
          <a:off x="1121623" y="3063297"/>
          <a:ext cx="68199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4" imgW="6819900" imgH="2565400" progId="Word.Document.12">
                  <p:embed/>
                </p:oleObj>
              </mc:Choice>
              <mc:Fallback>
                <p:oleObj name="Document" r:id="rId4" imgW="68199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1623" y="3063297"/>
                        <a:ext cx="68199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Relationship bet. Energy &amp; temperature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As temperature </a:t>
            </a:r>
            <a:r>
              <a:rPr lang="en-US" b="1" u="sng" dirty="0">
                <a:solidFill>
                  <a:schemeClr val="accent4">
                    <a:lumMod val="75000"/>
                  </a:schemeClr>
                </a:solidFill>
              </a:rPr>
              <a:t>increases</a:t>
            </a:r>
            <a:r>
              <a:rPr lang="en-US" dirty="0">
                <a:solidFill>
                  <a:srgbClr val="000000"/>
                </a:solidFill>
              </a:rPr>
              <a:t>, the kinetic energy </a:t>
            </a:r>
            <a:r>
              <a:rPr lang="en-US" b="1" u="sng" dirty="0">
                <a:solidFill>
                  <a:srgbClr val="475BCD"/>
                </a:solidFill>
              </a:rPr>
              <a:t>increases</a:t>
            </a:r>
            <a:r>
              <a:rPr lang="en-US" dirty="0">
                <a:solidFill>
                  <a:srgbClr val="000000"/>
                </a:solidFill>
              </a:rPr>
              <a:t> because the motion of the particles </a:t>
            </a:r>
            <a:r>
              <a:rPr lang="en-US" b="1" u="sng" dirty="0">
                <a:solidFill>
                  <a:srgbClr val="475BCD"/>
                </a:solidFill>
              </a:rPr>
              <a:t>increases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As temperature </a:t>
            </a:r>
            <a:r>
              <a:rPr lang="en-US" b="1" u="sng" dirty="0">
                <a:solidFill>
                  <a:srgbClr val="475BCD"/>
                </a:solidFill>
              </a:rPr>
              <a:t>increases</a:t>
            </a:r>
            <a:r>
              <a:rPr lang="en-US" dirty="0">
                <a:solidFill>
                  <a:srgbClr val="000000"/>
                </a:solidFill>
              </a:rPr>
              <a:t>, the potential energy </a:t>
            </a:r>
            <a:r>
              <a:rPr lang="en-US" b="1" u="sng" dirty="0">
                <a:solidFill>
                  <a:srgbClr val="475BCD"/>
                </a:solidFill>
              </a:rPr>
              <a:t>stays the same</a:t>
            </a:r>
            <a:r>
              <a:rPr lang="en-US" dirty="0">
                <a:solidFill>
                  <a:srgbClr val="475BCD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because heat is being added but the particles are not increasing in motion. This means the energy stored in the object is 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>
                <a:solidFill>
                  <a:srgbClr val="475BCD"/>
                </a:solidFill>
              </a:rPr>
              <a:t>constant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Parts of a heating curve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67336"/>
              </p:ext>
            </p:extLst>
          </p:nvPr>
        </p:nvGraphicFramePr>
        <p:xfrm>
          <a:off x="19050" y="2422769"/>
          <a:ext cx="5836588" cy="394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8" name="Document" r:id="rId4" imgW="9105900" imgH="5613400" progId="Word.Document.12">
                  <p:embed/>
                </p:oleObj>
              </mc:Choice>
              <mc:Fallback>
                <p:oleObj name="Document" r:id="rId4" imgW="9105900" imgH="561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" y="2422769"/>
                        <a:ext cx="5836588" cy="3949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38" y="3135917"/>
            <a:ext cx="3151591" cy="2256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4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6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Why is there no change in temperature during a phase change?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3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6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</a:rPr>
              <a:t>Why is there no change in temperature during a phase change?</a:t>
            </a:r>
            <a:endParaRPr lang="en-US" sz="4000" dirty="0">
              <a:solidFill>
                <a:schemeClr val="bg1"/>
              </a:solidFill>
            </a:endParaRPr>
          </a:p>
          <a:p>
            <a:pPr lvl="0" algn="l">
              <a:lnSpc>
                <a:spcPct val="100000"/>
              </a:lnSpc>
            </a:pPr>
            <a:endParaRPr lang="en-US" sz="4000" dirty="0" smtClean="0">
              <a:solidFill>
                <a:schemeClr val="bg1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During </a:t>
            </a:r>
            <a:r>
              <a:rPr lang="en-US" sz="4000" dirty="0">
                <a:solidFill>
                  <a:schemeClr val="bg1"/>
                </a:solidFill>
              </a:rPr>
              <a:t>a phase change, the heat is used to break the </a:t>
            </a: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</a:rPr>
              <a:t>molecular bonds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rather than change the velocity of the particles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9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6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9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58190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SAMPLE QUESTION #1:</a:t>
            </a:r>
            <a:endParaRPr lang="en-US" sz="3600" dirty="0">
              <a:solidFill>
                <a:schemeClr val="bg1"/>
              </a:solidFill>
            </a:endParaRPr>
          </a:p>
          <a:p>
            <a:pPr lvl="0" algn="l"/>
            <a:r>
              <a:rPr lang="en-US" sz="3600" dirty="0">
                <a:solidFill>
                  <a:schemeClr val="bg1"/>
                </a:solidFill>
              </a:rPr>
              <a:t>A 100.0-gram sample of </a:t>
            </a:r>
            <a:r>
              <a:rPr lang="en-US" sz="3600" dirty="0" err="1">
                <a:solidFill>
                  <a:schemeClr val="bg1"/>
                </a:solidFill>
              </a:rPr>
              <a:t>NaCl</a:t>
            </a:r>
            <a:r>
              <a:rPr lang="en-US" sz="3600" dirty="0">
                <a:solidFill>
                  <a:schemeClr val="bg1"/>
                </a:solidFill>
              </a:rPr>
              <a:t>(s) has an initial temperature of 0°C.  A chemist measures the temperature of the sample as it is heated. Heat is not added at a constant rate. The heating curve for the sample is shown below. 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971550" lvl="1" indent="-514350" algn="l"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Determine </a:t>
            </a:r>
            <a:r>
              <a:rPr lang="en-US" dirty="0">
                <a:solidFill>
                  <a:srgbClr val="000000"/>
                </a:solidFill>
              </a:rPr>
              <a:t>the temperature range over which the entire </a:t>
            </a:r>
            <a:r>
              <a:rPr lang="en-US" dirty="0" err="1">
                <a:solidFill>
                  <a:srgbClr val="000000"/>
                </a:solidFill>
              </a:rPr>
              <a:t>NaCl</a:t>
            </a:r>
            <a:r>
              <a:rPr lang="en-US" dirty="0">
                <a:solidFill>
                  <a:srgbClr val="000000"/>
                </a:solidFill>
              </a:rPr>
              <a:t> sample is a liquid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971550" lvl="1" indent="-514350" algn="l"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Identify one line segment on the curve where the average kinetic energy of the particles of the </a:t>
            </a:r>
            <a:r>
              <a:rPr lang="en-US" dirty="0" err="1">
                <a:solidFill>
                  <a:srgbClr val="000000"/>
                </a:solidFill>
              </a:rPr>
              <a:t>NaCl</a:t>
            </a:r>
            <a:r>
              <a:rPr lang="en-US" dirty="0">
                <a:solidFill>
                  <a:srgbClr val="000000"/>
                </a:solidFill>
              </a:rPr>
              <a:t> sample is </a:t>
            </a:r>
            <a:r>
              <a:rPr lang="en-US" dirty="0" smtClean="0">
                <a:solidFill>
                  <a:srgbClr val="000000"/>
                </a:solidFill>
              </a:rPr>
              <a:t>changing.</a:t>
            </a:r>
          </a:p>
          <a:p>
            <a:pPr marL="971550" lvl="1" indent="-514350" algn="l"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Circle </a:t>
            </a:r>
            <a:r>
              <a:rPr lang="en-US" dirty="0">
                <a:solidFill>
                  <a:srgbClr val="000000"/>
                </a:solidFill>
              </a:rPr>
              <a:t>the portion of the graph where fusion is occurring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  <a:p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endParaRPr lang="en-US" sz="3800" b="1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15" y="2598611"/>
            <a:ext cx="3341075" cy="2599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17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Cooking—from freezing to boiling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Heating curve, kinetic energy, potential energy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73" y="294060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2" y="2445335"/>
            <a:ext cx="4512897" cy="3592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72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#3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5" y="2368062"/>
            <a:ext cx="4071638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7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7-10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808053"/>
              </p:ext>
            </p:extLst>
          </p:nvPr>
        </p:nvGraphicFramePr>
        <p:xfrm>
          <a:off x="1187450" y="660400"/>
          <a:ext cx="67691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name="Document" r:id="rId3" imgW="6769100" imgH="5537200" progId="Word.Document.12">
                  <p:embed/>
                </p:oleObj>
              </mc:Choice>
              <mc:Fallback>
                <p:oleObj name="Document" r:id="rId3" imgW="6769100" imgH="553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660400"/>
                        <a:ext cx="6769100" cy="553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933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768148"/>
              </p:ext>
            </p:extLst>
          </p:nvPr>
        </p:nvGraphicFramePr>
        <p:xfrm>
          <a:off x="1453199" y="1761681"/>
          <a:ext cx="6562733" cy="43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7" name="Document" r:id="rId3" imgW="6858000" imgH="4533900" progId="Word.Document.12">
                  <p:embed/>
                </p:oleObj>
              </mc:Choice>
              <mc:Fallback>
                <p:oleObj name="Document" r:id="rId3" imgW="6858000" imgH="453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3199" y="1761681"/>
                        <a:ext cx="6562733" cy="4338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91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52" y="1692988"/>
            <a:ext cx="5216741" cy="451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15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33" y="1777047"/>
            <a:ext cx="7013331" cy="4377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2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2.10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05890"/>
              </p:ext>
            </p:extLst>
          </p:nvPr>
        </p:nvGraphicFramePr>
        <p:xfrm>
          <a:off x="1046523" y="3206745"/>
          <a:ext cx="71882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5" name="Document" r:id="rId4" imgW="7188200" imgH="2984500" progId="Word.Document.12">
                  <p:embed/>
                </p:oleObj>
              </mc:Choice>
              <mc:Fallback>
                <p:oleObj name="Document" r:id="rId4" imgW="7188200" imgH="298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6523" y="3206745"/>
                        <a:ext cx="71882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Papers put in binder—</a:t>
            </a:r>
            <a:r>
              <a:rPr lang="en-US" sz="4000" smtClean="0">
                <a:solidFill>
                  <a:srgbClr val="000000"/>
                </a:solidFill>
                <a:latin typeface="Century Gothic"/>
                <a:cs typeface="Century Gothic"/>
              </a:rPr>
              <a:t>passed back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Tuesday 11/18: Guest speakers coming in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Wed 11/19: Interim Assessment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Thurs 11/20: Larry will be teaching the class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04086"/>
              </p:ext>
            </p:extLst>
          </p:nvPr>
        </p:nvGraphicFramePr>
        <p:xfrm>
          <a:off x="2084908" y="3034145"/>
          <a:ext cx="6980936" cy="302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Document" r:id="rId4" imgW="7188200" imgH="3111500" progId="Word.Document.12">
                  <p:embed/>
                </p:oleObj>
              </mc:Choice>
              <mc:Fallback>
                <p:oleObj name="Document" r:id="rId4" imgW="7188200" imgH="311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4908" y="3034145"/>
                        <a:ext cx="6980936" cy="302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Thinking about…heating curve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466" y="2977437"/>
            <a:ext cx="42203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Examine </a:t>
            </a:r>
            <a:r>
              <a:rPr lang="en-US" sz="2800" dirty="0">
                <a:solidFill>
                  <a:schemeClr val="bg1"/>
                </a:solidFill>
              </a:rPr>
              <a:t>the heating curve to the right. Describe what happens to the temperature as the water on the right goes from -40°C to 140°C</a:t>
            </a:r>
            <a:r>
              <a:rPr lang="en-US" sz="2800" dirty="0" smtClean="0">
                <a:solidFill>
                  <a:schemeClr val="bg1"/>
                </a:solidFill>
              </a:rPr>
              <a:t>. Why do you think this is the case?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2" name="Picture 21" descr="sci_dia_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01" y="2782057"/>
            <a:ext cx="4219829" cy="3118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7503" y="1699234"/>
            <a:ext cx="4423608" cy="418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Heating curve</a:t>
            </a:r>
          </a:p>
          <a:p>
            <a:r>
              <a:rPr lang="en-US" sz="3200" b="1" dirty="0">
                <a:solidFill>
                  <a:srgbClr val="800000"/>
                </a:solidFill>
                <a:latin typeface="Calisto MT" charset="0"/>
              </a:rPr>
              <a:t>a diagram that shows the heating of a substance from the solid phase to the gaseous phase</a:t>
            </a:r>
          </a:p>
          <a:p>
            <a:pPr lvl="0" algn="l"/>
            <a:endParaRPr lang="en-US" sz="3200" b="1" dirty="0">
              <a:solidFill>
                <a:srgbClr val="800000"/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31" y="2881917"/>
            <a:ext cx="3799247" cy="2256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651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8" y="1634375"/>
            <a:ext cx="8560035" cy="470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Watch video</a:t>
            </a:r>
          </a:p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http://www.brainpop.com/science/matterandchemistry/matterchangingstates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/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2.10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>
                <a:solidFill>
                  <a:schemeClr val="bg1"/>
                </a:solidFill>
              </a:rPr>
              <a:t>How can we analyze temperature changes, phase changes, and energy changes using a heating curve?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9535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As you watch video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Write down definitions of key terms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Write 2 questions you have?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Century Gothic"/>
                <a:cs typeface="Century Gothic"/>
              </a:rPr>
              <a:t>Write one connection to chemistry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2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5815</TotalTime>
  <Words>1724</Words>
  <Application>Microsoft Macintosh PowerPoint</Application>
  <PresentationFormat>On-screen Show (4:3)</PresentationFormat>
  <Paragraphs>361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260</cp:revision>
  <dcterms:created xsi:type="dcterms:W3CDTF">2012-11-19T19:26:54Z</dcterms:created>
  <dcterms:modified xsi:type="dcterms:W3CDTF">2014-11-17T13:11:44Z</dcterms:modified>
</cp:coreProperties>
</file>