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20"/>
  </p:notesMasterIdLst>
  <p:sldIdLst>
    <p:sldId id="545" r:id="rId2"/>
    <p:sldId id="257" r:id="rId3"/>
    <p:sldId id="306" r:id="rId4"/>
    <p:sldId id="457" r:id="rId5"/>
    <p:sldId id="510" r:id="rId6"/>
    <p:sldId id="498" r:id="rId7"/>
    <p:sldId id="519" r:id="rId8"/>
    <p:sldId id="499" r:id="rId9"/>
    <p:sldId id="538" r:id="rId10"/>
    <p:sldId id="537" r:id="rId11"/>
    <p:sldId id="540" r:id="rId12"/>
    <p:sldId id="539" r:id="rId13"/>
    <p:sldId id="541" r:id="rId14"/>
    <p:sldId id="542" r:id="rId15"/>
    <p:sldId id="543" r:id="rId16"/>
    <p:sldId id="544" r:id="rId17"/>
    <p:sldId id="442" r:id="rId18"/>
    <p:sldId id="43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2296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4073765" cy="4995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DO NOW (ON LOOSELEAF)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Explain the meaning behind the joke. Connect the joke to what we have learned with states of matter.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entury Gothic"/>
                <a:cs typeface="Century Gothic"/>
              </a:rPr>
              <a:t>Cite </a:t>
            </a:r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 real life example as </a:t>
            </a:r>
            <a:r>
              <a:rPr lang="en-US" sz="2400" b="1" dirty="0">
                <a:solidFill>
                  <a:srgbClr val="FF0000"/>
                </a:solidFill>
                <a:latin typeface="Century Gothic"/>
                <a:cs typeface="Century Gothic"/>
              </a:rPr>
              <a:t>evidence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Please write for 5 minutes. </a:t>
            </a:r>
            <a:r>
              <a:rPr lang="en-US" sz="2400" b="1" dirty="0">
                <a:solidFill>
                  <a:srgbClr val="FF0000"/>
                </a:solidFill>
                <a:latin typeface="Century Gothic"/>
                <a:cs typeface="Century Gothic"/>
              </a:rPr>
              <a:t>Write a TIEDC paragraph </a:t>
            </a: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(5+ sentences):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1" algn="l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T = Topic Sentence</a:t>
            </a:r>
          </a:p>
          <a:p>
            <a:pPr lvl="1" algn="l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I = Introduce Evidence 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(use real life example)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1" algn="l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E = Evidence (cite 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specifics)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1" algn="l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D = Develop evidence (explain 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example)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1" algn="l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C = Conclusion</a:t>
            </a:r>
            <a:endParaRPr lang="en-US" sz="20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2.7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chemeClr val="bg1"/>
                </a:solidFill>
              </a:rPr>
              <a:t>How do I distinguish </a:t>
            </a:r>
            <a:r>
              <a:rPr lang="en-US" sz="2800" b="1" dirty="0" smtClean="0">
                <a:solidFill>
                  <a:schemeClr val="bg1"/>
                </a:solidFill>
              </a:rPr>
              <a:t>among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the different states of matter?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78765" y="1901481"/>
            <a:ext cx="3067539" cy="455307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Joke</a:t>
            </a:r>
          </a:p>
          <a:p>
            <a:r>
              <a:rPr lang="en-US" sz="2900" dirty="0">
                <a:solidFill>
                  <a:srgbClr val="000000"/>
                </a:solidFill>
              </a:rPr>
              <a:t>A small piece of ice which lived in a test tube fell in love with a Bunsen burner. "Bunsen! my flame! I melt whenever I see you" said the ice. The Bunsen burner replied :"It's just a phase you're going through".</a:t>
            </a: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999" y="5753755"/>
            <a:ext cx="951405" cy="98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0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curve?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640620"/>
            <a:ext cx="5558190" cy="4553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SAMPLE QUESTION #1: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endParaRPr lang="en-US" sz="3800" dirty="0">
              <a:solidFill>
                <a:srgbClr val="000000"/>
              </a:solidFill>
            </a:endParaRPr>
          </a:p>
          <a:p>
            <a:pPr marL="571500" lvl="0" indent="-571500" algn="l">
              <a:buFont typeface="Arial"/>
              <a:buChar char="•"/>
            </a:pPr>
            <a:endParaRPr lang="en-US" sz="3800" b="1" dirty="0">
              <a:solidFill>
                <a:srgbClr val="000000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pic>
        <p:nvPicPr>
          <p:cNvPr id="17" name="Picture 1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15" b="5555"/>
          <a:stretch/>
        </p:blipFill>
        <p:spPr bwMode="auto">
          <a:xfrm>
            <a:off x="5519809" y="1718772"/>
            <a:ext cx="3487420" cy="4965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317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curve?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640620"/>
            <a:ext cx="5558190" cy="4553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SAMPLE QUESTION </a:t>
            </a:r>
            <a:r>
              <a:rPr lang="en-US" sz="3600" b="1" dirty="0" smtClean="0">
                <a:solidFill>
                  <a:schemeClr val="bg1"/>
                </a:solidFill>
              </a:rPr>
              <a:t>#2: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endParaRPr lang="en-US" sz="3800" dirty="0">
              <a:solidFill>
                <a:srgbClr val="000000"/>
              </a:solidFill>
            </a:endParaRPr>
          </a:p>
          <a:p>
            <a:pPr marL="571500" lvl="0" indent="-571500" algn="l">
              <a:buFont typeface="Arial"/>
              <a:buChar char="•"/>
            </a:pPr>
            <a:endParaRPr lang="en-US" sz="3800" b="1" dirty="0">
              <a:solidFill>
                <a:srgbClr val="000000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r="50671" b="46500"/>
          <a:stretch/>
        </p:blipFill>
        <p:spPr bwMode="auto">
          <a:xfrm>
            <a:off x="1102572" y="2576634"/>
            <a:ext cx="5247427" cy="34216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1850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464777"/>
            <a:ext cx="9095359" cy="48745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question #3</a:t>
            </a: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9" name="Picture 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09" b="65124"/>
          <a:stretch/>
        </p:blipFill>
        <p:spPr bwMode="auto">
          <a:xfrm>
            <a:off x="1845951" y="2483827"/>
            <a:ext cx="4972970" cy="36707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6972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464777"/>
            <a:ext cx="9095359" cy="48745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question #4</a:t>
            </a: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7" r="50609" b="36451"/>
          <a:stretch/>
        </p:blipFill>
        <p:spPr bwMode="auto">
          <a:xfrm>
            <a:off x="1450457" y="2579076"/>
            <a:ext cx="6409171" cy="3419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406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464777"/>
            <a:ext cx="9095359" cy="48745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question #5</a:t>
            </a: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9" name="Picture 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3" t="-27927" r="-12" b="57395"/>
          <a:stretch/>
        </p:blipFill>
        <p:spPr bwMode="auto">
          <a:xfrm>
            <a:off x="2684912" y="65364"/>
            <a:ext cx="3927778" cy="60110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403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464777"/>
            <a:ext cx="9095359" cy="48745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question #6</a:t>
            </a: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1" t="42106" b="43931"/>
          <a:stretch/>
        </p:blipFill>
        <p:spPr bwMode="auto">
          <a:xfrm>
            <a:off x="1193762" y="2657230"/>
            <a:ext cx="6934238" cy="29307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0660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464777"/>
            <a:ext cx="9095359" cy="48745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question #7</a:t>
            </a: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9" name="Picture 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1" t="58563" b="10052"/>
          <a:stretch/>
        </p:blipFill>
        <p:spPr bwMode="auto">
          <a:xfrm>
            <a:off x="1174224" y="2559537"/>
            <a:ext cx="7266391" cy="33215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673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5406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Work period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Complete pages 14-17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6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HOMEWORK:</a:t>
            </a:r>
          </a:p>
          <a:p>
            <a:pPr>
              <a:lnSpc>
                <a:spcPct val="100000"/>
              </a:lnSpc>
            </a:pPr>
            <a:endParaRPr lang="en-US" sz="40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Complete rest of 2.11</a:t>
            </a:r>
          </a:p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in the packet for homework</a:t>
            </a:r>
            <a:endParaRPr lang="en-US" sz="3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3000" b="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fontScale="925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dirty="0"/>
              <a:t>I will analyze the temperature changes, phase changes, and energy changes using a </a:t>
            </a:r>
            <a:r>
              <a:rPr lang="en-US" dirty="0" smtClean="0"/>
              <a:t>cooling </a:t>
            </a:r>
            <a:r>
              <a:rPr lang="en-US" dirty="0"/>
              <a:t>curve.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1200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2: Matter &amp; Energy—It All Matters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  <a:endParaRPr lang="en-US" sz="8000" b="1" dirty="0" smtClean="0">
              <a:solidFill>
                <a:srgbClr val="000000"/>
              </a:solidFill>
              <a:latin typeface="Stencil" pitchFamily="82" charset="0"/>
            </a:endParaRP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(Please complete the journal entry—Periods 2 and 4)</a:t>
            </a:r>
            <a:endParaRPr lang="en-US" sz="5100" b="1" dirty="0" smtClean="0">
              <a:solidFill>
                <a:srgbClr val="800000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3917461" cy="4995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Real-world connection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Cooking—from evaporation to freezing</a:t>
            </a:r>
          </a:p>
          <a:p>
            <a:pPr>
              <a:lnSpc>
                <a:spcPct val="110000"/>
              </a:lnSpc>
            </a:pPr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Vocabulary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cooling </a:t>
            </a:r>
            <a:r>
              <a:rPr lang="en-US" sz="3600" b="1" dirty="0">
                <a:solidFill>
                  <a:srgbClr val="FF0000"/>
                </a:solidFill>
              </a:rPr>
              <a:t>curve, kinetic energy, potential energy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87810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073" y="2940606"/>
            <a:ext cx="3048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9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5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Do now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48734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879407"/>
              </p:ext>
            </p:extLst>
          </p:nvPr>
        </p:nvGraphicFramePr>
        <p:xfrm>
          <a:off x="2015123" y="2937447"/>
          <a:ext cx="6874877" cy="3218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6" name="Document" r:id="rId3" imgW="7188200" imgH="3365500" progId="Word.Document.12">
                  <p:embed/>
                </p:oleObj>
              </mc:Choice>
              <mc:Fallback>
                <p:oleObj name="Document" r:id="rId3" imgW="7188200" imgH="3365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5123" y="2937447"/>
                        <a:ext cx="6874877" cy="3218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19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640620"/>
            <a:ext cx="9036035" cy="4553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Thinking about…cooling curve</a:t>
            </a: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4466" y="2977437"/>
            <a:ext cx="42203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Examine </a:t>
            </a:r>
            <a:r>
              <a:rPr lang="en-US" sz="2800" dirty="0">
                <a:solidFill>
                  <a:schemeClr val="bg1"/>
                </a:solidFill>
              </a:rPr>
              <a:t>the heating curve to the right. Describe what happens to the temperature as the water on the right goes from </a:t>
            </a:r>
            <a:r>
              <a:rPr lang="en-US" sz="2800" dirty="0" smtClean="0">
                <a:solidFill>
                  <a:schemeClr val="bg1"/>
                </a:solidFill>
              </a:rPr>
              <a:t>160°</a:t>
            </a:r>
            <a:r>
              <a:rPr lang="en-US" sz="2800" dirty="0">
                <a:solidFill>
                  <a:schemeClr val="bg1"/>
                </a:solidFill>
              </a:rPr>
              <a:t>C to </a:t>
            </a:r>
            <a:r>
              <a:rPr lang="en-US" sz="2800" dirty="0" smtClean="0">
                <a:solidFill>
                  <a:schemeClr val="bg1"/>
                </a:solidFill>
              </a:rPr>
              <a:t>10</a:t>
            </a:r>
            <a:r>
              <a:rPr lang="en-US" sz="2800" dirty="0">
                <a:solidFill>
                  <a:schemeClr val="bg1"/>
                </a:solidFill>
              </a:rPr>
              <a:t>°C</a:t>
            </a:r>
            <a:r>
              <a:rPr lang="en-US" sz="2800" dirty="0" smtClean="0">
                <a:solidFill>
                  <a:schemeClr val="bg1"/>
                </a:solidFill>
              </a:rPr>
              <a:t>. Why do you think this is happening?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6" r="4186" b="47067"/>
          <a:stretch/>
        </p:blipFill>
        <p:spPr bwMode="auto">
          <a:xfrm>
            <a:off x="4648801" y="2738315"/>
            <a:ext cx="4185828" cy="32990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025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09658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</a:t>
            </a:r>
            <a:r>
              <a:rPr lang="en-US" sz="2400" b="1" dirty="0" smtClean="0">
                <a:solidFill>
                  <a:schemeClr val="bg1"/>
                </a:solidFill>
              </a:rPr>
              <a:t>a cooling? 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27503" y="1699234"/>
            <a:ext cx="4423608" cy="4181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cooling curve</a:t>
            </a:r>
          </a:p>
          <a:p>
            <a:r>
              <a:rPr lang="en-US" sz="3200" b="1" dirty="0">
                <a:solidFill>
                  <a:srgbClr val="800000"/>
                </a:solidFill>
                <a:latin typeface="Calisto MT" charset="0"/>
              </a:rPr>
              <a:t>a diagram that shows the </a:t>
            </a:r>
            <a:r>
              <a:rPr lang="en-US" sz="3200" b="1" dirty="0" smtClean="0">
                <a:solidFill>
                  <a:srgbClr val="800000"/>
                </a:solidFill>
                <a:latin typeface="Calisto MT" charset="0"/>
              </a:rPr>
              <a:t>cooling </a:t>
            </a:r>
            <a:r>
              <a:rPr lang="en-US" sz="3200" b="1" dirty="0">
                <a:solidFill>
                  <a:srgbClr val="800000"/>
                </a:solidFill>
                <a:latin typeface="Calisto MT" charset="0"/>
              </a:rPr>
              <a:t>of a substance from </a:t>
            </a:r>
            <a:r>
              <a:rPr lang="en-US" sz="3200" b="1" dirty="0" smtClean="0">
                <a:solidFill>
                  <a:srgbClr val="800000"/>
                </a:solidFill>
                <a:latin typeface="Calisto MT" charset="0"/>
              </a:rPr>
              <a:t>the gas phase </a:t>
            </a:r>
            <a:r>
              <a:rPr lang="en-US" sz="3200" b="1" dirty="0">
                <a:solidFill>
                  <a:srgbClr val="800000"/>
                </a:solidFill>
                <a:latin typeface="Calisto MT" charset="0"/>
              </a:rPr>
              <a:t>to the </a:t>
            </a:r>
            <a:r>
              <a:rPr lang="en-US" sz="3200" b="1" dirty="0" smtClean="0">
                <a:solidFill>
                  <a:srgbClr val="800000"/>
                </a:solidFill>
                <a:latin typeface="Calisto MT" charset="0"/>
              </a:rPr>
              <a:t>solid </a:t>
            </a:r>
            <a:r>
              <a:rPr lang="en-US" sz="3200" b="1" dirty="0">
                <a:solidFill>
                  <a:srgbClr val="800000"/>
                </a:solidFill>
                <a:latin typeface="Calisto MT" charset="0"/>
              </a:rPr>
              <a:t>phase</a:t>
            </a:r>
          </a:p>
          <a:p>
            <a:pPr lvl="0" algn="l"/>
            <a:endParaRPr lang="en-US" sz="3200" b="1" dirty="0">
              <a:solidFill>
                <a:srgbClr val="800000"/>
              </a:solidFill>
            </a:endParaRP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000000"/>
              </a:solidFill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9" name="Picture 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6" r="4186" b="47067"/>
          <a:stretch/>
        </p:blipFill>
        <p:spPr bwMode="auto">
          <a:xfrm>
            <a:off x="4830884" y="2171699"/>
            <a:ext cx="3961424" cy="32990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651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29196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464778"/>
            <a:ext cx="9036035" cy="4553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Parts of a cooling curve</a:t>
            </a: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767336"/>
              </p:ext>
            </p:extLst>
          </p:nvPr>
        </p:nvGraphicFramePr>
        <p:xfrm>
          <a:off x="19050" y="2422769"/>
          <a:ext cx="5836588" cy="3949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3" name="Document" r:id="rId3" imgW="9105900" imgH="5613400" progId="Word.Document.12">
                  <p:embed/>
                </p:oleObj>
              </mc:Choice>
              <mc:Fallback>
                <p:oleObj name="Document" r:id="rId3" imgW="9105900" imgH="561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" y="2422769"/>
                        <a:ext cx="5836588" cy="3949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6" r="4186" b="47067"/>
          <a:stretch/>
        </p:blipFill>
        <p:spPr bwMode="auto">
          <a:xfrm>
            <a:off x="5746418" y="3024216"/>
            <a:ext cx="3429000" cy="2514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441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2: </a:t>
            </a:r>
            <a:r>
              <a:rPr lang="en-US" sz="2400" b="1" dirty="0"/>
              <a:t>Matter &amp; Energy—It All Matters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2.11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409658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Aim: </a:t>
            </a:r>
            <a:r>
              <a:rPr lang="en-US" sz="2400" b="1" dirty="0">
                <a:solidFill>
                  <a:schemeClr val="bg1"/>
                </a:solidFill>
              </a:rPr>
              <a:t>How can we analyze temperature changes, phase changes, and energy changes using a </a:t>
            </a:r>
            <a:r>
              <a:rPr lang="en-US" sz="2400" b="1" dirty="0" smtClean="0">
                <a:solidFill>
                  <a:schemeClr val="bg1"/>
                </a:solidFill>
              </a:rPr>
              <a:t>cooling </a:t>
            </a:r>
            <a:r>
              <a:rPr lang="en-US" sz="2400" b="1" dirty="0">
                <a:solidFill>
                  <a:schemeClr val="bg1"/>
                </a:solidFill>
              </a:rPr>
              <a:t>curve?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7964" y="1640620"/>
            <a:ext cx="9036036" cy="4553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solidFill>
                  <a:srgbClr val="475BCD"/>
                </a:solidFill>
                <a:latin typeface="Stencil"/>
                <a:cs typeface="Stencil"/>
              </a:rPr>
              <a:t>Annotating questions</a:t>
            </a:r>
          </a:p>
          <a:p>
            <a:pPr marL="1143000" lvl="0" indent="-1143000" algn="l">
              <a:buFont typeface="Arial"/>
              <a:buChar char="•"/>
            </a:pPr>
            <a:r>
              <a:rPr lang="en-US" sz="4000" dirty="0">
                <a:solidFill>
                  <a:srgbClr val="000000"/>
                </a:solidFill>
              </a:rPr>
              <a:t>Box any Chemistry terms—write a quick definition</a:t>
            </a:r>
          </a:p>
          <a:p>
            <a:pPr marL="1143000" lvl="0" indent="-1143000" algn="l">
              <a:buFont typeface="Arial"/>
              <a:buChar char="•"/>
            </a:pPr>
            <a:r>
              <a:rPr lang="en-US" sz="4000" dirty="0">
                <a:solidFill>
                  <a:srgbClr val="000000"/>
                </a:solidFill>
              </a:rPr>
              <a:t>Circle any numbers with units. Above write down what the number represents</a:t>
            </a:r>
          </a:p>
          <a:p>
            <a:pPr marL="1143000" lvl="0" indent="-1143000" algn="l">
              <a:buFont typeface="Arial"/>
              <a:buChar char="•"/>
            </a:pPr>
            <a:r>
              <a:rPr lang="en-US" sz="4000" dirty="0">
                <a:solidFill>
                  <a:srgbClr val="000000"/>
                </a:solidFill>
              </a:rPr>
              <a:t>Put a ?? Above something you are confused</a:t>
            </a:r>
          </a:p>
          <a:p>
            <a:pPr marL="1143000" lvl="0" indent="-1143000" algn="l">
              <a:buFont typeface="Arial"/>
              <a:buChar char="•"/>
            </a:pPr>
            <a:r>
              <a:rPr lang="en-US" sz="4000" dirty="0">
                <a:solidFill>
                  <a:srgbClr val="000000"/>
                </a:solidFill>
              </a:rPr>
              <a:t>Underline what the question is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000000"/>
              </a:solidFill>
            </a:endParaRPr>
          </a:p>
          <a:p>
            <a:pPr lvl="0"/>
            <a:endParaRPr lang="en-US" sz="3200" b="1" dirty="0"/>
          </a:p>
          <a:p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828836"/>
            <a:ext cx="9203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9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5851</TotalTime>
  <Words>1092</Words>
  <Application>Microsoft Macintosh PowerPoint</Application>
  <PresentationFormat>On-screen Show (4:3)</PresentationFormat>
  <Paragraphs>250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Twilight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User</cp:lastModifiedBy>
  <cp:revision>259</cp:revision>
  <dcterms:created xsi:type="dcterms:W3CDTF">2012-11-19T19:26:54Z</dcterms:created>
  <dcterms:modified xsi:type="dcterms:W3CDTF">2014-11-13T23:04:17Z</dcterms:modified>
</cp:coreProperties>
</file>