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8"/>
  </p:notesMasterIdLst>
  <p:sldIdLst>
    <p:sldId id="257" r:id="rId2"/>
    <p:sldId id="306" r:id="rId3"/>
    <p:sldId id="529" r:id="rId4"/>
    <p:sldId id="510" r:id="rId5"/>
    <p:sldId id="498" r:id="rId6"/>
    <p:sldId id="520" r:id="rId7"/>
    <p:sldId id="531" r:id="rId8"/>
    <p:sldId id="532" r:id="rId9"/>
    <p:sldId id="533" r:id="rId10"/>
    <p:sldId id="521" r:id="rId11"/>
    <p:sldId id="534" r:id="rId12"/>
    <p:sldId id="535" r:id="rId13"/>
    <p:sldId id="442" r:id="rId14"/>
    <p:sldId id="536" r:id="rId15"/>
    <p:sldId id="438" r:id="rId16"/>
    <p:sldId id="3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07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calculate the heat needed to cause a phase change in a substance.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Aim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</a:rPr>
              <a:t>How much heat does it </a:t>
            </a:r>
            <a:r>
              <a:rPr lang="en-US" sz="3200" b="1" dirty="0" smtClean="0">
                <a:solidFill>
                  <a:schemeClr val="bg1"/>
                </a:solidFill>
              </a:rPr>
              <a:t>take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to cause a phase change? 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2: </a:t>
            </a:r>
            <a:r>
              <a:rPr lang="en-US" sz="2400" b="1" dirty="0" smtClean="0"/>
              <a:t>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</a:t>
            </a:r>
            <a:r>
              <a:rPr lang="en-US" sz="6000" b="1" dirty="0" smtClean="0"/>
              <a:t>.12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 to complete the do now)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How many joules are required to melt 255g of ice at 0</a:t>
            </a:r>
            <a:r>
              <a:rPr lang="en-US" b="1" baseline="30000" dirty="0">
                <a:solidFill>
                  <a:srgbClr val="000000"/>
                </a:solidFill>
              </a:rPr>
              <a:t>o</a:t>
            </a:r>
            <a:r>
              <a:rPr lang="en-US" b="1" dirty="0">
                <a:solidFill>
                  <a:srgbClr val="000000"/>
                </a:solidFill>
              </a:rPr>
              <a:t>C? Circle necessary numbers.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Which formula to use? Why? </a:t>
            </a:r>
            <a:r>
              <a:rPr lang="en-US" b="1" dirty="0" smtClean="0">
                <a:solidFill>
                  <a:srgbClr val="000000"/>
                </a:solidFill>
              </a:rPr>
              <a:t>Use </a:t>
            </a:r>
            <a:r>
              <a:rPr lang="en-US" b="1" dirty="0">
                <a:solidFill>
                  <a:srgbClr val="000000"/>
                </a:solidFill>
              </a:rPr>
              <a:t>FLPS!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You try!</a:t>
            </a:r>
          </a:p>
          <a:p>
            <a:pPr algn="l"/>
            <a:r>
              <a:rPr lang="en-US" sz="3200" b="1" u="sng" dirty="0">
                <a:solidFill>
                  <a:srgbClr val="000000"/>
                </a:solidFill>
              </a:rPr>
              <a:t>LET’S TRY!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When 20.0 grams of a substance is completely melted at its melting point, 820. Joules are absorbed. What is the heat of fusion of this substance? </a:t>
            </a:r>
            <a:r>
              <a:rPr lang="en-US" sz="3200" b="1" dirty="0">
                <a:solidFill>
                  <a:srgbClr val="000000"/>
                </a:solidFill>
              </a:rPr>
              <a:t>Circle necessary numbers.</a:t>
            </a:r>
            <a:endParaRPr lang="en-US" sz="3200" dirty="0">
              <a:solidFill>
                <a:srgbClr val="000000"/>
              </a:solidFill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A)  41.0 J/g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B)  800. J/g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C)  840. J/g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D) 16,400 J/g</a:t>
            </a:r>
          </a:p>
          <a:p>
            <a:pPr algn="l"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389742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many joules of energy are required to vaporize 423g of water at 100</a:t>
            </a:r>
            <a:r>
              <a:rPr lang="en-US" sz="2400" b="1" baseline="30000" dirty="0">
                <a:solidFill>
                  <a:srgbClr val="000000"/>
                </a:solidFill>
              </a:rPr>
              <a:t>o</a:t>
            </a:r>
            <a:r>
              <a:rPr lang="en-US" sz="2400" b="1" dirty="0">
                <a:solidFill>
                  <a:srgbClr val="000000"/>
                </a:solidFill>
              </a:rPr>
              <a:t>C and 1 </a:t>
            </a:r>
            <a:r>
              <a:rPr lang="en-US" sz="2400" b="1" dirty="0" err="1">
                <a:solidFill>
                  <a:srgbClr val="000000"/>
                </a:solidFill>
              </a:rPr>
              <a:t>atm</a:t>
            </a:r>
            <a:r>
              <a:rPr lang="en-US" sz="2400" b="1" dirty="0">
                <a:solidFill>
                  <a:srgbClr val="000000"/>
                </a:solidFill>
              </a:rPr>
              <a:t>? Circle necessary numbers.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Which formula to use? Why?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FIRST YOU SHOW THE WORK. Then partner explains your work.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53511"/>
              </p:ext>
            </p:extLst>
          </p:nvPr>
        </p:nvGraphicFramePr>
        <p:xfrm>
          <a:off x="4648801" y="2033465"/>
          <a:ext cx="3926456" cy="378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Document" r:id="rId4" imgW="6819900" imgH="6578600" progId="Word.Document.12">
                  <p:embed/>
                </p:oleObj>
              </mc:Choice>
              <mc:Fallback>
                <p:oleObj name="Document" r:id="rId4" imgW="6819900" imgH="657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801" y="2033465"/>
                        <a:ext cx="3926456" cy="378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24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b="1" u="sng" dirty="0">
                <a:solidFill>
                  <a:schemeClr val="bg1"/>
                </a:solidFill>
              </a:rPr>
              <a:t>LINES OF LEARNING (LOL):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In a coherent, well-written paragraph with an introductory &amp; concluding sentence: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Explain why we use the q=</a:t>
            </a:r>
            <a:r>
              <a:rPr lang="en-US" sz="4000" dirty="0" err="1">
                <a:solidFill>
                  <a:schemeClr val="bg1"/>
                </a:solidFill>
              </a:rPr>
              <a:t>mH</a:t>
            </a:r>
            <a:r>
              <a:rPr lang="en-US" sz="4000" baseline="-25000" dirty="0" err="1">
                <a:solidFill>
                  <a:schemeClr val="bg1"/>
                </a:solidFill>
              </a:rPr>
              <a:t>f</a:t>
            </a:r>
            <a:r>
              <a:rPr lang="en-US" sz="4000" dirty="0">
                <a:solidFill>
                  <a:schemeClr val="bg1"/>
                </a:solidFill>
              </a:rPr>
              <a:t> and q=</a:t>
            </a:r>
            <a:r>
              <a:rPr lang="en-US" sz="4000" dirty="0" err="1">
                <a:solidFill>
                  <a:schemeClr val="bg1"/>
                </a:solidFill>
              </a:rPr>
              <a:t>mH</a:t>
            </a:r>
            <a:r>
              <a:rPr lang="en-US" sz="4000" baseline="-25000" dirty="0" err="1">
                <a:solidFill>
                  <a:schemeClr val="bg1"/>
                </a:solidFill>
              </a:rPr>
              <a:t>v</a:t>
            </a:r>
            <a:r>
              <a:rPr lang="en-US" sz="4000" dirty="0">
                <a:solidFill>
                  <a:schemeClr val="bg1"/>
                </a:solidFill>
              </a:rPr>
              <a:t> equations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How we decide whether to use constant for the heat of fusion or the heat of vaporization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Explain why temperature does not change during a phase change but heat is required for the phase change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22-23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3.10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6563"/>
              </p:ext>
            </p:extLst>
          </p:nvPr>
        </p:nvGraphicFramePr>
        <p:xfrm>
          <a:off x="1634853" y="3326578"/>
          <a:ext cx="6153638" cy="264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Document" r:id="rId4" imgW="7188200" imgH="3086100" progId="Word.Document.12">
                  <p:embed/>
                </p:oleObj>
              </mc:Choice>
              <mc:Fallback>
                <p:oleObj name="Document" r:id="rId4" imgW="71882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4853" y="3326578"/>
                        <a:ext cx="6153638" cy="2641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Melting ice,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boiling water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melting, freezing, fusion, boiling, vaporization, condensation, heat of fusion, heat of vaporization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629" y="280068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0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12859"/>
              </p:ext>
            </p:extLst>
          </p:nvPr>
        </p:nvGraphicFramePr>
        <p:xfrm>
          <a:off x="2015123" y="2937447"/>
          <a:ext cx="6874877" cy="3218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Document" r:id="rId4" imgW="7188200" imgH="3365500" progId="Word.Document.12">
                  <p:embed/>
                </p:oleObj>
              </mc:Choice>
              <mc:Fallback>
                <p:oleObj name="Document" r:id="rId4" imgW="7188200" imgH="336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5123" y="2937447"/>
                        <a:ext cx="6874877" cy="3218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1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Article: heat phase of change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9799" y="2606215"/>
            <a:ext cx="925312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Read article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Make text annotations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Answer the following questions: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Summarize the heat of fusion and heat of vaporization in your own words. Underline lines from the text where you learned this information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How does the amount of heat absorbed when a substance changes from a solid to a liquid compare to the amount released from a liquid to a solid change? (Hint: look at Table B)</a:t>
            </a:r>
          </a:p>
          <a:p>
            <a:pPr marL="1371600" lvl="2" indent="-457200">
              <a:buFont typeface="Arial"/>
              <a:buChar char="•"/>
            </a:pPr>
            <a:endParaRPr lang="en-US" sz="2800" dirty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44475"/>
              </p:ext>
            </p:extLst>
          </p:nvPr>
        </p:nvGraphicFramePr>
        <p:xfrm>
          <a:off x="739117" y="2190262"/>
          <a:ext cx="7819368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Document" r:id="rId4" imgW="6819900" imgH="2946400" progId="Word.Document.12">
                  <p:embed/>
                </p:oleObj>
              </mc:Choice>
              <mc:Fallback>
                <p:oleObj name="Document" r:id="rId4" imgW="6819900" imgH="294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117" y="2190262"/>
                        <a:ext cx="7819368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53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166394"/>
              </p:ext>
            </p:extLst>
          </p:nvPr>
        </p:nvGraphicFramePr>
        <p:xfrm>
          <a:off x="517282" y="2463799"/>
          <a:ext cx="8138323" cy="230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6819900" imgH="1930400" progId="Word.Document.12">
                  <p:embed/>
                </p:oleObj>
              </mc:Choice>
              <mc:Fallback>
                <p:oleObj name="Document" r:id="rId4" imgW="6819900" imgH="193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282" y="2463799"/>
                        <a:ext cx="8138323" cy="230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9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763955"/>
              </p:ext>
            </p:extLst>
          </p:nvPr>
        </p:nvGraphicFramePr>
        <p:xfrm>
          <a:off x="497741" y="2133600"/>
          <a:ext cx="8167423" cy="310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Document" r:id="rId4" imgW="6819900" imgH="2590800" progId="Word.Document.12">
                  <p:embed/>
                </p:oleObj>
              </mc:Choice>
              <mc:Fallback>
                <p:oleObj name="Document" r:id="rId4" imgW="6819900" imgH="259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741" y="2133600"/>
                        <a:ext cx="8167423" cy="310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91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phase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64047"/>
              </p:ext>
            </p:extLst>
          </p:nvPr>
        </p:nvGraphicFramePr>
        <p:xfrm>
          <a:off x="1238851" y="1871296"/>
          <a:ext cx="681990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Document" r:id="rId4" imgW="6819900" imgH="3975100" progId="Word.Document.12">
                  <p:embed/>
                </p:oleObj>
              </mc:Choice>
              <mc:Fallback>
                <p:oleObj name="Document" r:id="rId4" imgW="6819900" imgH="397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8851" y="1871296"/>
                        <a:ext cx="6819900" cy="397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78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5744</TotalTime>
  <Words>975</Words>
  <Application>Microsoft Macintosh PowerPoint</Application>
  <PresentationFormat>On-screen Show (4:3)</PresentationFormat>
  <Paragraphs>223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254</cp:revision>
  <dcterms:created xsi:type="dcterms:W3CDTF">2012-11-19T19:26:54Z</dcterms:created>
  <dcterms:modified xsi:type="dcterms:W3CDTF">2014-10-06T01:26:16Z</dcterms:modified>
</cp:coreProperties>
</file>