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1"/>
  </p:notesMasterIdLst>
  <p:sldIdLst>
    <p:sldId id="257" r:id="rId2"/>
    <p:sldId id="306" r:id="rId3"/>
    <p:sldId id="510" r:id="rId4"/>
    <p:sldId id="529" r:id="rId5"/>
    <p:sldId id="498" r:id="rId6"/>
    <p:sldId id="537" r:id="rId7"/>
    <p:sldId id="520" r:id="rId8"/>
    <p:sldId id="531" r:id="rId9"/>
    <p:sldId id="538" r:id="rId10"/>
    <p:sldId id="539" r:id="rId11"/>
    <p:sldId id="532" r:id="rId12"/>
    <p:sldId id="533" r:id="rId13"/>
    <p:sldId id="521" r:id="rId14"/>
    <p:sldId id="540" r:id="rId15"/>
    <p:sldId id="535" r:id="rId16"/>
    <p:sldId id="534" r:id="rId17"/>
    <p:sldId id="536" r:id="rId18"/>
    <p:sldId id="438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calculate the heat needed to cause a </a:t>
            </a:r>
            <a:r>
              <a:rPr lang="en-US" dirty="0" smtClean="0"/>
              <a:t>temperature </a:t>
            </a:r>
            <a:r>
              <a:rPr lang="en-US" dirty="0"/>
              <a:t>change in a substance.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Aim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</a:rPr>
              <a:t>How much heat does it </a:t>
            </a:r>
            <a:r>
              <a:rPr lang="en-US" sz="3200" b="1" dirty="0" smtClean="0">
                <a:solidFill>
                  <a:schemeClr val="bg1"/>
                </a:solidFill>
              </a:rPr>
              <a:t>take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to cause a </a:t>
            </a:r>
            <a:r>
              <a:rPr lang="en-US" sz="3200" b="1" dirty="0" smtClean="0">
                <a:solidFill>
                  <a:schemeClr val="bg1"/>
                </a:solidFill>
              </a:rPr>
              <a:t>temperature </a:t>
            </a:r>
            <a:r>
              <a:rPr lang="en-US" sz="3200" b="1" dirty="0">
                <a:solidFill>
                  <a:schemeClr val="bg1"/>
                </a:solidFill>
              </a:rPr>
              <a:t>change? 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 to complete the do now)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 WORLD CONNECTION…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alibri"/>
                <a:cs typeface="Calibri"/>
              </a:rPr>
              <a:t>How does this picture relate to heat capacity? Which do you think has a higher heat capacity? Why is this important to consider?</a:t>
            </a:r>
            <a:endParaRPr lang="en-US" sz="3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22" y="4144252"/>
            <a:ext cx="3241700" cy="19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65484"/>
              </p:ext>
            </p:extLst>
          </p:nvPr>
        </p:nvGraphicFramePr>
        <p:xfrm>
          <a:off x="478208" y="2367080"/>
          <a:ext cx="8311588" cy="306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Document" r:id="rId4" imgW="6819900" imgH="2514600" progId="Word.Document.12">
                  <p:embed/>
                </p:oleObj>
              </mc:Choice>
              <mc:Fallback>
                <p:oleObj name="Document" r:id="rId4" imgW="68199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208" y="2367080"/>
                        <a:ext cx="8311588" cy="3064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91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64047"/>
              </p:ext>
            </p:extLst>
          </p:nvPr>
        </p:nvGraphicFramePr>
        <p:xfrm>
          <a:off x="1238851" y="1871296"/>
          <a:ext cx="68199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" name="Document" r:id="rId4" imgW="6819900" imgH="3975100" progId="Word.Document.12">
                  <p:embed/>
                </p:oleObj>
              </mc:Choice>
              <mc:Fallback>
                <p:oleObj name="Document" r:id="rId4" imgW="6819900" imgH="397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851" y="1871296"/>
                        <a:ext cx="6819900" cy="397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78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How many joules are absorbed when 50.0g of water are heated from 30.2</a:t>
            </a:r>
            <a:r>
              <a:rPr lang="en-US" b="1" baseline="30000" dirty="0">
                <a:solidFill>
                  <a:srgbClr val="000000"/>
                </a:solidFill>
              </a:rPr>
              <a:t>o</a:t>
            </a:r>
            <a:r>
              <a:rPr lang="en-US" b="1" dirty="0">
                <a:solidFill>
                  <a:srgbClr val="000000"/>
                </a:solidFill>
              </a:rPr>
              <a:t>C to 58.6</a:t>
            </a:r>
            <a:r>
              <a:rPr lang="en-US" b="1" baseline="30000" dirty="0">
                <a:solidFill>
                  <a:srgbClr val="000000"/>
                </a:solidFill>
              </a:rPr>
              <a:t>o</a:t>
            </a:r>
            <a:r>
              <a:rPr lang="en-US" b="1" dirty="0">
                <a:solidFill>
                  <a:srgbClr val="000000"/>
                </a:solidFill>
              </a:rPr>
              <a:t>C?  USE FLIPS!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When 200 grams of water cools from 50°C to 25°C, the total amount of heat energy released by the water is</a:t>
            </a: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1) 10,000 calories 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(2) 5,000 calories   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(3) 8 calories   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4) 4 calories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389742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How much heat is required to heat 20 grams of water at 25ºC to 30ºC?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FIRST YOU SHOW THE WORK. Then partner explains your work.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53511"/>
              </p:ext>
            </p:extLst>
          </p:nvPr>
        </p:nvGraphicFramePr>
        <p:xfrm>
          <a:off x="4648801" y="2033465"/>
          <a:ext cx="3926456" cy="378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Document" r:id="rId4" imgW="6819900" imgH="6578600" progId="Word.Document.12">
                  <p:embed/>
                </p:oleObj>
              </mc:Choice>
              <mc:Fallback>
                <p:oleObj name="Document" r:id="rId4" imgW="6819900" imgH="657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801" y="2033465"/>
                        <a:ext cx="3926456" cy="378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24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You try!</a:t>
            </a:r>
          </a:p>
          <a:p>
            <a:pPr algn="l"/>
            <a:r>
              <a:rPr lang="en-US" sz="2700" b="1" u="sng" dirty="0">
                <a:solidFill>
                  <a:srgbClr val="000000"/>
                </a:solidFill>
              </a:rPr>
              <a:t>LET’S TRY!</a:t>
            </a:r>
            <a:r>
              <a:rPr lang="en-US" sz="2700" b="1" dirty="0">
                <a:solidFill>
                  <a:srgbClr val="000000"/>
                </a:solidFill>
              </a:rPr>
              <a:t> The temperature of a sample of water in the liquid phase is raised 30.0</a:t>
            </a:r>
            <a:r>
              <a:rPr lang="en-US" sz="2700" b="1" baseline="30000" dirty="0">
                <a:solidFill>
                  <a:srgbClr val="000000"/>
                </a:solidFill>
              </a:rPr>
              <a:t>o</a:t>
            </a:r>
            <a:r>
              <a:rPr lang="en-US" sz="2700" b="1" dirty="0">
                <a:solidFill>
                  <a:srgbClr val="000000"/>
                </a:solidFill>
              </a:rPr>
              <a:t>C by the addition of 3762J. What is the mass of the </a:t>
            </a:r>
            <a:r>
              <a:rPr lang="en-US" sz="2700" b="1" dirty="0" smtClean="0">
                <a:solidFill>
                  <a:srgbClr val="000000"/>
                </a:solidFill>
              </a:rPr>
              <a:t>water?</a:t>
            </a:r>
            <a:endParaRPr lang="en-US" sz="27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rabicParenR"/>
            </a:pPr>
            <a:r>
              <a:rPr lang="en-US" sz="2700" b="1" dirty="0">
                <a:solidFill>
                  <a:srgbClr val="000000"/>
                </a:solidFill>
              </a:rPr>
              <a:t>0.03g</a:t>
            </a:r>
            <a:endParaRPr lang="en-US" sz="27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rabicParenR"/>
            </a:pPr>
            <a:r>
              <a:rPr lang="en-US" sz="2700" b="1" dirty="0">
                <a:solidFill>
                  <a:srgbClr val="000000"/>
                </a:solidFill>
              </a:rPr>
              <a:t>0.30 g</a:t>
            </a:r>
            <a:endParaRPr lang="en-US" sz="27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rabicParenR"/>
            </a:pPr>
            <a:r>
              <a:rPr lang="en-US" sz="2700" b="1" dirty="0">
                <a:solidFill>
                  <a:srgbClr val="000000"/>
                </a:solidFill>
              </a:rPr>
              <a:t>30.0 g</a:t>
            </a:r>
            <a:endParaRPr lang="en-US" sz="27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rabicParenR"/>
            </a:pPr>
            <a:r>
              <a:rPr lang="en-US" sz="2700" b="1" dirty="0">
                <a:solidFill>
                  <a:srgbClr val="000000"/>
                </a:solidFill>
              </a:rPr>
              <a:t>300.0g</a:t>
            </a:r>
            <a:endParaRPr lang="en-US" sz="2700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28-30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2.13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26600"/>
              </p:ext>
            </p:extLst>
          </p:nvPr>
        </p:nvGraphicFramePr>
        <p:xfrm>
          <a:off x="988736" y="3218961"/>
          <a:ext cx="7188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Document" r:id="rId4" imgW="7188200" imgH="2921000" progId="Word.Document.12">
                  <p:embed/>
                </p:oleObj>
              </mc:Choice>
              <mc:Fallback>
                <p:oleObj name="Document" r:id="rId4" imgW="7188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8736" y="3218961"/>
                        <a:ext cx="71882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Cooking, environment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Specific heat capacity, heat capacity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85" y="1985252"/>
            <a:ext cx="3241700" cy="195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85" y="4305299"/>
            <a:ext cx="3241700" cy="22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786416"/>
              </p:ext>
            </p:extLst>
          </p:nvPr>
        </p:nvGraphicFramePr>
        <p:xfrm>
          <a:off x="1955799" y="3061420"/>
          <a:ext cx="71882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Document" r:id="rId4" imgW="7188200" imgH="3213100" progId="Word.Document.12">
                  <p:embed/>
                </p:oleObj>
              </mc:Choice>
              <mc:Fallback>
                <p:oleObj name="Document" r:id="rId4" imgW="71882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799" y="3061420"/>
                        <a:ext cx="7188200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0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Discussion…think about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9799" y="2606215"/>
            <a:ext cx="9253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Will it take the same amount of heat to boil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drop of water or a bucket of water?</a:t>
            </a:r>
          </a:p>
          <a:p>
            <a:pPr marL="1371600" lvl="2" indent="-457200">
              <a:buFont typeface="Arial"/>
              <a:buChar char="•"/>
            </a:pPr>
            <a:endParaRPr lang="en-US" sz="2800" dirty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36" y="3662052"/>
            <a:ext cx="1721338" cy="2306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357" y="3662052"/>
            <a:ext cx="3129385" cy="23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Article: catalyst change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9799" y="2606215"/>
            <a:ext cx="92531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Read article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Make text annotations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Answer the following questions: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your own words describe specific heat. Underline the sentence in the text that describes specific heat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Water is considered to have a high specific heat.  How does this explain the situation where water heats up slower than iron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What is the formula for heat absorbed or released during temperature change: </a:t>
            </a:r>
          </a:p>
          <a:p>
            <a:pPr marL="1371600" lvl="2" indent="-457200">
              <a:buFont typeface="Arial"/>
              <a:buChar char="•"/>
            </a:pPr>
            <a:endParaRPr lang="en-US" sz="2800" dirty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9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59308"/>
              </p:ext>
            </p:extLst>
          </p:nvPr>
        </p:nvGraphicFramePr>
        <p:xfrm>
          <a:off x="547077" y="2071077"/>
          <a:ext cx="7991231" cy="38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Document" r:id="rId4" imgW="6819900" imgH="2260600" progId="Word.Document.12">
                  <p:embed/>
                </p:oleObj>
              </mc:Choice>
              <mc:Fallback>
                <p:oleObj name="Document" r:id="rId4" imgW="6819900" imgH="226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077" y="2071077"/>
                        <a:ext cx="7991231" cy="3849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5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31966"/>
              </p:ext>
            </p:extLst>
          </p:nvPr>
        </p:nvGraphicFramePr>
        <p:xfrm>
          <a:off x="654049" y="3017716"/>
          <a:ext cx="8057789" cy="171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819900" imgH="1447800" progId="Word.Document.12">
                  <p:embed/>
                </p:oleObj>
              </mc:Choice>
              <mc:Fallback>
                <p:oleObj name="Document" r:id="rId4" imgW="68199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49" y="3017716"/>
                        <a:ext cx="8057789" cy="1710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 capacity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16959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How much heat does it take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to cause a temperature change?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 capacity depends on…</a:t>
            </a:r>
          </a:p>
          <a:p>
            <a:pPr marL="342900" lvl="0" indent="-342900">
              <a:buFont typeface="Arial"/>
              <a:buChar char="•"/>
            </a:pPr>
            <a:endParaRPr lang="en-US" sz="2500" b="1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500" b="1" u="sng" dirty="0" smtClean="0">
                <a:solidFill>
                  <a:srgbClr val="FF0000"/>
                </a:solidFill>
              </a:rPr>
              <a:t>amount </a:t>
            </a:r>
            <a:r>
              <a:rPr lang="en-US" sz="2500" b="1" u="sng" dirty="0">
                <a:solidFill>
                  <a:srgbClr val="FF0000"/>
                </a:solidFill>
              </a:rPr>
              <a:t>of </a:t>
            </a:r>
            <a:r>
              <a:rPr lang="en-US" sz="2500" b="1" u="sng" dirty="0" smtClean="0">
                <a:solidFill>
                  <a:srgbClr val="FF0000"/>
                </a:solidFill>
              </a:rPr>
              <a:t>substance</a:t>
            </a:r>
            <a:endParaRPr lang="en-US" sz="2500" u="sng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EXAMPLE:  steel nail vs. steel rollercoaster</a:t>
            </a:r>
          </a:p>
          <a:p>
            <a:r>
              <a:rPr lang="en-US" sz="2500" dirty="0">
                <a:solidFill>
                  <a:srgbClr val="000000"/>
                </a:solidFill>
              </a:rPr>
              <a:t> </a:t>
            </a:r>
          </a:p>
          <a:p>
            <a:pPr marL="342900" lvl="0" indent="-342900">
              <a:buFont typeface="Arial"/>
              <a:buChar char="•"/>
            </a:pPr>
            <a:r>
              <a:rPr lang="en-US" sz="2500" b="1" u="sng" dirty="0">
                <a:solidFill>
                  <a:srgbClr val="FF0000"/>
                </a:solidFill>
              </a:rPr>
              <a:t>type of substance</a:t>
            </a:r>
            <a:endParaRPr lang="en-US" sz="2500" u="sng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EXAMPLE: gold vs. copper</a:t>
            </a: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41256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5749</TotalTime>
  <Words>1071</Words>
  <Application>Microsoft Macintosh PowerPoint</Application>
  <PresentationFormat>On-screen Show (4:3)</PresentationFormat>
  <Paragraphs>273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258</cp:revision>
  <dcterms:created xsi:type="dcterms:W3CDTF">2012-11-19T19:26:54Z</dcterms:created>
  <dcterms:modified xsi:type="dcterms:W3CDTF">2014-10-06T01:31:23Z</dcterms:modified>
</cp:coreProperties>
</file>