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7"/>
  </p:notesMasterIdLst>
  <p:sldIdLst>
    <p:sldId id="257" r:id="rId2"/>
    <p:sldId id="510" r:id="rId3"/>
    <p:sldId id="306" r:id="rId4"/>
    <p:sldId id="529" r:id="rId5"/>
    <p:sldId id="498" r:id="rId6"/>
    <p:sldId id="556" r:id="rId7"/>
    <p:sldId id="537" r:id="rId8"/>
    <p:sldId id="538" r:id="rId9"/>
    <p:sldId id="549" r:id="rId10"/>
    <p:sldId id="550" r:id="rId11"/>
    <p:sldId id="536" r:id="rId12"/>
    <p:sldId id="558" r:id="rId13"/>
    <p:sldId id="557" r:id="rId14"/>
    <p:sldId id="438" r:id="rId15"/>
    <p:sldId id="3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24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/>
              <a:t>I will calculate </a:t>
            </a:r>
            <a:r>
              <a:rPr lang="en-US" dirty="0" smtClean="0"/>
              <a:t>heat absorbed at different segments of the heating curve.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Aim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</a:rPr>
              <a:t>How </a:t>
            </a:r>
            <a:r>
              <a:rPr lang="en-US" sz="3200" b="1" dirty="0" smtClean="0">
                <a:solidFill>
                  <a:schemeClr val="bg1"/>
                </a:solidFill>
              </a:rPr>
              <a:t>do we apply heat equations to calculate throughout the heating curve?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2: </a:t>
            </a:r>
            <a:r>
              <a:rPr lang="en-US" sz="2400" b="1" dirty="0" smtClean="0"/>
              <a:t>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10 minutes to write your journal entry)</a:t>
            </a:r>
            <a:endParaRPr lang="en-US" sz="5100" b="1" dirty="0" smtClean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Heating curve calculations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C. Calculate the total heat absorbed by 5.00-gram sample of ammonia during interval CD.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Questions to consider: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C 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800" dirty="0">
                <a:solidFill>
                  <a:srgbClr val="000000"/>
                </a:solidFill>
              </a:rPr>
              <a:t> D represents what? __________________________________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Is temperature increasing or staying the same? _________________________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Which formula should we use out the three above? Why?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_______________________________________________________________________ </a:t>
            </a:r>
            <a:endParaRPr lang="en-US" sz="4000" dirty="0" smtClean="0">
              <a:solidFill>
                <a:srgbClr val="000000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89021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Page 35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Switch papers and check each other answers. Explain to the person what they did well and what needs to be improved.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on board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For pages 36-38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6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35-38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2.14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81823"/>
              </p:ext>
            </p:extLst>
          </p:nvPr>
        </p:nvGraphicFramePr>
        <p:xfrm>
          <a:off x="1093777" y="3094919"/>
          <a:ext cx="71882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Document" r:id="rId4" imgW="7188200" imgH="3263900" progId="Word.Document.12">
                  <p:embed/>
                </p:oleObj>
              </mc:Choice>
              <mc:Fallback>
                <p:oleObj name="Document" r:id="rId4" imgW="7188200" imgH="326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3777" y="3094919"/>
                        <a:ext cx="718820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DO NOW (ON LOOSELEAF)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Why does an iceberg have more energy than a pot of boiling water? (HINT: Think about the formulas we have been using)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  <a:latin typeface="Century Gothic"/>
                <a:cs typeface="Century Gothic"/>
              </a:rPr>
              <a:t>Cite </a:t>
            </a:r>
            <a:r>
              <a:rPr lang="en-US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formulas as </a:t>
            </a:r>
            <a:r>
              <a:rPr lang="en-US" sz="2400" b="1" dirty="0">
                <a:solidFill>
                  <a:srgbClr val="FF0000"/>
                </a:solidFill>
                <a:latin typeface="Century Gothic"/>
                <a:cs typeface="Century Gothic"/>
              </a:rPr>
              <a:t>evidence</a:t>
            </a: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Please write for 5 minutes. </a:t>
            </a:r>
            <a:r>
              <a:rPr lang="en-US" sz="2400" b="1" dirty="0">
                <a:solidFill>
                  <a:srgbClr val="FF0000"/>
                </a:solidFill>
                <a:latin typeface="Century Gothic"/>
                <a:cs typeface="Century Gothic"/>
              </a:rPr>
              <a:t>Write a TIEDC paragraph 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(5+ sentences):</a:t>
            </a: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 algn="l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T = Topic Sentence</a:t>
            </a:r>
          </a:p>
          <a:p>
            <a:pPr lvl="1" algn="l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I = Introduce Evidence </a:t>
            </a:r>
            <a:endParaRPr lang="en-US" sz="2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 algn="l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 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= Evidence (cite specifics)</a:t>
            </a:r>
          </a:p>
          <a:p>
            <a:pPr lvl="1" algn="l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D = Develop evidence (explain example)</a:t>
            </a:r>
          </a:p>
          <a:p>
            <a:pPr lvl="1" algn="l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C = Conclusion</a:t>
            </a:r>
            <a:endParaRPr lang="en-US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Cooking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Heating curve, Specific heat capacity, heat capacity, heat of fusion, heat of vaporization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167" y="291790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>
              <a:solidFill>
                <a:schemeClr val="bg1"/>
              </a:solidFill>
            </a:endParaRPr>
          </a:p>
          <a:p>
            <a:pPr algn="l"/>
            <a:endParaRPr lang="en-US" sz="4000" dirty="0">
              <a:solidFill>
                <a:schemeClr val="bg1"/>
              </a:solidFill>
            </a:endParaRPr>
          </a:p>
          <a:p>
            <a:pPr algn="l"/>
            <a:endParaRPr lang="en-US" sz="4000" dirty="0">
              <a:solidFill>
                <a:srgbClr val="000000"/>
              </a:solidFill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0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Refresher: calculating heat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35111"/>
              </p:ext>
            </p:extLst>
          </p:nvPr>
        </p:nvGraphicFramePr>
        <p:xfrm>
          <a:off x="447727" y="2798392"/>
          <a:ext cx="8383012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name="Document" r:id="rId4" imgW="6845300" imgH="2628900" progId="Word.Document.12">
                  <p:embed/>
                </p:oleObj>
              </mc:Choice>
              <mc:Fallback>
                <p:oleObj name="Document" r:id="rId4" imgW="6845300" imgH="262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727" y="2798392"/>
                        <a:ext cx="8383012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25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-97696" y="1640620"/>
            <a:ext cx="939799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475BCD"/>
                </a:solidFill>
                <a:latin typeface="Century Gothic"/>
                <a:cs typeface="Century Gothic"/>
              </a:rPr>
              <a:t>*Please write down sublimation (</a:t>
            </a:r>
            <a:r>
              <a:rPr lang="en-US" sz="2500" dirty="0" err="1" smtClean="0">
                <a:solidFill>
                  <a:srgbClr val="475BCD"/>
                </a:solidFill>
                <a:latin typeface="Century Gothic"/>
                <a:cs typeface="Century Gothic"/>
              </a:rPr>
              <a:t>s</a:t>
            </a:r>
            <a:r>
              <a:rPr lang="en-US" sz="2500" dirty="0" err="1" smtClean="0">
                <a:solidFill>
                  <a:srgbClr val="475BCD"/>
                </a:solidFill>
                <a:latin typeface="Century Gothic"/>
                <a:cs typeface="Century Gothic"/>
                <a:sym typeface="Wingdings"/>
              </a:rPr>
              <a:t>g</a:t>
            </a:r>
            <a:r>
              <a:rPr lang="en-US" sz="2500" dirty="0" smtClean="0">
                <a:solidFill>
                  <a:srgbClr val="475BCD"/>
                </a:solidFill>
                <a:latin typeface="Century Gothic"/>
                <a:cs typeface="Century Gothic"/>
                <a:sym typeface="Wingdings"/>
              </a:rPr>
              <a:t>)</a:t>
            </a:r>
            <a:r>
              <a:rPr lang="en-US" sz="2500" dirty="0" smtClean="0">
                <a:solidFill>
                  <a:srgbClr val="475BCD"/>
                </a:solidFill>
                <a:latin typeface="Century Gothic"/>
                <a:cs typeface="Century Gothic"/>
              </a:rPr>
              <a:t> &amp; deposition (g </a:t>
            </a:r>
            <a:r>
              <a:rPr lang="en-US" sz="2500" dirty="0" smtClean="0">
                <a:solidFill>
                  <a:srgbClr val="475BCD"/>
                </a:solidFill>
                <a:latin typeface="Century Gothic"/>
                <a:cs typeface="Century Gothic"/>
                <a:sym typeface="Wingdings"/>
              </a:rPr>
              <a:t> s)</a:t>
            </a:r>
            <a:endParaRPr lang="en-US" sz="2500" dirty="0" smtClean="0">
              <a:solidFill>
                <a:srgbClr val="475BCD"/>
              </a:solidFill>
              <a:latin typeface="Century Gothic"/>
              <a:cs typeface="Century Gothic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59" y="2372975"/>
            <a:ext cx="5158154" cy="3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1386626"/>
            <a:ext cx="9143999" cy="3146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question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73" y="2405182"/>
            <a:ext cx="597281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39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Heating curve calculations</a:t>
            </a:r>
          </a:p>
          <a:p>
            <a:pPr marL="342900" lvl="0" indent="-342900">
              <a:buFont typeface="Arial"/>
              <a:buChar char="•"/>
            </a:pPr>
            <a:endParaRPr lang="en-US" sz="2500" b="1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Questions to consider: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800" dirty="0">
                <a:solidFill>
                  <a:srgbClr val="000000"/>
                </a:solidFill>
              </a:rPr>
              <a:t> B represents what? __________________________________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Is temperature increasing or staying the same? _________________________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Which formula should we use out the three above? Why?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___________________________________________________</a:t>
            </a:r>
            <a:r>
              <a:rPr lang="en-US" sz="2800" dirty="0"/>
              <a:t>____________________</a:t>
            </a: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41256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do we apply heat equations to calculate throughout the heating curve?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Heating curve calculations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. Calculate the total heat absorbed by 5.00-gram sample of ammonia during interval BC.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Questions to consider: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B 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800" dirty="0">
                <a:solidFill>
                  <a:srgbClr val="000000"/>
                </a:solidFill>
              </a:rPr>
              <a:t> C represents what? __________________________________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Is temperature increasing or staying the same? _________________________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Which formula should we use out the three above? Why?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___________________________________________________</a:t>
            </a:r>
            <a:r>
              <a:rPr lang="en-US" sz="2800" dirty="0"/>
              <a:t>____________________</a:t>
            </a: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71547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5772</TotalTime>
  <Words>919</Words>
  <Application>Microsoft Macintosh PowerPoint</Application>
  <PresentationFormat>On-screen Show (4:3)</PresentationFormat>
  <Paragraphs>212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262</cp:revision>
  <dcterms:created xsi:type="dcterms:W3CDTF">2012-11-19T19:26:54Z</dcterms:created>
  <dcterms:modified xsi:type="dcterms:W3CDTF">2014-10-06T01:36:51Z</dcterms:modified>
</cp:coreProperties>
</file>