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19"/>
  </p:notesMasterIdLst>
  <p:sldIdLst>
    <p:sldId id="257" r:id="rId2"/>
    <p:sldId id="306" r:id="rId3"/>
    <p:sldId id="457" r:id="rId4"/>
    <p:sldId id="469" r:id="rId5"/>
    <p:sldId id="363" r:id="rId6"/>
    <p:sldId id="471" r:id="rId7"/>
    <p:sldId id="458" r:id="rId8"/>
    <p:sldId id="480" r:id="rId9"/>
    <p:sldId id="464" r:id="rId10"/>
    <p:sldId id="484" r:id="rId11"/>
    <p:sldId id="483" r:id="rId12"/>
    <p:sldId id="481" r:id="rId13"/>
    <p:sldId id="370" r:id="rId14"/>
    <p:sldId id="482" r:id="rId15"/>
    <p:sldId id="442" r:id="rId16"/>
    <p:sldId id="438" r:id="rId17"/>
    <p:sldId id="3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65" d="100"/>
          <a:sy n="65" d="100"/>
        </p:scale>
        <p:origin x="-2256"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EE796-8BB9-8E40-BF38-D52FCB9B1618}" type="datetimeFigureOut">
              <a:rPr lang="en-US" smtClean="0"/>
              <a:t>9/28/14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E6601-88E3-EE42-92CE-0AEC8762A50B}" type="slidenum">
              <a:rPr lang="en-US" smtClean="0"/>
              <a:t>‹#›</a:t>
            </a:fld>
            <a:endParaRPr lang="en-US"/>
          </a:p>
        </p:txBody>
      </p:sp>
    </p:spTree>
    <p:extLst>
      <p:ext uri="{BB962C8B-B14F-4D97-AF65-F5344CB8AC3E}">
        <p14:creationId xmlns:p14="http://schemas.microsoft.com/office/powerpoint/2010/main" val="1415466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9/28/14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CBC95-73C3-6940-8688-C6D4C3AD3A7E}" type="datetimeFigureOut">
              <a:rPr lang="en-US" smtClean="0"/>
              <a:pPr/>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CBC95-73C3-6940-8688-C6D4C3AD3A7E}" type="datetimeFigureOut">
              <a:rPr lang="en-US" smtClean="0"/>
              <a:pPr/>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CBC95-73C3-6940-8688-C6D4C3AD3A7E}" type="datetimeFigureOut">
              <a:rPr lang="en-US" smtClean="0"/>
              <a:pPr/>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CBC95-73C3-6940-8688-C6D4C3AD3A7E}" type="datetimeFigureOut">
              <a:rPr lang="en-US" smtClean="0"/>
              <a:pPr/>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BCBC95-73C3-6940-8688-C6D4C3AD3A7E}" type="datetimeFigureOut">
              <a:rPr lang="en-US" smtClean="0"/>
              <a:pPr/>
              <a:t>9/28/14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BCBC95-73C3-6940-8688-C6D4C3AD3A7E}" type="datetimeFigureOut">
              <a:rPr lang="en-US" smtClean="0"/>
              <a:pPr/>
              <a:t>9/28/14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CBC95-73C3-6940-8688-C6D4C3AD3A7E}" type="datetimeFigureOut">
              <a:rPr lang="en-US" smtClean="0"/>
              <a:pPr/>
              <a:t>9/28/14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CBC95-73C3-6940-8688-C6D4C3AD3A7E}" type="datetimeFigureOut">
              <a:rPr lang="en-US" smtClean="0"/>
              <a:pPr/>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CBC95-73C3-6940-8688-C6D4C3AD3A7E}" type="datetimeFigureOut">
              <a:rPr lang="en-US" smtClean="0"/>
              <a:pPr/>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CBC95-73C3-6940-8688-C6D4C3AD3A7E}" type="datetimeFigureOut">
              <a:rPr lang="en-US" smtClean="0"/>
              <a:pPr/>
              <a:t>9/28/14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4B31-E22C-0B4E-9FBB-D92B9D6F35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5.docx"/><Relationship Id="rId5" Type="http://schemas.openxmlformats.org/officeDocument/2006/relationships/image" Target="../media/image9.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package" Target="../embeddings/Microsoft_Word_Document6.docx"/><Relationship Id="rId5" Type="http://schemas.openxmlformats.org/officeDocument/2006/relationships/image" Target="../media/image10.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package" Target="../embeddings/Microsoft_Word_Document7.docx"/><Relationship Id="rId5"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4.docx"/><Relationship Id="rId5"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799718"/>
            <a:ext cx="7296150" cy="2615974"/>
          </a:xfrm>
        </p:spPr>
        <p:txBody>
          <a:bodyPr>
            <a:normAutofit fontScale="92500" lnSpcReduction="10000"/>
          </a:bodyPr>
          <a:lstStyle/>
          <a:p>
            <a:pPr algn="l" eaLnBrk="1" hangingPunct="1"/>
            <a:r>
              <a:rPr lang="en-US" sz="5100" b="1" u="sng" dirty="0" smtClean="0">
                <a:solidFill>
                  <a:schemeClr val="bg1"/>
                </a:solidFill>
                <a:latin typeface="Stencil"/>
                <a:ea typeface="ＭＳ Ｐゴシック" charset="-128"/>
                <a:cs typeface="Stencil"/>
              </a:rPr>
              <a:t>Objective:</a:t>
            </a:r>
          </a:p>
          <a:p>
            <a:r>
              <a:rPr lang="en-US" sz="3200" dirty="0" smtClean="0"/>
              <a:t>I will be able to draw and interpret pure substances using a particle diagram.</a:t>
            </a:r>
            <a:endParaRPr lang="en-US" sz="3200" b="1" dirty="0"/>
          </a:p>
        </p:txBody>
      </p:sp>
      <p:sp>
        <p:nvSpPr>
          <p:cNvPr id="4" name="TextBox 3"/>
          <p:cNvSpPr txBox="1"/>
          <p:nvPr/>
        </p:nvSpPr>
        <p:spPr>
          <a:xfrm>
            <a:off x="1767799" y="565962"/>
            <a:ext cx="7407619" cy="1077218"/>
          </a:xfrm>
          <a:prstGeom prst="rect">
            <a:avLst/>
          </a:prstGeom>
          <a:solidFill>
            <a:schemeClr val="accent2">
              <a:lumMod val="60000"/>
              <a:lumOff val="40000"/>
            </a:schemeClr>
          </a:solidFill>
        </p:spPr>
        <p:txBody>
          <a:bodyPr wrap="square">
            <a:prstTxWarp prst="textNoShape">
              <a:avLst/>
            </a:prstTxWarp>
            <a:spAutoFit/>
          </a:bodyPr>
          <a:lstStyle/>
          <a:p>
            <a:pPr algn="ctr"/>
            <a:r>
              <a:rPr lang="en-US" sz="3000" b="1" dirty="0" smtClean="0">
                <a:solidFill>
                  <a:srgbClr val="000000"/>
                </a:solidFill>
              </a:rPr>
              <a:t>Aim: </a:t>
            </a:r>
            <a:r>
              <a:rPr lang="en-US" sz="3200" b="1" dirty="0" smtClean="0">
                <a:solidFill>
                  <a:schemeClr val="bg1"/>
                </a:solidFill>
              </a:rPr>
              <a:t>How do we represent elements &amp; compounds in a particle diagram?</a:t>
            </a:r>
          </a:p>
        </p:txBody>
      </p:sp>
      <p:sp>
        <p:nvSpPr>
          <p:cNvPr id="8" name="TextBox 7"/>
          <p:cNvSpPr txBox="1"/>
          <p:nvPr/>
        </p:nvSpPr>
        <p:spPr>
          <a:xfrm>
            <a:off x="0" y="24490"/>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Matter &amp; Energy—It All Matters</a:t>
            </a:r>
            <a:endParaRPr lang="en-US" sz="2400" dirty="0"/>
          </a:p>
        </p:txBody>
      </p:sp>
      <p:sp>
        <p:nvSpPr>
          <p:cNvPr id="9" name="TextBox 8"/>
          <p:cNvSpPr txBox="1"/>
          <p:nvPr/>
        </p:nvSpPr>
        <p:spPr>
          <a:xfrm>
            <a:off x="0" y="563986"/>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cxnSp>
        <p:nvCxnSpPr>
          <p:cNvPr id="11" name="Straight Connector 10"/>
          <p:cNvCxnSpPr/>
          <p:nvPr/>
        </p:nvCxnSpPr>
        <p:spPr>
          <a:xfrm>
            <a:off x="-30261" y="166316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76200" y="1754577"/>
            <a:ext cx="1828800" cy="5083885"/>
            <a:chOff x="76200" y="293448"/>
            <a:chExt cx="1828800" cy="4969413"/>
          </a:xfrm>
        </p:grpSpPr>
        <p:sp>
          <p:nvSpPr>
            <p:cNvPr id="12" name="Rounded Rectangle 11"/>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14" name="TextBox 13"/>
            <p:cNvSpPr txBox="1"/>
            <p:nvPr/>
          </p:nvSpPr>
          <p:spPr>
            <a:xfrm>
              <a:off x="299401" y="1598950"/>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5" name="TextBox 14"/>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16" name="TextBox 15"/>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17" name="TextBox 16"/>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18" name="TextBox 17"/>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sp>
          <p:nvSpPr>
            <p:cNvPr id="19" name="TextBox 18"/>
            <p:cNvSpPr txBox="1"/>
            <p:nvPr/>
          </p:nvSpPr>
          <p:spPr>
            <a:xfrm>
              <a:off x="294001" y="1066800"/>
              <a:ext cx="1453199" cy="369332"/>
            </a:xfrm>
            <a:prstGeom prst="rect">
              <a:avLst/>
            </a:prstGeom>
            <a:solidFill>
              <a:schemeClr val="accent2">
                <a:lumMod val="40000"/>
                <a:lumOff val="60000"/>
              </a:schemeClr>
            </a:solidFill>
          </p:spPr>
          <p:txBody>
            <a:bodyPr wrap="square" rtlCol="0">
              <a:spAutoFit/>
            </a:bodyPr>
            <a:lstStyle/>
            <a:p>
              <a:r>
                <a:rPr lang="en-US" dirty="0" smtClean="0">
                  <a:solidFill>
                    <a:schemeClr val="bg1"/>
                  </a:solidFill>
                </a:rPr>
                <a:t>Do Now</a:t>
              </a:r>
              <a:endParaRPr lang="en-US" dirty="0">
                <a:solidFill>
                  <a:schemeClr val="bg1"/>
                </a:solidFill>
              </a:endParaRPr>
            </a:p>
          </p:txBody>
        </p:sp>
      </p:grpSp>
      <p:pic>
        <p:nvPicPr>
          <p:cNvPr id="3" name="Picture 2"/>
          <p:cNvPicPr>
            <a:picLocks noChangeAspect="1"/>
          </p:cNvPicPr>
          <p:nvPr/>
        </p:nvPicPr>
        <p:blipFill>
          <a:blip r:embed="rId2"/>
          <a:stretch>
            <a:fillRect/>
          </a:stretch>
        </p:blipFill>
        <p:spPr>
          <a:xfrm>
            <a:off x="520426" y="5568464"/>
            <a:ext cx="871830" cy="957382"/>
          </a:xfrm>
          <a:prstGeom prst="rect">
            <a:avLst/>
          </a:prstGeom>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310" y="4415692"/>
            <a:ext cx="1758511" cy="236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ontent Placeholder 2"/>
          <p:cNvSpPr txBox="1">
            <a:spLocks/>
          </p:cNvSpPr>
          <p:nvPr/>
        </p:nvSpPr>
        <p:spPr>
          <a:xfrm>
            <a:off x="3732821" y="4415692"/>
            <a:ext cx="5411179" cy="2442308"/>
          </a:xfrm>
          <a:prstGeom prst="rect">
            <a:avLst/>
          </a:prstGeom>
          <a:solidFill>
            <a:schemeClr val="accent2">
              <a:lumMod val="60000"/>
              <a:lumOff val="40000"/>
            </a:schemeClr>
          </a:solid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0" b="1" u="sng" dirty="0" smtClean="0">
                <a:solidFill>
                  <a:srgbClr val="000000"/>
                </a:solidFill>
                <a:latin typeface="Stencil" pitchFamily="82" charset="0"/>
              </a:rPr>
              <a:t>Do now</a:t>
            </a:r>
            <a:r>
              <a:rPr lang="en-US" sz="12000" b="1" dirty="0" smtClean="0">
                <a:solidFill>
                  <a:srgbClr val="000000"/>
                </a:solidFill>
                <a:latin typeface="Stencil" pitchFamily="82" charset="0"/>
              </a:rPr>
              <a:t>:</a:t>
            </a:r>
            <a:r>
              <a:rPr lang="en-US" sz="8000" b="1" dirty="0" smtClean="0">
                <a:solidFill>
                  <a:srgbClr val="000000"/>
                </a:solidFill>
                <a:latin typeface="Stencil" pitchFamily="82" charset="0"/>
              </a:rPr>
              <a:t> </a:t>
            </a:r>
          </a:p>
          <a:p>
            <a:pPr algn="l"/>
            <a:r>
              <a:rPr lang="en-US" sz="5100" b="1" dirty="0" smtClean="0">
                <a:solidFill>
                  <a:srgbClr val="800000"/>
                </a:solidFill>
                <a:latin typeface="Corbel"/>
                <a:cs typeface="Corbel"/>
              </a:rPr>
              <a:t>(You have </a:t>
            </a:r>
            <a:r>
              <a:rPr lang="en-US" sz="5100" b="1" dirty="0">
                <a:solidFill>
                  <a:srgbClr val="800000"/>
                </a:solidFill>
                <a:latin typeface="Corbel"/>
                <a:cs typeface="Corbel"/>
              </a:rPr>
              <a:t>5</a:t>
            </a:r>
            <a:r>
              <a:rPr lang="en-US" sz="5100" b="1" dirty="0" smtClean="0">
                <a:solidFill>
                  <a:srgbClr val="800000"/>
                </a:solidFill>
                <a:latin typeface="Corbel"/>
                <a:cs typeface="Corbel"/>
              </a:rPr>
              <a:t> minutes)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107965" y="1523392"/>
            <a:ext cx="9036034" cy="4995600"/>
          </a:xfrm>
          <a:prstGeom prst="rect">
            <a:avLst/>
          </a:prstGeom>
        </p:spPr>
        <p:txBody>
          <a:bodyPr vert="horz" lIns="91440" tIns="45720" rIns="91440" bIns="45720" rtlCol="0" anchor="t">
            <a:normAutofit fontScale="55000" lnSpcReduction="200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9600" dirty="0">
                <a:solidFill>
                  <a:srgbClr val="475BCD"/>
                </a:solidFill>
                <a:latin typeface="Stencil"/>
                <a:cs typeface="Stencil"/>
              </a:rPr>
              <a:t>Annotating questions</a:t>
            </a:r>
          </a:p>
          <a:p>
            <a:pPr marL="1143000" lvl="0" indent="-1143000" algn="l">
              <a:buFont typeface="Arial"/>
              <a:buChar char="•"/>
            </a:pPr>
            <a:r>
              <a:rPr lang="en-US" sz="4500" dirty="0">
                <a:solidFill>
                  <a:srgbClr val="000000"/>
                </a:solidFill>
              </a:rPr>
              <a:t>Box any Chemistry terms—write a quick definition</a:t>
            </a:r>
          </a:p>
          <a:p>
            <a:pPr marL="1143000" lvl="0" indent="-1143000" algn="l">
              <a:buFont typeface="Arial"/>
              <a:buChar char="•"/>
            </a:pPr>
            <a:r>
              <a:rPr lang="en-US" sz="4500" dirty="0">
                <a:solidFill>
                  <a:srgbClr val="000000"/>
                </a:solidFill>
              </a:rPr>
              <a:t>Circle any numbers with units. Above write down what the number represents</a:t>
            </a:r>
          </a:p>
          <a:p>
            <a:pPr marL="1143000" lvl="0" indent="-1143000" algn="l">
              <a:buFont typeface="Arial"/>
              <a:buChar char="•"/>
            </a:pPr>
            <a:r>
              <a:rPr lang="en-US" sz="4500" dirty="0">
                <a:solidFill>
                  <a:srgbClr val="000000"/>
                </a:solidFill>
              </a:rPr>
              <a:t>Put a ?? Above something you are confused</a:t>
            </a:r>
          </a:p>
          <a:p>
            <a:pPr marL="1143000" lvl="0" indent="-1143000" algn="l">
              <a:buFont typeface="Arial"/>
              <a:buChar char="•"/>
            </a:pPr>
            <a:r>
              <a:rPr lang="en-US" sz="4500" dirty="0">
                <a:solidFill>
                  <a:srgbClr val="000000"/>
                </a:solidFill>
              </a:rPr>
              <a:t>Underline what the question </a:t>
            </a:r>
            <a:r>
              <a:rPr lang="en-US" sz="4500" dirty="0" smtClean="0">
                <a:solidFill>
                  <a:srgbClr val="000000"/>
                </a:solidFill>
              </a:rPr>
              <a:t>is</a:t>
            </a:r>
            <a:endParaRPr lang="en-US" sz="4500" dirty="0" smtClean="0">
              <a:solidFill>
                <a:srgbClr val="000000"/>
              </a:solidFill>
              <a:latin typeface="Century Gothic"/>
              <a:cs typeface="Century Gothic"/>
            </a:endParaRPr>
          </a:p>
          <a:p>
            <a:pPr algn="l"/>
            <a:endParaRPr lang="en-US" sz="4000" dirty="0" smtClean="0">
              <a:solidFill>
                <a:srgbClr val="000000"/>
              </a:solidFill>
              <a:latin typeface="Century Gothic"/>
              <a:cs typeface="Century Gothic"/>
            </a:endParaRPr>
          </a:p>
        </p:txBody>
      </p:sp>
    </p:spTree>
    <p:extLst>
      <p:ext uri="{BB962C8B-B14F-4D97-AF65-F5344CB8AC3E}">
        <p14:creationId xmlns:p14="http://schemas.microsoft.com/office/powerpoint/2010/main" val="13017395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107965" y="1523392"/>
            <a:ext cx="9036034" cy="4995600"/>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smtClean="0">
                <a:solidFill>
                  <a:srgbClr val="475BCD"/>
                </a:solidFill>
                <a:latin typeface="Stencil"/>
                <a:cs typeface="Stencil"/>
              </a:rPr>
              <a:t>Sample questions…</a:t>
            </a:r>
          </a:p>
          <a:p>
            <a:endParaRPr lang="en-US" sz="4000" dirty="0" smtClean="0">
              <a:solidFill>
                <a:srgbClr val="000000"/>
              </a:solidFill>
              <a:latin typeface="Century Gothic"/>
              <a:cs typeface="Century Gothic"/>
            </a:endParaRPr>
          </a:p>
          <a:p>
            <a:pPr algn="l"/>
            <a:endParaRPr lang="en-US" sz="4000" dirty="0" smtClean="0">
              <a:solidFill>
                <a:srgbClr val="000000"/>
              </a:solidFill>
              <a:latin typeface="Century Gothic"/>
              <a:cs typeface="Century Gothic"/>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34920770"/>
              </p:ext>
            </p:extLst>
          </p:nvPr>
        </p:nvGraphicFramePr>
        <p:xfrm>
          <a:off x="1191473" y="2703145"/>
          <a:ext cx="6680200" cy="3080239"/>
        </p:xfrm>
        <a:graphic>
          <a:graphicData uri="http://schemas.openxmlformats.org/presentationml/2006/ole">
            <mc:AlternateContent xmlns:mc="http://schemas.openxmlformats.org/markup-compatibility/2006">
              <mc:Choice xmlns:v="urn:schemas-microsoft-com:vml" Requires="v">
                <p:oleObj spid="_x0000_s62467" name="Document" r:id="rId4" imgW="6680200" imgH="2819400" progId="Word.Document.12">
                  <p:embed/>
                </p:oleObj>
              </mc:Choice>
              <mc:Fallback>
                <p:oleObj name="Document" r:id="rId4" imgW="6680200" imgH="2819400" progId="Word.Document.12">
                  <p:embed/>
                  <p:pic>
                    <p:nvPicPr>
                      <p:cNvPr id="0" name=""/>
                      <p:cNvPicPr/>
                      <p:nvPr/>
                    </p:nvPicPr>
                    <p:blipFill>
                      <a:blip r:embed="rId5"/>
                      <a:stretch>
                        <a:fillRect/>
                      </a:stretch>
                    </p:blipFill>
                    <p:spPr>
                      <a:xfrm>
                        <a:off x="1191473" y="2703145"/>
                        <a:ext cx="6680200" cy="3080239"/>
                      </a:xfrm>
                      <a:prstGeom prst="rect">
                        <a:avLst/>
                      </a:prstGeom>
                    </p:spPr>
                  </p:pic>
                </p:oleObj>
              </mc:Fallback>
            </mc:AlternateContent>
          </a:graphicData>
        </a:graphic>
      </p:graphicFrame>
    </p:spTree>
    <p:extLst>
      <p:ext uri="{BB962C8B-B14F-4D97-AF65-F5344CB8AC3E}">
        <p14:creationId xmlns:p14="http://schemas.microsoft.com/office/powerpoint/2010/main" val="13596965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6806351" y="1523392"/>
            <a:ext cx="2337648" cy="4995600"/>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4000" dirty="0" smtClean="0">
              <a:solidFill>
                <a:srgbClr val="475BCD"/>
              </a:solidFill>
              <a:latin typeface="Stencil"/>
              <a:cs typeface="Stencil"/>
            </a:endParaRPr>
          </a:p>
          <a:p>
            <a:r>
              <a:rPr lang="en-US" sz="4000" dirty="0" smtClean="0">
                <a:solidFill>
                  <a:srgbClr val="475BCD"/>
                </a:solidFill>
                <a:latin typeface="Stencil"/>
                <a:cs typeface="Stencil"/>
              </a:rPr>
              <a:t>Sample Quest.</a:t>
            </a:r>
          </a:p>
          <a:p>
            <a:endParaRPr lang="en-US" sz="4000" dirty="0" smtClean="0">
              <a:solidFill>
                <a:srgbClr val="000000"/>
              </a:solidFill>
              <a:latin typeface="Century Gothic"/>
              <a:cs typeface="Century Gothic"/>
            </a:endParaRPr>
          </a:p>
          <a:p>
            <a:pPr algn="l"/>
            <a:endParaRPr lang="en-US" sz="4000" dirty="0" smtClean="0">
              <a:solidFill>
                <a:srgbClr val="000000"/>
              </a:solidFill>
              <a:latin typeface="Century Gothic"/>
              <a:cs typeface="Century Gothic"/>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56892824"/>
              </p:ext>
            </p:extLst>
          </p:nvPr>
        </p:nvGraphicFramePr>
        <p:xfrm>
          <a:off x="126151" y="1881990"/>
          <a:ext cx="6680200" cy="4013200"/>
        </p:xfrm>
        <a:graphic>
          <a:graphicData uri="http://schemas.openxmlformats.org/presentationml/2006/ole">
            <mc:AlternateContent xmlns:mc="http://schemas.openxmlformats.org/markup-compatibility/2006">
              <mc:Choice xmlns:v="urn:schemas-microsoft-com:vml" Requires="v">
                <p:oleObj spid="_x0000_s60425" name="Document" r:id="rId4" imgW="6680200" imgH="4013200" progId="Word.Document.12">
                  <p:embed/>
                </p:oleObj>
              </mc:Choice>
              <mc:Fallback>
                <p:oleObj name="Document" r:id="rId4" imgW="6680200" imgH="4013200" progId="Word.Document.12">
                  <p:embed/>
                  <p:pic>
                    <p:nvPicPr>
                      <p:cNvPr id="0" name=""/>
                      <p:cNvPicPr/>
                      <p:nvPr/>
                    </p:nvPicPr>
                    <p:blipFill>
                      <a:blip r:embed="rId5"/>
                      <a:stretch>
                        <a:fillRect/>
                      </a:stretch>
                    </p:blipFill>
                    <p:spPr>
                      <a:xfrm>
                        <a:off x="126151" y="1881990"/>
                        <a:ext cx="6680200" cy="4013200"/>
                      </a:xfrm>
                      <a:prstGeom prst="rect">
                        <a:avLst/>
                      </a:prstGeom>
                    </p:spPr>
                  </p:pic>
                </p:oleObj>
              </mc:Fallback>
            </mc:AlternateContent>
          </a:graphicData>
        </a:graphic>
      </p:graphicFrame>
    </p:spTree>
    <p:extLst>
      <p:ext uri="{BB962C8B-B14F-4D97-AF65-F5344CB8AC3E}">
        <p14:creationId xmlns:p14="http://schemas.microsoft.com/office/powerpoint/2010/main" val="25252939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549299"/>
          </a:xfrm>
        </p:spPr>
        <p:txBody>
          <a:bodyPr>
            <a:normAutofit fontScale="62500" lnSpcReduction="20000"/>
          </a:bodyPr>
          <a:lstStyle/>
          <a:p>
            <a:r>
              <a:rPr lang="en-US" sz="4000" b="1" dirty="0" smtClean="0">
                <a:solidFill>
                  <a:schemeClr val="accent4">
                    <a:lumMod val="75000"/>
                  </a:schemeClr>
                </a:solidFill>
                <a:latin typeface="Stencil"/>
                <a:cs typeface="Stencil"/>
              </a:rPr>
              <a:t>Summary: Lines of Learning (LOL)</a:t>
            </a:r>
          </a:p>
          <a:p>
            <a:r>
              <a:rPr lang="en-US" sz="4000" dirty="0">
                <a:solidFill>
                  <a:srgbClr val="000000"/>
                </a:solidFill>
              </a:rPr>
              <a:t>Today in class, you learned about various forms of matter and how to depict them in a particle diagram.  Compounds always consist of elements found in fixed, whole number ratios.  Why do you think that is?  What do you think it means for elements to be chemically combined?  Why do you think it is not possible to decompose an element using chemical means? </a:t>
            </a:r>
            <a:r>
              <a:rPr lang="en-US" sz="4000" dirty="0" smtClean="0">
                <a:solidFill>
                  <a:srgbClr val="000000"/>
                </a:solidFill>
              </a:rPr>
              <a:t> </a:t>
            </a:r>
            <a:r>
              <a:rPr lang="en-US" sz="4000" dirty="0" smtClean="0">
                <a:solidFill>
                  <a:schemeClr val="bg1"/>
                </a:solidFill>
              </a:rPr>
              <a:t>(</a:t>
            </a:r>
            <a:r>
              <a:rPr lang="en-US" sz="4000" dirty="0" err="1" smtClean="0">
                <a:solidFill>
                  <a:schemeClr val="bg1"/>
                </a:solidFill>
              </a:rPr>
              <a:t>pg</a:t>
            </a:r>
            <a:r>
              <a:rPr lang="en-US" sz="4000" dirty="0" smtClean="0">
                <a:solidFill>
                  <a:schemeClr val="bg1"/>
                </a:solidFill>
              </a:rPr>
              <a:t> . 12) </a:t>
            </a:r>
            <a:endParaRPr lang="en-US" sz="4000" dirty="0">
              <a:solidFill>
                <a:schemeClr val="bg1"/>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544448"/>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46424"/>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648801" y="4823592"/>
              <a:ext cx="1453199" cy="361016"/>
            </a:xfrm>
            <a:prstGeom prst="rect">
              <a:avLst/>
            </a:prstGeom>
            <a:solidFill>
              <a:schemeClr val="bg2">
                <a:lumMod val="50000"/>
                <a:lumOff val="50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17" name="TextBox 16"/>
          <p:cNvSpPr txBox="1"/>
          <p:nvPr/>
        </p:nvSpPr>
        <p:spPr>
          <a:xfrm>
            <a:off x="1530324" y="6431237"/>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8" name="TextBox 17"/>
          <p:cNvSpPr txBox="1"/>
          <p:nvPr/>
        </p:nvSpPr>
        <p:spPr>
          <a:xfrm>
            <a:off x="3100751" y="6424620"/>
            <a:ext cx="1453199" cy="377840"/>
          </a:xfrm>
          <a:prstGeom prst="rect">
            <a:avLst/>
          </a:prstGeom>
          <a:solidFill>
            <a:schemeClr val="accent6">
              <a:lumMod val="75000"/>
            </a:schemeClr>
          </a:solidFill>
        </p:spPr>
        <p:txBody>
          <a:bodyPr wrap="square" rtlCol="0">
            <a:spAutoFit/>
          </a:bodyPr>
          <a:lstStyle/>
          <a:p>
            <a:r>
              <a:rPr lang="en-US" dirty="0" smtClean="0"/>
              <a:t>Mini Lesson</a:t>
            </a:r>
            <a:endParaRPr lang="en-US" dirty="0"/>
          </a:p>
        </p:txBody>
      </p:sp>
      <p:sp>
        <p:nvSpPr>
          <p:cNvPr id="19" name="TextBox 18"/>
          <p:cNvSpPr txBox="1"/>
          <p:nvPr/>
        </p:nvSpPr>
        <p:spPr>
          <a:xfrm>
            <a:off x="64943" y="6433655"/>
            <a:ext cx="1387230"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29502149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107965" y="1523392"/>
            <a:ext cx="9036034" cy="4995600"/>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smtClean="0">
                <a:solidFill>
                  <a:srgbClr val="475BCD"/>
                </a:solidFill>
                <a:latin typeface="Stencil"/>
                <a:cs typeface="Stencil"/>
              </a:rPr>
              <a:t>4 corners</a:t>
            </a:r>
          </a:p>
          <a:p>
            <a:pPr marL="1143000" lvl="0" indent="-1143000" algn="l">
              <a:buFont typeface="Arial"/>
              <a:buChar char="•"/>
            </a:pPr>
            <a:r>
              <a:rPr lang="en-US" sz="4000" dirty="0">
                <a:solidFill>
                  <a:srgbClr val="000000"/>
                </a:solidFill>
              </a:rPr>
              <a:t>You have 45 seconds to walk to the answer you believe is correct.</a:t>
            </a:r>
          </a:p>
          <a:p>
            <a:pPr marL="1143000" lvl="0" indent="-1143000" algn="l">
              <a:buFont typeface="Arial"/>
              <a:buChar char="•"/>
            </a:pPr>
            <a:r>
              <a:rPr lang="en-US" sz="4000" dirty="0">
                <a:solidFill>
                  <a:srgbClr val="000000"/>
                </a:solidFill>
              </a:rPr>
              <a:t>You will have 45 seconds to discuss with your group on why you guys chose that answer.</a:t>
            </a:r>
          </a:p>
          <a:p>
            <a:pPr marL="1143000" lvl="0" indent="-1143000" algn="l">
              <a:buFont typeface="Arial"/>
              <a:buChar char="•"/>
            </a:pPr>
            <a:r>
              <a:rPr lang="en-US" sz="4000" dirty="0">
                <a:solidFill>
                  <a:srgbClr val="000000"/>
                </a:solidFill>
              </a:rPr>
              <a:t>Someone in the group will be asked to share out.</a:t>
            </a:r>
          </a:p>
          <a:p>
            <a:pPr algn="l"/>
            <a:endParaRPr lang="en-US" sz="4000" dirty="0" smtClean="0">
              <a:solidFill>
                <a:srgbClr val="000000"/>
              </a:solidFill>
              <a:latin typeface="Century Gothic"/>
              <a:cs typeface="Century Gothic"/>
            </a:endParaRPr>
          </a:p>
          <a:p>
            <a:pPr algn="l"/>
            <a:endParaRPr lang="en-US" sz="4000" dirty="0" smtClean="0">
              <a:solidFill>
                <a:srgbClr val="000000"/>
              </a:solidFill>
              <a:latin typeface="Century Gothic"/>
              <a:cs typeface="Century Gothic"/>
            </a:endParaRPr>
          </a:p>
        </p:txBody>
      </p:sp>
    </p:spTree>
    <p:extLst>
      <p:ext uri="{BB962C8B-B14F-4D97-AF65-F5344CB8AC3E}">
        <p14:creationId xmlns:p14="http://schemas.microsoft.com/office/powerpoint/2010/main" val="12416553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540688"/>
          </a:xfrm>
        </p:spPr>
        <p:txBody>
          <a:bodyPr>
            <a:normAutofit/>
          </a:bodyPr>
          <a:lstStyle/>
          <a:p>
            <a:r>
              <a:rPr lang="en-US" sz="4000" b="1" dirty="0" smtClean="0">
                <a:solidFill>
                  <a:schemeClr val="accent4">
                    <a:lumMod val="75000"/>
                  </a:schemeClr>
                </a:solidFill>
                <a:latin typeface="Stencil"/>
                <a:cs typeface="Stencil"/>
              </a:rPr>
              <a:t>Work period</a:t>
            </a:r>
            <a:endParaRPr lang="en-US" sz="4000" b="1" dirty="0">
              <a:solidFill>
                <a:schemeClr val="accent4">
                  <a:lumMod val="75000"/>
                </a:schemeClr>
              </a:solidFill>
              <a:latin typeface="Stencil"/>
              <a:cs typeface="Stencil"/>
            </a:endParaRPr>
          </a:p>
          <a:p>
            <a:r>
              <a:rPr lang="en-US" sz="4000" b="1" dirty="0" smtClean="0">
                <a:solidFill>
                  <a:srgbClr val="000000"/>
                </a:solidFill>
              </a:rPr>
              <a:t>Complete pages 11-12</a:t>
            </a:r>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46424"/>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559364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995600"/>
          </a:xfrm>
        </p:spPr>
        <p:txBody>
          <a:bodyPr>
            <a:normAutofit/>
          </a:bodyPr>
          <a:lstStyle/>
          <a:p>
            <a:pPr>
              <a:lnSpc>
                <a:spcPct val="100000"/>
              </a:lnSpc>
            </a:pPr>
            <a:r>
              <a:rPr lang="en-US" sz="4000" b="1" dirty="0" smtClean="0">
                <a:solidFill>
                  <a:schemeClr val="accent4">
                    <a:lumMod val="75000"/>
                  </a:schemeClr>
                </a:solidFill>
                <a:latin typeface="Stencil"/>
                <a:cs typeface="Stencil"/>
              </a:rPr>
              <a:t>HOMEWORK:</a:t>
            </a:r>
          </a:p>
          <a:p>
            <a:pPr>
              <a:lnSpc>
                <a:spcPct val="100000"/>
              </a:lnSpc>
            </a:pPr>
            <a:endParaRPr lang="en-US" sz="4000" b="1" dirty="0">
              <a:solidFill>
                <a:srgbClr val="000000"/>
              </a:solidFill>
            </a:endParaRPr>
          </a:p>
          <a:p>
            <a:pPr>
              <a:lnSpc>
                <a:spcPct val="100000"/>
              </a:lnSpc>
            </a:pPr>
            <a:r>
              <a:rPr lang="en-US" sz="4000" b="1" dirty="0" smtClean="0">
                <a:solidFill>
                  <a:srgbClr val="000000"/>
                </a:solidFill>
              </a:rPr>
              <a:t>Complete rest of 2.2 </a:t>
            </a:r>
          </a:p>
          <a:p>
            <a:pPr>
              <a:lnSpc>
                <a:spcPct val="100000"/>
              </a:lnSpc>
            </a:pPr>
            <a:r>
              <a:rPr lang="en-US" sz="4000" b="1" dirty="0" smtClean="0">
                <a:solidFill>
                  <a:srgbClr val="000000"/>
                </a:solidFill>
              </a:rPr>
              <a:t>in the packet for homework</a:t>
            </a:r>
            <a:endParaRPr lang="en-US" sz="3000" dirty="0">
              <a:solidFill>
                <a:srgbClr val="000000"/>
              </a:solidFill>
            </a:endParaRPr>
          </a:p>
          <a:p>
            <a:pPr>
              <a:lnSpc>
                <a:spcPct val="100000"/>
              </a:lnSpc>
            </a:pPr>
            <a:endParaRPr lang="en-US" sz="3000" b="1" dirty="0" smtClean="0">
              <a:solidFill>
                <a:srgbClr val="000000"/>
              </a:solidFill>
            </a:endParaRPr>
          </a:p>
          <a:p>
            <a:pPr>
              <a:lnSpc>
                <a:spcPct val="100000"/>
              </a:lnSpc>
            </a:pPr>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46424"/>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6059966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995600"/>
          </a:xfrm>
        </p:spPr>
        <p:txBody>
          <a:bodyPr>
            <a:normAutofit/>
          </a:bodyPr>
          <a:lstStyle/>
          <a:p>
            <a:pPr>
              <a:lnSpc>
                <a:spcPct val="100000"/>
              </a:lnSpc>
            </a:pPr>
            <a:r>
              <a:rPr lang="en-US" sz="4000" b="1" u="sng" dirty="0">
                <a:solidFill>
                  <a:schemeClr val="accent4">
                    <a:lumMod val="75000"/>
                  </a:schemeClr>
                </a:solidFill>
                <a:latin typeface="Stencil"/>
                <a:ea typeface="ＭＳ Ｐゴシック" charset="-128"/>
                <a:cs typeface="Stencil"/>
              </a:rPr>
              <a:t>Exit Slip</a:t>
            </a:r>
            <a:endParaRPr lang="en-US" sz="4000" b="1" i="1" dirty="0">
              <a:solidFill>
                <a:schemeClr val="accent4">
                  <a:lumMod val="75000"/>
                </a:schemeClr>
              </a:solidFill>
              <a:latin typeface="Stencil"/>
              <a:cs typeface="Stencil"/>
            </a:endParaRPr>
          </a:p>
          <a:p>
            <a:pPr>
              <a:lnSpc>
                <a:spcPct val="100000"/>
              </a:lnSpc>
            </a:pPr>
            <a:r>
              <a:rPr lang="en-US" sz="3000" b="1" i="1" dirty="0" smtClean="0">
                <a:solidFill>
                  <a:srgbClr val="FF0000"/>
                </a:solidFill>
              </a:rPr>
              <a:t>Make sure you get your trackers checked!</a:t>
            </a:r>
          </a:p>
          <a:p>
            <a:pPr>
              <a:lnSpc>
                <a:spcPct val="100000"/>
              </a:lnSpc>
            </a:pPr>
            <a:endParaRPr lang="en-US" sz="4000" b="1" i="1" dirty="0">
              <a:solidFill>
                <a:srgbClr val="FF0000"/>
              </a:solidFill>
            </a:endParaRPr>
          </a:p>
          <a:p>
            <a:pPr>
              <a:lnSpc>
                <a:spcPct val="100000"/>
              </a:lnSpc>
            </a:pPr>
            <a:endParaRPr lang="en-US" sz="4000" dirty="0">
              <a:solidFill>
                <a:srgbClr val="FF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544448"/>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46424"/>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88491" y="4827893"/>
              <a:ext cx="1218738" cy="361016"/>
            </a:xfrm>
            <a:prstGeom prst="rect">
              <a:avLst/>
            </a:prstGeom>
            <a:solidFill>
              <a:schemeClr val="bg2">
                <a:lumMod val="50000"/>
                <a:lumOff val="50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16" name="TextBox 15"/>
          <p:cNvSpPr txBox="1"/>
          <p:nvPr/>
        </p:nvSpPr>
        <p:spPr>
          <a:xfrm>
            <a:off x="6219320" y="6428713"/>
            <a:ext cx="1453199" cy="369332"/>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19142059"/>
              </p:ext>
            </p:extLst>
          </p:nvPr>
        </p:nvGraphicFramePr>
        <p:xfrm>
          <a:off x="1085599" y="3136409"/>
          <a:ext cx="7188200" cy="3086100"/>
        </p:xfrm>
        <a:graphic>
          <a:graphicData uri="http://schemas.openxmlformats.org/presentationml/2006/ole">
            <mc:AlternateContent xmlns:mc="http://schemas.openxmlformats.org/markup-compatibility/2006">
              <mc:Choice xmlns:v="urn:schemas-microsoft-com:vml" Requires="v">
                <p:oleObj spid="_x0000_s1093" name="Document" r:id="rId4" imgW="7188200" imgH="3086100" progId="Word.Document.12">
                  <p:embed/>
                </p:oleObj>
              </mc:Choice>
              <mc:Fallback>
                <p:oleObj name="Document" r:id="rId4" imgW="7188200" imgH="3086100" progId="Word.Document.12">
                  <p:embed/>
                  <p:pic>
                    <p:nvPicPr>
                      <p:cNvPr id="0" name=""/>
                      <p:cNvPicPr/>
                      <p:nvPr/>
                    </p:nvPicPr>
                    <p:blipFill>
                      <a:blip r:embed="rId5"/>
                      <a:stretch>
                        <a:fillRect/>
                      </a:stretch>
                    </p:blipFill>
                    <p:spPr>
                      <a:xfrm>
                        <a:off x="1085599" y="3136409"/>
                        <a:ext cx="7188200" cy="3086100"/>
                      </a:xfrm>
                      <a:prstGeom prst="rect">
                        <a:avLst/>
                      </a:prstGeom>
                    </p:spPr>
                  </p:pic>
                </p:oleObj>
              </mc:Fallback>
            </mc:AlternateContent>
          </a:graphicData>
        </a:graphic>
      </p:graphicFrame>
    </p:spTree>
    <p:extLst>
      <p:ext uri="{BB962C8B-B14F-4D97-AF65-F5344CB8AC3E}">
        <p14:creationId xmlns:p14="http://schemas.microsoft.com/office/powerpoint/2010/main" val="1899687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1" y="1862400"/>
            <a:ext cx="3917461" cy="4995600"/>
          </a:xfrm>
        </p:spPr>
        <p:txBody>
          <a:bodyPr>
            <a:normAutofit fontScale="85000" lnSpcReduction="20000"/>
          </a:bodyPr>
          <a:lstStyle/>
          <a:p>
            <a:pPr>
              <a:lnSpc>
                <a:spcPct val="110000"/>
              </a:lnSpc>
            </a:pPr>
            <a:r>
              <a:rPr lang="en-US" sz="4000" dirty="0" smtClean="0">
                <a:solidFill>
                  <a:srgbClr val="475BCD"/>
                </a:solidFill>
                <a:latin typeface="Stencil"/>
                <a:cs typeface="Stencil"/>
              </a:rPr>
              <a:t>Real-world connection</a:t>
            </a:r>
          </a:p>
          <a:p>
            <a:r>
              <a:rPr lang="en-US" sz="4000" b="1" dirty="0" smtClean="0">
                <a:solidFill>
                  <a:srgbClr val="FF0000"/>
                </a:solidFill>
              </a:rPr>
              <a:t>representations</a:t>
            </a:r>
          </a:p>
          <a:p>
            <a:pPr>
              <a:lnSpc>
                <a:spcPct val="110000"/>
              </a:lnSpc>
            </a:pPr>
            <a:endParaRPr lang="en-US" sz="4000" dirty="0" smtClean="0">
              <a:solidFill>
                <a:srgbClr val="475BCD"/>
              </a:solidFill>
              <a:latin typeface="Stencil"/>
              <a:cs typeface="Stencil"/>
            </a:endParaRPr>
          </a:p>
          <a:p>
            <a:pPr>
              <a:lnSpc>
                <a:spcPct val="110000"/>
              </a:lnSpc>
            </a:pPr>
            <a:r>
              <a:rPr lang="en-US" sz="4000" dirty="0" smtClean="0">
                <a:solidFill>
                  <a:srgbClr val="475BCD"/>
                </a:solidFill>
                <a:latin typeface="Stencil"/>
                <a:cs typeface="Stencil"/>
              </a:rPr>
              <a:t>Vocabulary</a:t>
            </a:r>
          </a:p>
          <a:p>
            <a:r>
              <a:rPr lang="en-US" sz="3600" b="1" dirty="0">
                <a:solidFill>
                  <a:srgbClr val="FF0000"/>
                </a:solidFill>
              </a:rPr>
              <a:t>elements, compounds, </a:t>
            </a:r>
            <a:r>
              <a:rPr lang="en-US" sz="3600" b="1" dirty="0" smtClean="0">
                <a:solidFill>
                  <a:srgbClr val="FF0000"/>
                </a:solidFill>
              </a:rPr>
              <a:t>particle diagrams</a:t>
            </a:r>
            <a:endParaRPr lang="en-US" sz="3600" b="1" u="sng" dirty="0">
              <a:solidFill>
                <a:srgbClr val="FF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46424"/>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604553"/>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76200" y="1754577"/>
            <a:ext cx="1828800" cy="5083885"/>
            <a:chOff x="76200" y="293448"/>
            <a:chExt cx="1828800" cy="4969413"/>
          </a:xfrm>
        </p:grpSpPr>
        <p:sp>
          <p:nvSpPr>
            <p:cNvPr id="22" name="Rounded Rectangle 21"/>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4" name="TextBox 23"/>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25" name="TextBox 24"/>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26" name="TextBox 25"/>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7" name="TextBox 26"/>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8" name="TextBox 27"/>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1" name="TextBox 30"/>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pic>
        <p:nvPicPr>
          <p:cNvPr id="6" name="Picture 5"/>
          <p:cNvPicPr>
            <a:picLocks noChangeAspect="1"/>
          </p:cNvPicPr>
          <p:nvPr/>
        </p:nvPicPr>
        <p:blipFill>
          <a:blip r:embed="rId2"/>
          <a:stretch>
            <a:fillRect/>
          </a:stretch>
        </p:blipFill>
        <p:spPr>
          <a:xfrm>
            <a:off x="5916247" y="2604494"/>
            <a:ext cx="2857500" cy="2844800"/>
          </a:xfrm>
          <a:prstGeom prst="rect">
            <a:avLst/>
          </a:prstGeom>
        </p:spPr>
      </p:pic>
    </p:spTree>
    <p:extLst>
      <p:ext uri="{BB962C8B-B14F-4D97-AF65-F5344CB8AC3E}">
        <p14:creationId xmlns:p14="http://schemas.microsoft.com/office/powerpoint/2010/main" val="41969985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862400"/>
            <a:ext cx="7238999" cy="4995600"/>
          </a:xfrm>
        </p:spPr>
        <p:txBody>
          <a:bodyPr>
            <a:normAutofit fontScale="92500" lnSpcReduction="20000"/>
          </a:bodyPr>
          <a:lstStyle/>
          <a:p>
            <a:r>
              <a:rPr lang="en-US" sz="4000" dirty="0">
                <a:solidFill>
                  <a:srgbClr val="475BCD"/>
                </a:solidFill>
                <a:latin typeface="Stencil"/>
                <a:cs typeface="Stencil"/>
              </a:rPr>
              <a:t>Announcements</a:t>
            </a:r>
          </a:p>
          <a:p>
            <a:pPr marL="571500" indent="-571500" algn="l">
              <a:buFont typeface="Arial"/>
              <a:buChar char="•"/>
            </a:pPr>
            <a:r>
              <a:rPr lang="en-US" sz="4000" dirty="0">
                <a:solidFill>
                  <a:srgbClr val="000000"/>
                </a:solidFill>
                <a:latin typeface="Century Gothic"/>
                <a:cs typeface="Century Gothic"/>
              </a:rPr>
              <a:t>SI Unit Project due Tues 10/14/14</a:t>
            </a:r>
          </a:p>
          <a:p>
            <a:pPr marL="571500" indent="-571500" algn="l">
              <a:buFont typeface="Arial"/>
              <a:buChar char="•"/>
            </a:pPr>
            <a:r>
              <a:rPr lang="en-US" sz="4000" dirty="0">
                <a:solidFill>
                  <a:srgbClr val="000000"/>
                </a:solidFill>
                <a:latin typeface="Century Gothic"/>
                <a:cs typeface="Century Gothic"/>
              </a:rPr>
              <a:t>Chemistry in the News due Wed 10/15/14</a:t>
            </a:r>
          </a:p>
          <a:p>
            <a:pPr marL="571500" indent="-571500" algn="l">
              <a:buFont typeface="Arial"/>
              <a:buChar char="•"/>
            </a:pPr>
            <a:r>
              <a:rPr lang="en-US" sz="4000" dirty="0">
                <a:solidFill>
                  <a:srgbClr val="000000"/>
                </a:solidFill>
                <a:latin typeface="Century Gothic"/>
                <a:cs typeface="Century Gothic"/>
              </a:rPr>
              <a:t>Lab Report due Fri 10/17/14</a:t>
            </a: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24205549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862400"/>
            <a:ext cx="7238999" cy="4995600"/>
          </a:xfrm>
        </p:spPr>
        <p:txBody>
          <a:bodyPr>
            <a:normAutofit/>
          </a:bodyPr>
          <a:lstStyle/>
          <a:p>
            <a:r>
              <a:rPr lang="en-US" sz="4000" dirty="0" smtClean="0">
                <a:solidFill>
                  <a:srgbClr val="475BCD"/>
                </a:solidFill>
                <a:latin typeface="Stencil"/>
                <a:cs typeface="Stencil"/>
              </a:rPr>
              <a:t>Do now</a:t>
            </a: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723292794"/>
              </p:ext>
            </p:extLst>
          </p:nvPr>
        </p:nvGraphicFramePr>
        <p:xfrm>
          <a:off x="1987218" y="3059042"/>
          <a:ext cx="7188200" cy="3175000"/>
        </p:xfrm>
        <a:graphic>
          <a:graphicData uri="http://schemas.openxmlformats.org/presentationml/2006/ole">
            <mc:AlternateContent xmlns:mc="http://schemas.openxmlformats.org/markup-compatibility/2006">
              <mc:Choice xmlns:v="urn:schemas-microsoft-com:vml" Requires="v">
                <p:oleObj spid="_x0000_s47117" name="Document" r:id="rId4" imgW="7188200" imgH="3175000" progId="Word.Document.12">
                  <p:embed/>
                </p:oleObj>
              </mc:Choice>
              <mc:Fallback>
                <p:oleObj name="Document" r:id="rId4" imgW="7188200" imgH="3175000" progId="Word.Document.12">
                  <p:embed/>
                  <p:pic>
                    <p:nvPicPr>
                      <p:cNvPr id="0" name=""/>
                      <p:cNvPicPr/>
                      <p:nvPr/>
                    </p:nvPicPr>
                    <p:blipFill>
                      <a:blip r:embed="rId5"/>
                      <a:stretch>
                        <a:fillRect/>
                      </a:stretch>
                    </p:blipFill>
                    <p:spPr>
                      <a:xfrm>
                        <a:off x="1987218" y="3059042"/>
                        <a:ext cx="7188200" cy="3175000"/>
                      </a:xfrm>
                      <a:prstGeom prst="rect">
                        <a:avLst/>
                      </a:prstGeom>
                    </p:spPr>
                  </p:pic>
                </p:oleObj>
              </mc:Fallback>
            </mc:AlternateContent>
          </a:graphicData>
        </a:graphic>
      </p:graphicFrame>
    </p:spTree>
    <p:extLst>
      <p:ext uri="{BB962C8B-B14F-4D97-AF65-F5344CB8AC3E}">
        <p14:creationId xmlns:p14="http://schemas.microsoft.com/office/powerpoint/2010/main" val="17728561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107965" y="1640620"/>
            <a:ext cx="5597266" cy="455307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smtClean="0">
                <a:solidFill>
                  <a:srgbClr val="475BCD"/>
                </a:solidFill>
                <a:latin typeface="Stencil"/>
                <a:cs typeface="Stencil"/>
              </a:rPr>
              <a:t>Particle diagrams</a:t>
            </a:r>
            <a:endParaRPr lang="en-US" sz="4000" dirty="0" smtClean="0">
              <a:solidFill>
                <a:srgbClr val="000000"/>
              </a:solidFill>
            </a:endParaRPr>
          </a:p>
          <a:p>
            <a:pPr algn="l"/>
            <a:r>
              <a:rPr lang="en-US" sz="4000" dirty="0">
                <a:solidFill>
                  <a:srgbClr val="000000"/>
                </a:solidFill>
              </a:rPr>
              <a:t>Particle diagrams are used</a:t>
            </a:r>
            <a:r>
              <a:rPr lang="en-US" sz="4000" b="1" dirty="0">
                <a:solidFill>
                  <a:srgbClr val="000000"/>
                </a:solidFill>
              </a:rPr>
              <a:t> </a:t>
            </a:r>
            <a:r>
              <a:rPr lang="en-US" sz="4000" dirty="0">
                <a:solidFill>
                  <a:srgbClr val="000000"/>
                </a:solidFill>
              </a:rPr>
              <a:t> </a:t>
            </a:r>
            <a:r>
              <a:rPr lang="en-US" sz="4000" b="1" dirty="0">
                <a:solidFill>
                  <a:srgbClr val="800000"/>
                </a:solidFill>
              </a:rPr>
              <a:t>to show how the forms of matter look in a simple diagram form</a:t>
            </a:r>
            <a:endParaRPr lang="en-US" sz="4000" dirty="0" smtClean="0">
              <a:solidFill>
                <a:srgbClr val="000000"/>
              </a:solidFill>
              <a:latin typeface="Century Gothic"/>
              <a:cs typeface="Century Gothic"/>
            </a:endParaRPr>
          </a:p>
        </p:txBody>
      </p:sp>
      <p:sp>
        <p:nvSpPr>
          <p:cNvPr id="3" name="Rectangle 2"/>
          <p:cNvSpPr/>
          <p:nvPr/>
        </p:nvSpPr>
        <p:spPr>
          <a:xfrm>
            <a:off x="1" y="2828836"/>
            <a:ext cx="9203322" cy="646331"/>
          </a:xfrm>
          <a:prstGeom prst="rect">
            <a:avLst/>
          </a:prstGeom>
        </p:spPr>
        <p:txBody>
          <a:bodyPr wrap="square">
            <a:spAutoFit/>
          </a:bodyPr>
          <a:lstStyle/>
          <a:p>
            <a:pPr>
              <a:defRPr/>
            </a:pPr>
            <a:endParaRPr lang="en-US" sz="3600" dirty="0">
              <a:solidFill>
                <a:srgbClr val="000000"/>
              </a:solidFill>
            </a:endParaRPr>
          </a:p>
        </p:txBody>
      </p:sp>
      <p:pic>
        <p:nvPicPr>
          <p:cNvPr id="18" name="Picture 17"/>
          <p:cNvPicPr>
            <a:picLocks noChangeAspect="1"/>
          </p:cNvPicPr>
          <p:nvPr/>
        </p:nvPicPr>
        <p:blipFill>
          <a:blip r:embed="rId2"/>
          <a:stretch>
            <a:fillRect/>
          </a:stretch>
        </p:blipFill>
        <p:spPr>
          <a:xfrm>
            <a:off x="5705231" y="2729516"/>
            <a:ext cx="3204306" cy="2954151"/>
          </a:xfrm>
          <a:prstGeom prst="rect">
            <a:avLst/>
          </a:prstGeom>
        </p:spPr>
      </p:pic>
    </p:spTree>
    <p:extLst>
      <p:ext uri="{BB962C8B-B14F-4D97-AF65-F5344CB8AC3E}">
        <p14:creationId xmlns:p14="http://schemas.microsoft.com/office/powerpoint/2010/main" val="187380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6465043" y="1640620"/>
            <a:ext cx="2678955" cy="455307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a:solidFill>
                  <a:srgbClr val="000000"/>
                </a:solidFill>
              </a:rPr>
              <a:t>What are the differences of the pictures? </a:t>
            </a:r>
            <a:endParaRPr lang="en-US" sz="3200" dirty="0" smtClean="0">
              <a:solidFill>
                <a:srgbClr val="000000"/>
              </a:solidFill>
            </a:endParaRPr>
          </a:p>
          <a:p>
            <a:pPr algn="l"/>
            <a:endParaRPr lang="en-US" sz="4000" dirty="0" smtClean="0">
              <a:solidFill>
                <a:srgbClr val="000000"/>
              </a:solidFill>
              <a:latin typeface="Century Gothic"/>
              <a:cs typeface="Century Gothic"/>
            </a:endParaRPr>
          </a:p>
        </p:txBody>
      </p:sp>
      <p:sp>
        <p:nvSpPr>
          <p:cNvPr id="3" name="Rectangle 2"/>
          <p:cNvSpPr/>
          <p:nvPr/>
        </p:nvSpPr>
        <p:spPr>
          <a:xfrm>
            <a:off x="1" y="2828836"/>
            <a:ext cx="9203322" cy="646331"/>
          </a:xfrm>
          <a:prstGeom prst="rect">
            <a:avLst/>
          </a:prstGeom>
        </p:spPr>
        <p:txBody>
          <a:bodyPr wrap="square">
            <a:spAutoFit/>
          </a:bodyPr>
          <a:lstStyle/>
          <a:p>
            <a:pPr>
              <a:defRPr/>
            </a:pPr>
            <a:endParaRPr lang="en-US" sz="3600" dirty="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86434647"/>
              </p:ext>
            </p:extLst>
          </p:nvPr>
        </p:nvGraphicFramePr>
        <p:xfrm>
          <a:off x="361959" y="1939192"/>
          <a:ext cx="6103085" cy="4254500"/>
        </p:xfrm>
        <a:graphic>
          <a:graphicData uri="http://schemas.openxmlformats.org/presentationml/2006/ole">
            <mc:AlternateContent xmlns:mc="http://schemas.openxmlformats.org/markup-compatibility/2006">
              <mc:Choice xmlns:v="urn:schemas-microsoft-com:vml" Requires="v">
                <p:oleObj spid="_x0000_s50185" name="Document" r:id="rId4" imgW="6819900" imgH="4254500" progId="Word.Document.12">
                  <p:embed/>
                </p:oleObj>
              </mc:Choice>
              <mc:Fallback>
                <p:oleObj name="Document" r:id="rId4" imgW="6819900" imgH="4254500" progId="Word.Document.12">
                  <p:embed/>
                  <p:pic>
                    <p:nvPicPr>
                      <p:cNvPr id="0" name=""/>
                      <p:cNvPicPr/>
                      <p:nvPr/>
                    </p:nvPicPr>
                    <p:blipFill>
                      <a:blip r:embed="rId5"/>
                      <a:stretch>
                        <a:fillRect/>
                      </a:stretch>
                    </p:blipFill>
                    <p:spPr>
                      <a:xfrm>
                        <a:off x="361959" y="1939192"/>
                        <a:ext cx="6103085" cy="4254500"/>
                      </a:xfrm>
                      <a:prstGeom prst="rect">
                        <a:avLst/>
                      </a:prstGeom>
                    </p:spPr>
                  </p:pic>
                </p:oleObj>
              </mc:Fallback>
            </mc:AlternateContent>
          </a:graphicData>
        </a:graphic>
      </p:graphicFrame>
    </p:spTree>
    <p:extLst>
      <p:ext uri="{BB962C8B-B14F-4D97-AF65-F5344CB8AC3E}">
        <p14:creationId xmlns:p14="http://schemas.microsoft.com/office/powerpoint/2010/main" val="8814621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107965" y="1386626"/>
            <a:ext cx="9036034" cy="4995600"/>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smtClean="0">
                <a:solidFill>
                  <a:srgbClr val="475BCD"/>
                </a:solidFill>
                <a:latin typeface="Stencil"/>
                <a:cs typeface="Stencil"/>
              </a:rPr>
              <a:t>Drawing a particle diagram</a:t>
            </a:r>
          </a:p>
          <a:p>
            <a:endParaRPr lang="en-US" sz="4000" dirty="0" smtClean="0">
              <a:solidFill>
                <a:srgbClr val="000000"/>
              </a:solidFill>
              <a:latin typeface="Century Gothic"/>
              <a:cs typeface="Century Gothic"/>
            </a:endParaRPr>
          </a:p>
          <a:p>
            <a:pPr algn="l"/>
            <a:endParaRPr lang="en-US" sz="4000" dirty="0" smtClean="0">
              <a:solidFill>
                <a:srgbClr val="000000"/>
              </a:solidFill>
              <a:latin typeface="Century Gothic"/>
              <a:cs typeface="Century Gothic"/>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94584482"/>
              </p:ext>
            </p:extLst>
          </p:nvPr>
        </p:nvGraphicFramePr>
        <p:xfrm>
          <a:off x="1238851" y="2476987"/>
          <a:ext cx="6819900" cy="3619012"/>
        </p:xfrm>
        <a:graphic>
          <a:graphicData uri="http://schemas.openxmlformats.org/presentationml/2006/ole">
            <mc:AlternateContent xmlns:mc="http://schemas.openxmlformats.org/markup-compatibility/2006">
              <mc:Choice xmlns:v="urn:schemas-microsoft-com:vml" Requires="v">
                <p:oleObj spid="_x0000_s39962" name="Document" r:id="rId4" imgW="6819900" imgH="3467100" progId="Word.Document.12">
                  <p:embed/>
                </p:oleObj>
              </mc:Choice>
              <mc:Fallback>
                <p:oleObj name="Document" r:id="rId4" imgW="6819900" imgH="3467100" progId="Word.Document.12">
                  <p:embed/>
                  <p:pic>
                    <p:nvPicPr>
                      <p:cNvPr id="0" name=""/>
                      <p:cNvPicPr/>
                      <p:nvPr/>
                    </p:nvPicPr>
                    <p:blipFill>
                      <a:blip r:embed="rId5"/>
                      <a:stretch>
                        <a:fillRect/>
                      </a:stretch>
                    </p:blipFill>
                    <p:spPr>
                      <a:xfrm>
                        <a:off x="1238851" y="2476987"/>
                        <a:ext cx="6819900" cy="3619012"/>
                      </a:xfrm>
                      <a:prstGeom prst="rect">
                        <a:avLst/>
                      </a:prstGeom>
                    </p:spPr>
                  </p:pic>
                </p:oleObj>
              </mc:Fallback>
            </mc:AlternateContent>
          </a:graphicData>
        </a:graphic>
      </p:graphicFrame>
    </p:spTree>
    <p:extLst>
      <p:ext uri="{BB962C8B-B14F-4D97-AF65-F5344CB8AC3E}">
        <p14:creationId xmlns:p14="http://schemas.microsoft.com/office/powerpoint/2010/main" val="9061560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107965" y="1386626"/>
            <a:ext cx="9036034" cy="4995600"/>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500" dirty="0" smtClean="0">
                <a:solidFill>
                  <a:srgbClr val="475BCD"/>
                </a:solidFill>
                <a:latin typeface="Stencil"/>
                <a:cs typeface="Stencil"/>
              </a:rPr>
              <a:t>interpreting a particle diagram</a:t>
            </a:r>
          </a:p>
          <a:p>
            <a:endParaRPr lang="en-US" sz="4000" dirty="0" smtClean="0">
              <a:solidFill>
                <a:srgbClr val="000000"/>
              </a:solidFill>
              <a:latin typeface="Century Gothic"/>
              <a:cs typeface="Century Gothic"/>
            </a:endParaRPr>
          </a:p>
          <a:p>
            <a:pPr algn="l"/>
            <a:endParaRPr lang="en-US" sz="4000" dirty="0" smtClean="0">
              <a:solidFill>
                <a:srgbClr val="000000"/>
              </a:solidFill>
              <a:latin typeface="Century Gothic"/>
              <a:cs typeface="Century Gothic"/>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88617024"/>
              </p:ext>
            </p:extLst>
          </p:nvPr>
        </p:nvGraphicFramePr>
        <p:xfrm>
          <a:off x="1231900" y="2425699"/>
          <a:ext cx="6680200" cy="3455377"/>
        </p:xfrm>
        <a:graphic>
          <a:graphicData uri="http://schemas.openxmlformats.org/presentationml/2006/ole">
            <mc:AlternateContent xmlns:mc="http://schemas.openxmlformats.org/markup-compatibility/2006">
              <mc:Choice xmlns:v="urn:schemas-microsoft-com:vml" Requires="v">
                <p:oleObj spid="_x0000_s59401" name="Document" r:id="rId4" imgW="6680200" imgH="3022600" progId="Word.Document.12">
                  <p:embed/>
                </p:oleObj>
              </mc:Choice>
              <mc:Fallback>
                <p:oleObj name="Document" r:id="rId4" imgW="6680200" imgH="3022600" progId="Word.Document.12">
                  <p:embed/>
                  <p:pic>
                    <p:nvPicPr>
                      <p:cNvPr id="0" name=""/>
                      <p:cNvPicPr/>
                      <p:nvPr/>
                    </p:nvPicPr>
                    <p:blipFill>
                      <a:blip r:embed="rId5"/>
                      <a:stretch>
                        <a:fillRect/>
                      </a:stretch>
                    </p:blipFill>
                    <p:spPr>
                      <a:xfrm>
                        <a:off x="1231900" y="2425699"/>
                        <a:ext cx="6680200" cy="3455377"/>
                      </a:xfrm>
                      <a:prstGeom prst="rect">
                        <a:avLst/>
                      </a:prstGeom>
                    </p:spPr>
                  </p:pic>
                </p:oleObj>
              </mc:Fallback>
            </mc:AlternateContent>
          </a:graphicData>
        </a:graphic>
      </p:graphicFrame>
    </p:spTree>
    <p:extLst>
      <p:ext uri="{BB962C8B-B14F-4D97-AF65-F5344CB8AC3E}">
        <p14:creationId xmlns:p14="http://schemas.microsoft.com/office/powerpoint/2010/main" val="12694245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a:t>
            </a:r>
            <a:r>
              <a:rPr lang="en-US" sz="2400" b="1" dirty="0" smtClean="0"/>
              <a:t>2: </a:t>
            </a:r>
            <a:r>
              <a:rPr lang="en-US" sz="2400" b="1" dirty="0"/>
              <a:t>Matter &amp; Energy—It All Matters</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a:t>2</a:t>
            </a:r>
            <a:r>
              <a:rPr lang="en-US" sz="6000" b="1" dirty="0" smtClean="0"/>
              <a:t>.2</a:t>
            </a:r>
            <a:endParaRPr lang="en-US" sz="6000" dirty="0"/>
          </a:p>
        </p:txBody>
      </p:sp>
      <p:sp>
        <p:nvSpPr>
          <p:cNvPr id="11" name="TextBox 10"/>
          <p:cNvSpPr txBox="1"/>
          <p:nvPr/>
        </p:nvSpPr>
        <p:spPr>
          <a:xfrm>
            <a:off x="1767799" y="526886"/>
            <a:ext cx="7407619" cy="954107"/>
          </a:xfrm>
          <a:prstGeom prst="rect">
            <a:avLst/>
          </a:prstGeom>
          <a:solidFill>
            <a:schemeClr val="accent2">
              <a:lumMod val="40000"/>
              <a:lumOff val="60000"/>
            </a:schemeClr>
          </a:solidFill>
        </p:spPr>
        <p:txBody>
          <a:bodyPr wrap="square">
            <a:prstTxWarp prst="textNoShape">
              <a:avLst/>
            </a:prstTxWarp>
            <a:spAutoFit/>
          </a:bodyPr>
          <a:lstStyle/>
          <a:p>
            <a:pPr algn="ctr"/>
            <a:r>
              <a:rPr lang="en-US" sz="2800" b="1" dirty="0">
                <a:solidFill>
                  <a:srgbClr val="000000"/>
                </a:solidFill>
              </a:rPr>
              <a:t>Aim: </a:t>
            </a:r>
            <a:r>
              <a:rPr lang="en-US" sz="2800" b="1" dirty="0">
                <a:solidFill>
                  <a:schemeClr val="bg1"/>
                </a:solidFill>
              </a:rPr>
              <a:t>How do we represent elements &amp; compounds in a particle diagram?</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6" name="Subtitle 2"/>
          <p:cNvSpPr txBox="1">
            <a:spLocks/>
          </p:cNvSpPr>
          <p:nvPr/>
        </p:nvSpPr>
        <p:spPr>
          <a:xfrm>
            <a:off x="107965" y="1523392"/>
            <a:ext cx="9036034" cy="4995600"/>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smtClean="0">
                <a:solidFill>
                  <a:srgbClr val="475BCD"/>
                </a:solidFill>
                <a:latin typeface="Stencil"/>
                <a:cs typeface="Stencil"/>
              </a:rPr>
              <a:t>Raise your hand</a:t>
            </a:r>
          </a:p>
          <a:p>
            <a:r>
              <a:rPr lang="en-US" sz="4000" dirty="0" smtClean="0">
                <a:solidFill>
                  <a:srgbClr val="000000"/>
                </a:solidFill>
                <a:latin typeface="Century Gothic"/>
                <a:cs typeface="Century Gothic"/>
              </a:rPr>
              <a:t>One finger = answer 1</a:t>
            </a:r>
          </a:p>
          <a:p>
            <a:r>
              <a:rPr lang="en-US" sz="4000" dirty="0" smtClean="0">
                <a:solidFill>
                  <a:srgbClr val="000000"/>
                </a:solidFill>
                <a:latin typeface="Century Gothic"/>
                <a:cs typeface="Century Gothic"/>
              </a:rPr>
              <a:t>Two fingers = answer 2</a:t>
            </a:r>
          </a:p>
          <a:p>
            <a:r>
              <a:rPr lang="en-US" sz="4000" dirty="0" smtClean="0">
                <a:solidFill>
                  <a:srgbClr val="000000"/>
                </a:solidFill>
                <a:latin typeface="Century Gothic"/>
                <a:cs typeface="Century Gothic"/>
              </a:rPr>
              <a:t>Three fingers = answer 3</a:t>
            </a:r>
          </a:p>
          <a:p>
            <a:r>
              <a:rPr lang="en-US" sz="4000" dirty="0" smtClean="0">
                <a:solidFill>
                  <a:srgbClr val="000000"/>
                </a:solidFill>
                <a:latin typeface="Century Gothic"/>
                <a:cs typeface="Century Gothic"/>
              </a:rPr>
              <a:t>Four fingers = answer 4</a:t>
            </a:r>
          </a:p>
          <a:p>
            <a:endParaRPr lang="en-US" sz="4000" dirty="0" smtClean="0">
              <a:solidFill>
                <a:srgbClr val="000000"/>
              </a:solidFill>
              <a:latin typeface="Century Gothic"/>
              <a:cs typeface="Century Gothic"/>
            </a:endParaRPr>
          </a:p>
          <a:p>
            <a:pPr algn="l"/>
            <a:endParaRPr lang="en-US" sz="4000" dirty="0" smtClean="0">
              <a:solidFill>
                <a:srgbClr val="000000"/>
              </a:solidFill>
              <a:latin typeface="Century Gothic"/>
              <a:cs typeface="Century Gothic"/>
            </a:endParaRPr>
          </a:p>
        </p:txBody>
      </p:sp>
    </p:spTree>
    <p:extLst>
      <p:ext uri="{BB962C8B-B14F-4D97-AF65-F5344CB8AC3E}">
        <p14:creationId xmlns:p14="http://schemas.microsoft.com/office/powerpoint/2010/main" val="58934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5241</TotalTime>
  <Words>944</Words>
  <Application>Microsoft Macintosh PowerPoint</Application>
  <PresentationFormat>On-screen Show (4:3)</PresentationFormat>
  <Paragraphs>213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Twilight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NYCDOE Schools</dc:creator>
  <cp:lastModifiedBy>User</cp:lastModifiedBy>
  <cp:revision>214</cp:revision>
  <dcterms:created xsi:type="dcterms:W3CDTF">2012-11-19T19:26:54Z</dcterms:created>
  <dcterms:modified xsi:type="dcterms:W3CDTF">2014-09-29T02:19:53Z</dcterms:modified>
</cp:coreProperties>
</file>