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22"/>
  </p:notesMasterIdLst>
  <p:sldIdLst>
    <p:sldId id="257" r:id="rId2"/>
    <p:sldId id="306" r:id="rId3"/>
    <p:sldId id="457" r:id="rId4"/>
    <p:sldId id="489" r:id="rId5"/>
    <p:sldId id="363" r:id="rId6"/>
    <p:sldId id="471" r:id="rId7"/>
    <p:sldId id="458" r:id="rId8"/>
    <p:sldId id="485" r:id="rId9"/>
    <p:sldId id="484" r:id="rId10"/>
    <p:sldId id="482" r:id="rId11"/>
    <p:sldId id="480" r:id="rId12"/>
    <p:sldId id="464" r:id="rId13"/>
    <p:sldId id="487" r:id="rId14"/>
    <p:sldId id="486" r:id="rId15"/>
    <p:sldId id="483" r:id="rId16"/>
    <p:sldId id="370" r:id="rId17"/>
    <p:sldId id="488" r:id="rId18"/>
    <p:sldId id="442" r:id="rId19"/>
    <p:sldId id="438" r:id="rId20"/>
    <p:sldId id="37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65" d="100"/>
          <a:sy n="65" d="100"/>
        </p:scale>
        <p:origin x="-216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E796-8BB9-8E40-BF38-D52FCB9B1618}" type="datetimeFigureOut">
              <a:rPr lang="en-US" smtClean="0"/>
              <a:t>9/28/14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E6601-88E3-EE42-92CE-0AEC8762A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6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9/28/14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BC95-73C3-6940-8688-C6D4C3AD3A7E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10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Microsoft_Word_Document5.docx"/><Relationship Id="rId5" Type="http://schemas.openxmlformats.org/officeDocument/2006/relationships/image" Target="../media/image11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package" Target="../embeddings/Microsoft_Word_Document6.docx"/><Relationship Id="rId5" Type="http://schemas.openxmlformats.org/officeDocument/2006/relationships/image" Target="../media/image12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brainpop.com/science/matterandchemistry/compoundsandmixtures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799718"/>
            <a:ext cx="7296150" cy="2615974"/>
          </a:xfrm>
        </p:spPr>
        <p:txBody>
          <a:bodyPr>
            <a:normAutofit fontScale="92500" lnSpcReduction="10000"/>
          </a:bodyPr>
          <a:lstStyle/>
          <a:p>
            <a:pPr algn="l" eaLnBrk="1" hangingPunct="1"/>
            <a:r>
              <a:rPr lang="en-US" sz="5100" b="1" u="sng" dirty="0" smtClean="0">
                <a:solidFill>
                  <a:schemeClr val="bg1"/>
                </a:solidFill>
                <a:latin typeface="Stencil"/>
                <a:ea typeface="ＭＳ Ｐゴシック" charset="-128"/>
                <a:cs typeface="Stencil"/>
              </a:rPr>
              <a:t>Objective:</a:t>
            </a:r>
          </a:p>
          <a:p>
            <a:r>
              <a:rPr lang="en-US" sz="3200" dirty="0" smtClean="0"/>
              <a:t>I will compare and contrast between compounds and mixtures.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67799" y="565962"/>
            <a:ext cx="7407619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0000"/>
                </a:solidFill>
              </a:rPr>
              <a:t>Aim: </a:t>
            </a:r>
            <a:r>
              <a:rPr lang="en-US" sz="3200" b="1" dirty="0" smtClean="0">
                <a:solidFill>
                  <a:schemeClr val="bg1"/>
                </a:solidFill>
              </a:rPr>
              <a:t>What is the fine line between compounds and mixtures?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2: Matter &amp; Energy—It All Matters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30261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Do Now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Do now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  <a:endParaRPr lang="en-US" sz="8000" b="1" dirty="0" smtClean="0">
              <a:solidFill>
                <a:srgbClr val="000000"/>
              </a:solidFill>
              <a:latin typeface="Stencil" pitchFamily="82" charset="0"/>
            </a:endParaRP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(You have </a:t>
            </a:r>
            <a:r>
              <a:rPr lang="en-US" sz="5100" b="1" dirty="0">
                <a:solidFill>
                  <a:srgbClr val="800000"/>
                </a:solidFill>
                <a:latin typeface="Corbel"/>
                <a:cs typeface="Corbel"/>
              </a:rPr>
              <a:t>5</a:t>
            </a:r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 </a:t>
            </a:r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minutes)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What is the fine line between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compounds and mixtures?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634374"/>
            <a:ext cx="9036034" cy="47478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Characteristics of mixtures</a:t>
            </a: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19112" r="18091" b="19237"/>
          <a:stretch/>
        </p:blipFill>
        <p:spPr bwMode="auto">
          <a:xfrm>
            <a:off x="1064328" y="2610656"/>
            <a:ext cx="7161363" cy="35244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306227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What is the fine line between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compounds and mixtures?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386626"/>
            <a:ext cx="9036034" cy="4995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 smtClean="0">
                <a:solidFill>
                  <a:srgbClr val="475BCD"/>
                </a:solidFill>
                <a:latin typeface="Stencil"/>
                <a:cs typeface="Stencil"/>
              </a:rPr>
              <a:t>Examples of particle diagram</a:t>
            </a:r>
          </a:p>
          <a:p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713549"/>
              </p:ext>
            </p:extLst>
          </p:nvPr>
        </p:nvGraphicFramePr>
        <p:xfrm>
          <a:off x="1238851" y="2326050"/>
          <a:ext cx="68199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4" name="Document" r:id="rId4" imgW="6819900" imgH="3886200" progId="Word.Document.12">
                  <p:embed/>
                </p:oleObj>
              </mc:Choice>
              <mc:Fallback>
                <p:oleObj name="Document" r:id="rId4" imgW="6819900" imgH="3886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8851" y="2326050"/>
                        <a:ext cx="6819900" cy="388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9424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What is the fine line between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compounds and mixtures?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523392"/>
            <a:ext cx="9036034" cy="4995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rgbClr val="475BCD"/>
                </a:solidFill>
                <a:latin typeface="Stencil"/>
                <a:cs typeface="Stencil"/>
              </a:rPr>
              <a:t>Annotating questions</a:t>
            </a:r>
          </a:p>
          <a:p>
            <a:pPr marL="1143000" lvl="0" indent="-11430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Box any Chemistry terms—write a quick definition</a:t>
            </a:r>
          </a:p>
          <a:p>
            <a:pPr marL="1143000" lvl="0" indent="-11430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Circle any numbers with units. Above write down what the number represents</a:t>
            </a:r>
          </a:p>
          <a:p>
            <a:pPr marL="1143000" lvl="0" indent="-11430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Put a ?? Above something you are confused</a:t>
            </a:r>
          </a:p>
          <a:p>
            <a:pPr marL="1143000" lvl="0" indent="-11430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Underline what the question is</a:t>
            </a:r>
          </a:p>
          <a:p>
            <a:pPr algn="l"/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934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What is the fine line between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compounds and mixtures?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523392"/>
            <a:ext cx="9036034" cy="4995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rgbClr val="475BCD"/>
                </a:solidFill>
                <a:latin typeface="Stencil"/>
                <a:cs typeface="Stencil"/>
              </a:rPr>
              <a:t>Raise your hand</a:t>
            </a:r>
          </a:p>
          <a:p>
            <a:r>
              <a:rPr lang="en-US" sz="9600" dirty="0">
                <a:solidFill>
                  <a:srgbClr val="000000"/>
                </a:solidFill>
                <a:latin typeface="Century Gothic"/>
                <a:cs typeface="Century Gothic"/>
              </a:rPr>
              <a:t>One finger = answer 1</a:t>
            </a:r>
          </a:p>
          <a:p>
            <a:r>
              <a:rPr lang="en-US" sz="9600" dirty="0">
                <a:solidFill>
                  <a:srgbClr val="000000"/>
                </a:solidFill>
                <a:latin typeface="Century Gothic"/>
                <a:cs typeface="Century Gothic"/>
              </a:rPr>
              <a:t>Two fingers = answer 2</a:t>
            </a:r>
          </a:p>
          <a:p>
            <a:r>
              <a:rPr lang="en-US" sz="9600" dirty="0">
                <a:solidFill>
                  <a:srgbClr val="000000"/>
                </a:solidFill>
                <a:latin typeface="Century Gothic"/>
                <a:cs typeface="Century Gothic"/>
              </a:rPr>
              <a:t>Three fingers = answer 3</a:t>
            </a:r>
          </a:p>
          <a:p>
            <a:r>
              <a:rPr lang="en-US" sz="9600" dirty="0">
                <a:solidFill>
                  <a:srgbClr val="000000"/>
                </a:solidFill>
                <a:latin typeface="Century Gothic"/>
                <a:cs typeface="Century Gothic"/>
              </a:rPr>
              <a:t>Four fingers = answer 4</a:t>
            </a:r>
          </a:p>
        </p:txBody>
      </p:sp>
    </p:spTree>
    <p:extLst>
      <p:ext uri="{BB962C8B-B14F-4D97-AF65-F5344CB8AC3E}">
        <p14:creationId xmlns:p14="http://schemas.microsoft.com/office/powerpoint/2010/main" val="2405759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What is the fine line between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compounds and mixtures?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523392"/>
            <a:ext cx="9036034" cy="4995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Sample questions…</a:t>
            </a:r>
          </a:p>
          <a:p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63851"/>
              </p:ext>
            </p:extLst>
          </p:nvPr>
        </p:nvGraphicFramePr>
        <p:xfrm>
          <a:off x="1231900" y="2754918"/>
          <a:ext cx="6680200" cy="3267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6" name="Document" r:id="rId4" imgW="6680200" imgH="2959100" progId="Word.Document.12">
                  <p:embed/>
                </p:oleObj>
              </mc:Choice>
              <mc:Fallback>
                <p:oleObj name="Document" r:id="rId4" imgW="6680200" imgH="2959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1900" y="2754918"/>
                        <a:ext cx="6680200" cy="3267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403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What is the fine line between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compounds and mixtures?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523392"/>
            <a:ext cx="9036034" cy="4995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Sample questions…</a:t>
            </a:r>
          </a:p>
          <a:p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111153"/>
              </p:ext>
            </p:extLst>
          </p:nvPr>
        </p:nvGraphicFramePr>
        <p:xfrm>
          <a:off x="1162050" y="2598619"/>
          <a:ext cx="6819900" cy="3525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8" name="Document" r:id="rId4" imgW="6819900" imgH="4203700" progId="Word.Document.12">
                  <p:embed/>
                </p:oleObj>
              </mc:Choice>
              <mc:Fallback>
                <p:oleObj name="Document" r:id="rId4" imgW="6819900" imgH="4203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2050" y="2598619"/>
                        <a:ext cx="6819900" cy="3525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8032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929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Group activity (work in 3)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Using the strips of paper you are given, sort the following substances into elements, compounds, and pure substances. Then make sure to write down your answers in your packet.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4448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What is the fine line between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compounds and mixtures?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530324" y="643123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100751" y="6424620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 Lesson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943" y="6433655"/>
            <a:ext cx="138723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14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929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Summary: Lines of Learning (LOL)</a:t>
            </a:r>
          </a:p>
          <a:p>
            <a:r>
              <a:rPr lang="en-US" dirty="0">
                <a:solidFill>
                  <a:schemeClr val="bg1"/>
                </a:solidFill>
              </a:rPr>
              <a:t>In a coherent, well-written paragraph</a:t>
            </a:r>
            <a:r>
              <a:rPr lang="en-US" b="1" dirty="0">
                <a:solidFill>
                  <a:schemeClr val="bg1"/>
                </a:solidFill>
              </a:rPr>
              <a:t>. </a:t>
            </a:r>
            <a:r>
              <a:rPr lang="en-US" dirty="0">
                <a:solidFill>
                  <a:schemeClr val="bg1"/>
                </a:solidFill>
              </a:rPr>
              <a:t>compare and contrast a compound and a mixture and give an example of each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(pg. 15)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4448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What is the fine line between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compounds and mixtures?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530324" y="643123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100751" y="6424620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 Lesson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943" y="6433655"/>
            <a:ext cx="138723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460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068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Work period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r>
              <a:rPr lang="en-US" sz="4000" b="1" dirty="0" smtClean="0">
                <a:solidFill>
                  <a:srgbClr val="000000"/>
                </a:solidFill>
              </a:rPr>
              <a:t>Complete pages 17-19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What is the fine line between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compounds and mixtures?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6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HOMEWORK:</a:t>
            </a: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Complete rest of 2.3 </a:t>
            </a: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in the packet for homework</a:t>
            </a:r>
            <a:endParaRPr lang="en-US" sz="3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3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What is the fine line between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compounds and mixtures?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9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3917461" cy="4995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Real-world connection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Water vs. iced tea</a:t>
            </a:r>
          </a:p>
          <a:p>
            <a:pPr>
              <a:lnSpc>
                <a:spcPct val="110000"/>
              </a:lnSpc>
            </a:pPr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Vocabulary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Compounds, mixtures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What is the fine line between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compounds </a:t>
            </a:r>
            <a:r>
              <a:rPr lang="en-US" sz="2800" b="1" dirty="0">
                <a:solidFill>
                  <a:schemeClr val="bg1"/>
                </a:solidFill>
              </a:rPr>
              <a:t>and mixtures?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304" y="3500621"/>
            <a:ext cx="2960077" cy="220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9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u="sng" dirty="0">
                <a:solidFill>
                  <a:schemeClr val="accent4">
                    <a:lumMod val="75000"/>
                  </a:schemeClr>
                </a:solidFill>
                <a:latin typeface="Stencil"/>
                <a:ea typeface="ＭＳ Ｐゴシック" charset="-128"/>
                <a:cs typeface="Stencil"/>
              </a:rPr>
              <a:t>Exit Slip</a:t>
            </a:r>
            <a:endParaRPr lang="en-US" sz="4000" b="1" i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>
              <a:lnSpc>
                <a:spcPct val="100000"/>
              </a:lnSpc>
            </a:pPr>
            <a:r>
              <a:rPr lang="en-US" sz="3000" b="1" i="1" dirty="0" smtClean="0">
                <a:solidFill>
                  <a:srgbClr val="FF0000"/>
                </a:solidFill>
              </a:rPr>
              <a:t>Make sure you get your trackers checked!</a:t>
            </a:r>
          </a:p>
          <a:p>
            <a:pPr>
              <a:lnSpc>
                <a:spcPct val="100000"/>
              </a:lnSpc>
            </a:pPr>
            <a:endParaRPr lang="en-US" sz="4000" b="1" i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4448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What is the fine line between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compounds and mixtures?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19320" y="6428713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Work Period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54244"/>
              </p:ext>
            </p:extLst>
          </p:nvPr>
        </p:nvGraphicFramePr>
        <p:xfrm>
          <a:off x="977900" y="3161322"/>
          <a:ext cx="7188200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Document" r:id="rId4" imgW="7188200" imgH="2997200" progId="Word.Document.12">
                  <p:embed/>
                </p:oleObj>
              </mc:Choice>
              <mc:Fallback>
                <p:oleObj name="Document" r:id="rId4" imgW="7188200" imgH="299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7900" y="3161322"/>
                        <a:ext cx="7188200" cy="299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6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862400"/>
            <a:ext cx="7238999" cy="4995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Review do now</a:t>
            </a:r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What is the fine line between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compounds and mixtures?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200" y="1733328"/>
            <a:ext cx="1828800" cy="5083885"/>
            <a:chOff x="76200" y="293448"/>
            <a:chExt cx="1828800" cy="4969413"/>
          </a:xfrm>
        </p:grpSpPr>
        <p:sp>
          <p:nvSpPr>
            <p:cNvPr id="19" name="Rounded Rectangle 1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030820"/>
              </p:ext>
            </p:extLst>
          </p:nvPr>
        </p:nvGraphicFramePr>
        <p:xfrm>
          <a:off x="1955799" y="3130431"/>
          <a:ext cx="71882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7" name="Document" r:id="rId3" imgW="7188200" imgH="3200400" progId="Word.Document.12">
                  <p:embed/>
                </p:oleObj>
              </mc:Choice>
              <mc:Fallback>
                <p:oleObj name="Document" r:id="rId3" imgW="7188200" imgH="3200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5799" y="3130431"/>
                        <a:ext cx="7188200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0554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862400"/>
            <a:ext cx="7238999" cy="4995600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Announcements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SI Unit Project </a:t>
            </a: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due TODAY  </a:t>
            </a: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Tues 10/14/14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Chemistry in the News due </a:t>
            </a: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TOMORROW Wed </a:t>
            </a: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10/15/14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Lab Report due Fri 10/17/14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What is the fine line between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compounds and mixtures?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200" y="1733328"/>
            <a:ext cx="1828800" cy="5083885"/>
            <a:chOff x="76200" y="293448"/>
            <a:chExt cx="1828800" cy="4969413"/>
          </a:xfrm>
        </p:grpSpPr>
        <p:sp>
          <p:nvSpPr>
            <p:cNvPr id="19" name="Rounded Rectangle 1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05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What is the fine line between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compounds and mixtures?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Compounds vs. mixtures</a:t>
            </a:r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741747"/>
              </p:ext>
            </p:extLst>
          </p:nvPr>
        </p:nvGraphicFramePr>
        <p:xfrm>
          <a:off x="401976" y="2828836"/>
          <a:ext cx="8312178" cy="3013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9" name="Document" r:id="rId4" imgW="6819900" imgH="1854200" progId="Word.Document.12">
                  <p:embed/>
                </p:oleObj>
              </mc:Choice>
              <mc:Fallback>
                <p:oleObj name="Document" r:id="rId4" imgW="6819900" imgH="1854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1976" y="2828836"/>
                        <a:ext cx="8312178" cy="3013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573" y="4002290"/>
            <a:ext cx="1081999" cy="120959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8723" y="4002290"/>
            <a:ext cx="1678354" cy="11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What is the fine line between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compounds and mixtures?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-49799" y="1640620"/>
            <a:ext cx="9193797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0000"/>
                </a:solidFill>
              </a:rPr>
              <a:t>We represent these differences using:</a:t>
            </a:r>
          </a:p>
          <a:p>
            <a:pPr marL="742950" lvl="0" indent="-742950" algn="l">
              <a:buFont typeface="+mj-lt"/>
              <a:buAutoNum type="arabicPeriod"/>
            </a:pPr>
            <a:r>
              <a:rPr lang="en-US" sz="4000" b="1" u="sng" dirty="0" smtClean="0">
                <a:solidFill>
                  <a:srgbClr val="FF0000"/>
                </a:solidFill>
              </a:rPr>
              <a:t>Chemical formulas</a:t>
            </a:r>
            <a:endParaRPr lang="en-US" sz="4000" b="1" u="sng" dirty="0">
              <a:solidFill>
                <a:srgbClr val="FF0000"/>
              </a:solidFill>
            </a:endParaRPr>
          </a:p>
          <a:p>
            <a:pPr marL="742950" lvl="0" indent="-742950" algn="l">
              <a:buFont typeface="+mj-lt"/>
              <a:buAutoNum type="arabicPeriod"/>
            </a:pPr>
            <a:r>
              <a:rPr lang="en-US" sz="4000" b="1" u="sng" dirty="0" smtClean="0">
                <a:solidFill>
                  <a:srgbClr val="FF0000"/>
                </a:solidFill>
              </a:rPr>
              <a:t>Particle diagrams</a:t>
            </a:r>
            <a:endParaRPr lang="en-US" sz="4000" b="1" u="sng" dirty="0">
              <a:solidFill>
                <a:srgbClr val="FF0000"/>
              </a:solidFill>
            </a:endParaRPr>
          </a:p>
          <a:p>
            <a:r>
              <a:rPr lang="en-US" sz="4000" b="1" dirty="0">
                <a:solidFill>
                  <a:srgbClr val="000000"/>
                </a:solidFill>
              </a:rPr>
              <a:t>*For mixtures in water, we use the symbol </a:t>
            </a:r>
            <a:r>
              <a:rPr lang="en-US" sz="4000" b="1" u="sng" dirty="0" err="1" smtClean="0">
                <a:solidFill>
                  <a:srgbClr val="FF0000"/>
                </a:solidFill>
              </a:rPr>
              <a:t>aq</a:t>
            </a:r>
            <a:r>
              <a:rPr lang="en-US" sz="4000" b="1" dirty="0" smtClean="0">
                <a:solidFill>
                  <a:srgbClr val="000000"/>
                </a:solidFill>
              </a:rPr>
              <a:t>, </a:t>
            </a:r>
            <a:r>
              <a:rPr lang="en-US" sz="4000" b="1" dirty="0">
                <a:solidFill>
                  <a:srgbClr val="000000"/>
                </a:solidFill>
              </a:rPr>
              <a:t>meaning </a:t>
            </a:r>
            <a:r>
              <a:rPr lang="en-US" sz="4000" b="1" u="sng" dirty="0" smtClean="0">
                <a:solidFill>
                  <a:srgbClr val="FF0000"/>
                </a:solidFill>
              </a:rPr>
              <a:t>aqueous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62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What is the fine line between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compounds and mixtures?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634374"/>
            <a:ext cx="9036034" cy="47478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While watching video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3 Things That You Learned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Two Questions You Have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After video, turn to a partner to ask your question and write your partner’s answer down</a:t>
            </a:r>
          </a:p>
          <a:p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06156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What is the fine line between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compounds and mixtures?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634374"/>
            <a:ext cx="9036034" cy="47478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Watch this video</a:t>
            </a:r>
          </a:p>
          <a:p>
            <a:r>
              <a:rPr lang="en-US" sz="4000" dirty="0">
                <a:solidFill>
                  <a:srgbClr val="475BCD"/>
                </a:solidFill>
                <a:latin typeface="Stencil"/>
                <a:cs typeface="Stencil"/>
                <a:hlinkClick r:id="rId2"/>
              </a:rPr>
              <a:t>http://www.brainpop.com/science/matterandchemistry/compoundsandmixtures</a:t>
            </a: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  <a:hlinkClick r:id="rId2"/>
              </a:rPr>
              <a:t>/</a:t>
            </a: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 </a:t>
            </a:r>
          </a:p>
          <a:p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00966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.3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What is the fine line between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compounds and mixtures?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5" y="1634374"/>
            <a:ext cx="9036034" cy="47478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Characteristics of compounds</a:t>
            </a: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19112" r="18091" b="19237"/>
          <a:stretch/>
        </p:blipFill>
        <p:spPr bwMode="auto">
          <a:xfrm>
            <a:off x="920548" y="2591118"/>
            <a:ext cx="7363759" cy="35634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2324038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5261</TotalTime>
  <Words>1009</Words>
  <Application>Microsoft Macintosh PowerPoint</Application>
  <PresentationFormat>On-screen Show (4:3)</PresentationFormat>
  <Paragraphs>271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Twilight</vt:lpstr>
      <vt:lpstr>Document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NYCDOE Schools</dc:creator>
  <cp:lastModifiedBy>User</cp:lastModifiedBy>
  <cp:revision>217</cp:revision>
  <dcterms:created xsi:type="dcterms:W3CDTF">2012-11-19T19:26:54Z</dcterms:created>
  <dcterms:modified xsi:type="dcterms:W3CDTF">2014-09-29T02:44:01Z</dcterms:modified>
</cp:coreProperties>
</file>