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31"/>
  </p:notesMasterIdLst>
  <p:sldIdLst>
    <p:sldId id="257" r:id="rId2"/>
    <p:sldId id="306" r:id="rId3"/>
    <p:sldId id="457" r:id="rId4"/>
    <p:sldId id="498" r:id="rId5"/>
    <p:sldId id="363" r:id="rId6"/>
    <p:sldId id="500" r:id="rId7"/>
    <p:sldId id="499" r:id="rId8"/>
    <p:sldId id="485" r:id="rId9"/>
    <p:sldId id="486" r:id="rId10"/>
    <p:sldId id="482" r:id="rId11"/>
    <p:sldId id="487" r:id="rId12"/>
    <p:sldId id="480" r:id="rId13"/>
    <p:sldId id="464" r:id="rId14"/>
    <p:sldId id="493" r:id="rId15"/>
    <p:sldId id="492" r:id="rId16"/>
    <p:sldId id="494" r:id="rId17"/>
    <p:sldId id="495" r:id="rId18"/>
    <p:sldId id="496" r:id="rId19"/>
    <p:sldId id="491" r:id="rId20"/>
    <p:sldId id="488" r:id="rId21"/>
    <p:sldId id="489" r:id="rId22"/>
    <p:sldId id="490" r:id="rId23"/>
    <p:sldId id="502" r:id="rId24"/>
    <p:sldId id="501" r:id="rId25"/>
    <p:sldId id="497" r:id="rId26"/>
    <p:sldId id="370" r:id="rId27"/>
    <p:sldId id="442" r:id="rId28"/>
    <p:sldId id="438" r:id="rId29"/>
    <p:sldId id="37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2256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9/28/14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9.png"/><Relationship Id="rId5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11.png"/><Relationship Id="rId5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2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fontScale="92500" lnSpcReduction="1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r>
              <a:rPr lang="en-US" sz="3200" dirty="0" smtClean="0"/>
              <a:t>I will distinguish between homogeneous and heterogeneous mixtures.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Aim: </a:t>
            </a:r>
            <a:r>
              <a:rPr lang="en-US" sz="3200" b="1" dirty="0" smtClean="0">
                <a:solidFill>
                  <a:schemeClr val="bg1"/>
                </a:solidFill>
              </a:rPr>
              <a:t>What characterizes homogeneous and heterogeneous mixtures?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</a:t>
            </a:r>
            <a:r>
              <a:rPr lang="en-US" sz="2400" b="1" dirty="0" smtClean="0"/>
              <a:t>2: </a:t>
            </a:r>
            <a:r>
              <a:rPr lang="en-US" sz="2400" b="1" dirty="0" smtClean="0"/>
              <a:t>Matter &amp; Energy—It All Matters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(You have </a:t>
            </a:r>
            <a:r>
              <a:rPr lang="en-US" sz="5100" b="1" dirty="0">
                <a:solidFill>
                  <a:srgbClr val="800000"/>
                </a:solidFill>
                <a:latin typeface="Corbel"/>
                <a:cs typeface="Corbel"/>
              </a:rPr>
              <a:t>5</a:t>
            </a:r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 minutes to complete do now slip)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PLEASE GET BINDERS!!!!!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characterizes homogeneous and heterogeneous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341304"/>
            <a:ext cx="9036034" cy="4747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homogeneous mixture</a:t>
            </a: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354891"/>
              </p:ext>
            </p:extLst>
          </p:nvPr>
        </p:nvGraphicFramePr>
        <p:xfrm>
          <a:off x="457199" y="2325077"/>
          <a:ext cx="8315569" cy="4086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9" name="Document" r:id="rId3" imgW="6819900" imgH="2755900" progId="Word.Document.12">
                  <p:embed/>
                </p:oleObj>
              </mc:Choice>
              <mc:Fallback>
                <p:oleObj name="Document" r:id="rId3" imgW="6819900" imgH="2755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199" y="2325077"/>
                        <a:ext cx="8315569" cy="4086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050" y="2688266"/>
            <a:ext cx="1844891" cy="315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7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characterizes homogeneous and heterogeneous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341304"/>
            <a:ext cx="9036034" cy="4747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heterogeneous mixture</a:t>
            </a: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378218"/>
              </p:ext>
            </p:extLst>
          </p:nvPr>
        </p:nvGraphicFramePr>
        <p:xfrm>
          <a:off x="304799" y="2358362"/>
          <a:ext cx="8702429" cy="373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3" name="Document" r:id="rId3" imgW="6819900" imgH="2857500" progId="Word.Document.12">
                  <p:embed/>
                </p:oleObj>
              </mc:Choice>
              <mc:Fallback>
                <p:oleObj name="Document" r:id="rId3" imgW="6819900" imgH="285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799" y="2358362"/>
                        <a:ext cx="8702429" cy="3737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0752" y="298156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10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characterizes homogeneous and heterogeneous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386626"/>
            <a:ext cx="9036034" cy="49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200" dirty="0" smtClean="0">
                <a:solidFill>
                  <a:srgbClr val="FF0000"/>
                </a:solidFill>
                <a:latin typeface="Stencil"/>
                <a:cs typeface="Stencil"/>
              </a:rPr>
              <a:t>TEST TAKING TIP: </a:t>
            </a:r>
          </a:p>
          <a:p>
            <a:r>
              <a:rPr lang="en-US" sz="5200" dirty="0" err="1" smtClean="0">
                <a:solidFill>
                  <a:srgbClr val="FF0000"/>
                </a:solidFill>
                <a:latin typeface="Stencil"/>
                <a:cs typeface="Stencil"/>
              </a:rPr>
              <a:t>REMEMBEr</a:t>
            </a:r>
            <a:r>
              <a:rPr lang="en-US" sz="5200" dirty="0" smtClean="0">
                <a:solidFill>
                  <a:srgbClr val="FF0000"/>
                </a:solidFill>
                <a:latin typeface="Stencil"/>
                <a:cs typeface="Stencil"/>
              </a:rPr>
              <a:t>!!!!!!</a:t>
            </a:r>
          </a:p>
          <a:p>
            <a:pPr lvl="0"/>
            <a:r>
              <a:rPr lang="en-US" sz="3600" b="1" dirty="0">
                <a:solidFill>
                  <a:schemeClr val="bg1"/>
                </a:solidFill>
              </a:rPr>
              <a:t>HOMOGENEOUS AND HETEROGENOUS ONLY REFER TO MIXTURES</a:t>
            </a:r>
            <a:r>
              <a:rPr lang="en-US" sz="3600" b="1" dirty="0" smtClean="0">
                <a:solidFill>
                  <a:schemeClr val="bg1"/>
                </a:solidFill>
              </a:rPr>
              <a:t>!</a:t>
            </a:r>
            <a:endParaRPr lang="en-US" sz="3600" dirty="0">
              <a:solidFill>
                <a:schemeClr val="bg1"/>
              </a:solidFill>
            </a:endParaRPr>
          </a:p>
          <a:p>
            <a:pPr lvl="0"/>
            <a:r>
              <a:rPr lang="en-US" sz="3600" b="1" dirty="0">
                <a:solidFill>
                  <a:schemeClr val="bg1"/>
                </a:solidFill>
              </a:rPr>
              <a:t>REGENTS TIP! </a:t>
            </a:r>
            <a:r>
              <a:rPr lang="en-US" sz="3600" dirty="0">
                <a:solidFill>
                  <a:schemeClr val="bg1"/>
                </a:solidFill>
              </a:rPr>
              <a:t>If you see “homogeneous compound” or “heterogeneous compound”, eliminate those answer choices immediately!</a:t>
            </a:r>
          </a:p>
          <a:p>
            <a:endParaRPr lang="en-US" sz="3500" dirty="0" smtClean="0">
              <a:solidFill>
                <a:srgbClr val="FF0000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9424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characterizes homogeneous and heterogeneous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523392"/>
            <a:ext cx="9036034" cy="49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Choose a side</a:t>
            </a: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marL="742950" indent="-742950" algn="l">
              <a:buAutoNum type="arabicPeriod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When I flash an image on the screen, choose which side you think has the correct answer (30 seconds)</a:t>
            </a:r>
          </a:p>
          <a:p>
            <a:pPr marL="742950" indent="-742950" algn="l">
              <a:buAutoNum type="arabicPeriod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You will then have 45 seconds to discuss with your group why</a:t>
            </a:r>
          </a:p>
          <a:p>
            <a:pPr marL="742950" indent="-742950" algn="l">
              <a:buAutoNum type="arabicPeriod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I will call on people from each group to justify the answer.</a:t>
            </a:r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8934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characterizes homogeneous and heterogeneous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523392"/>
            <a:ext cx="9036034" cy="49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Homo or hetero…justify (why?)</a:t>
            </a: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001" y="2607924"/>
            <a:ext cx="4425600" cy="324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29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characterizes homogeneous and heterogeneous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523392"/>
            <a:ext cx="9036034" cy="49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Homo or hetero…justify (why?)</a:t>
            </a: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646" y="2651368"/>
            <a:ext cx="3212123" cy="321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characterizes homogeneous and heterogeneous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523392"/>
            <a:ext cx="9036034" cy="49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Homo or hetero…justify (why?)</a:t>
            </a: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985" y="2696308"/>
            <a:ext cx="3399692" cy="339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8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characterizes homogeneous and heterogeneous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523392"/>
            <a:ext cx="9036034" cy="49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Homo or hetero…justify (why?)</a:t>
            </a: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338" y="2624013"/>
            <a:ext cx="703006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36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characterizes homogeneous and heterogeneous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523392"/>
            <a:ext cx="9036034" cy="49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Homo or hetero…justify (why?)</a:t>
            </a: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354" y="2679896"/>
            <a:ext cx="2385646" cy="333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9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characterizes homogeneous and heterogeneous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523392"/>
            <a:ext cx="9036034" cy="49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Think ink…pair share</a:t>
            </a:r>
          </a:p>
          <a:p>
            <a:r>
              <a:rPr lang="en-US" sz="4000" b="1" dirty="0">
                <a:solidFill>
                  <a:srgbClr val="000000"/>
                </a:solidFill>
              </a:rPr>
              <a:t>QUESTION: </a:t>
            </a:r>
            <a:r>
              <a:rPr lang="en-US" sz="4000" i="1" dirty="0">
                <a:solidFill>
                  <a:srgbClr val="000000"/>
                </a:solidFill>
              </a:rPr>
              <a:t>A mixture is the chemical bonding of two or more substances in any proportion.” Is this statement true or false?</a:t>
            </a:r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8086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3917461" cy="4995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Real-world connection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Food, spices, beverages</a:t>
            </a:r>
          </a:p>
          <a:p>
            <a:pPr>
              <a:lnSpc>
                <a:spcPct val="110000"/>
              </a:lnSpc>
            </a:pP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Vocabulary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homogeneous mixture; heterogeneous mixtures; alloy; solution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characterizes homogeneous and heterogeneous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842" y="3352734"/>
            <a:ext cx="2800955" cy="18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characterizes homogeneous and heterogeneous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523392"/>
            <a:ext cx="9036034" cy="48158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Types of mixtures</a:t>
            </a:r>
          </a:p>
          <a:p>
            <a:pPr marL="514350" indent="-514350" algn="l">
              <a:buAutoNum type="alphaUcPeriod"/>
            </a:pPr>
            <a:r>
              <a:rPr lang="en-US" b="1" u="sng" dirty="0">
                <a:solidFill>
                  <a:srgbClr val="800000"/>
                </a:solidFill>
              </a:rPr>
              <a:t>Solutions</a:t>
            </a:r>
            <a:r>
              <a:rPr lang="en-US" b="1" dirty="0" smtClean="0"/>
              <a:t>:</a:t>
            </a:r>
            <a:endParaRPr lang="en-US" sz="2400" dirty="0"/>
          </a:p>
          <a:p>
            <a:pPr lvl="0" algn="l"/>
            <a:r>
              <a:rPr lang="en-US" dirty="0">
                <a:solidFill>
                  <a:srgbClr val="000000"/>
                </a:solidFill>
              </a:rPr>
              <a:t>When something is completely dissolved in </a:t>
            </a:r>
            <a:r>
              <a:rPr lang="en-US" b="1" u="sng" dirty="0">
                <a:solidFill>
                  <a:srgbClr val="800000"/>
                </a:solidFill>
              </a:rPr>
              <a:t>water</a:t>
            </a:r>
            <a:r>
              <a:rPr lang="en-US" dirty="0">
                <a:solidFill>
                  <a:srgbClr val="000000"/>
                </a:solidFill>
              </a:rPr>
              <a:t>, it is called a </a:t>
            </a:r>
            <a:r>
              <a:rPr lang="en-US" b="1" u="sng" dirty="0">
                <a:solidFill>
                  <a:srgbClr val="800000"/>
                </a:solidFill>
              </a:rPr>
              <a:t>solution</a:t>
            </a:r>
          </a:p>
          <a:p>
            <a:pPr lvl="0" algn="l"/>
            <a:r>
              <a:rPr lang="en-US" sz="2400" dirty="0">
                <a:solidFill>
                  <a:srgbClr val="000000"/>
                </a:solidFill>
              </a:rPr>
              <a:t>Aqueous solutions describe something dissolved in</a:t>
            </a:r>
            <a:r>
              <a:rPr lang="en-US" sz="2400" b="1" u="sng" dirty="0">
                <a:solidFill>
                  <a:srgbClr val="800000"/>
                </a:solidFill>
              </a:rPr>
              <a:t> water</a:t>
            </a:r>
            <a:endParaRPr lang="en-US" sz="2000" b="1" u="sng" dirty="0">
              <a:solidFill>
                <a:srgbClr val="800000"/>
              </a:solidFill>
            </a:endParaRPr>
          </a:p>
          <a:p>
            <a:pPr lvl="2" algn="l"/>
            <a:r>
              <a:rPr lang="en-US" dirty="0">
                <a:solidFill>
                  <a:srgbClr val="000000"/>
                </a:solidFill>
              </a:rPr>
              <a:t>AQUEOUS = </a:t>
            </a:r>
            <a:r>
              <a:rPr lang="en-US" b="1" u="sng" dirty="0" err="1">
                <a:solidFill>
                  <a:srgbClr val="800000"/>
                </a:solidFill>
              </a:rPr>
              <a:t>aq</a:t>
            </a:r>
            <a:endParaRPr lang="en-US" sz="1800" b="1" u="sng" dirty="0">
              <a:solidFill>
                <a:srgbClr val="800000"/>
              </a:solidFill>
            </a:endParaRPr>
          </a:p>
          <a:p>
            <a:pPr lvl="2" algn="l"/>
            <a:r>
              <a:rPr lang="en-US" dirty="0">
                <a:solidFill>
                  <a:srgbClr val="000000"/>
                </a:solidFill>
              </a:rPr>
              <a:t>Example: KNO</a:t>
            </a:r>
            <a:r>
              <a:rPr lang="en-US" baseline="-25000" dirty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aq</a:t>
            </a:r>
            <a:r>
              <a:rPr lang="en-US" dirty="0">
                <a:solidFill>
                  <a:srgbClr val="000000"/>
                </a:solidFill>
              </a:rPr>
              <a:t>)</a:t>
            </a:r>
            <a:endParaRPr lang="en-US" sz="1800" dirty="0">
              <a:solidFill>
                <a:srgbClr val="000000"/>
              </a:solidFill>
            </a:endParaRPr>
          </a:p>
          <a:p>
            <a:pPr lvl="1" algn="l"/>
            <a:r>
              <a:rPr lang="en-US" sz="2400" dirty="0">
                <a:solidFill>
                  <a:srgbClr val="000000"/>
                </a:solidFill>
              </a:rPr>
              <a:t>All aqueous solutions are </a:t>
            </a:r>
            <a:r>
              <a:rPr lang="en-US" sz="2400" b="1" u="sng" dirty="0">
                <a:solidFill>
                  <a:srgbClr val="800000"/>
                </a:solidFill>
              </a:rPr>
              <a:t>homogeneous mixtures</a:t>
            </a:r>
            <a:endParaRPr lang="en-US" sz="2000" b="1" u="sng" dirty="0">
              <a:solidFill>
                <a:srgbClr val="800000"/>
              </a:solidFill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432" y="4639408"/>
            <a:ext cx="1788117" cy="133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64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characterizes homogeneous and heterogeneous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523392"/>
            <a:ext cx="9036034" cy="48158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Types of mixtures</a:t>
            </a:r>
          </a:p>
          <a:p>
            <a:pPr algn="l"/>
            <a:r>
              <a:rPr lang="en-US" b="1" u="sng" dirty="0">
                <a:solidFill>
                  <a:srgbClr val="800000"/>
                </a:solidFill>
              </a:rPr>
              <a:t>B. Alloy</a:t>
            </a:r>
            <a:r>
              <a:rPr lang="en-US" b="1" dirty="0" smtClean="0"/>
              <a:t>:</a:t>
            </a:r>
            <a:endParaRPr lang="en-US" sz="2400" dirty="0"/>
          </a:p>
          <a:p>
            <a:pPr lvl="0" algn="l"/>
            <a:r>
              <a:rPr lang="en-US" dirty="0">
                <a:solidFill>
                  <a:srgbClr val="000000"/>
                </a:solidFill>
              </a:rPr>
              <a:t>When two or more metals are mixed together as a </a:t>
            </a:r>
            <a:r>
              <a:rPr lang="en-US" b="1" u="sng" dirty="0">
                <a:solidFill>
                  <a:srgbClr val="800000"/>
                </a:solidFill>
              </a:rPr>
              <a:t>solid</a:t>
            </a:r>
            <a:r>
              <a:rPr lang="en-US" dirty="0">
                <a:solidFill>
                  <a:srgbClr val="000000"/>
                </a:solidFill>
              </a:rPr>
              <a:t>, it is called a</a:t>
            </a:r>
            <a:r>
              <a:rPr lang="en-US" dirty="0"/>
              <a:t> </a:t>
            </a:r>
            <a:r>
              <a:rPr lang="en-US" b="1" u="sng" dirty="0">
                <a:solidFill>
                  <a:srgbClr val="800000"/>
                </a:solidFill>
              </a:rPr>
              <a:t>alloy</a:t>
            </a:r>
            <a:endParaRPr lang="en-US" sz="2400" b="1" u="sng" dirty="0">
              <a:solidFill>
                <a:srgbClr val="800000"/>
              </a:solidFill>
            </a:endParaRPr>
          </a:p>
          <a:p>
            <a:pPr lvl="1" algn="l"/>
            <a:r>
              <a:rPr lang="en-US" sz="2400" dirty="0">
                <a:solidFill>
                  <a:srgbClr val="000000"/>
                </a:solidFill>
              </a:rPr>
              <a:t>Example: </a:t>
            </a:r>
            <a:endParaRPr lang="en-US" sz="2000" dirty="0">
              <a:solidFill>
                <a:srgbClr val="000000"/>
              </a:solidFill>
            </a:endParaRPr>
          </a:p>
          <a:p>
            <a:pPr lvl="0" algn="l"/>
            <a:r>
              <a:rPr lang="en-US" dirty="0">
                <a:solidFill>
                  <a:srgbClr val="000000"/>
                </a:solidFill>
              </a:rPr>
              <a:t>Brass:  mixed with </a:t>
            </a:r>
            <a:r>
              <a:rPr lang="en-US" b="1" u="sng" dirty="0">
                <a:solidFill>
                  <a:srgbClr val="800000"/>
                </a:solidFill>
              </a:rPr>
              <a:t>copper and zinc</a:t>
            </a:r>
            <a:endParaRPr lang="en-US" sz="2400" b="1" u="sng" dirty="0">
              <a:solidFill>
                <a:srgbClr val="800000"/>
              </a:solidFill>
            </a:endParaRPr>
          </a:p>
          <a:p>
            <a:pPr lvl="0" algn="l"/>
            <a:r>
              <a:rPr lang="en-US" dirty="0">
                <a:solidFill>
                  <a:srgbClr val="000000"/>
                </a:solidFill>
              </a:rPr>
              <a:t>Bronze: mixed with </a:t>
            </a:r>
            <a:r>
              <a:rPr lang="en-US" b="1" u="sng" dirty="0">
                <a:solidFill>
                  <a:srgbClr val="800000"/>
                </a:solidFill>
              </a:rPr>
              <a:t>copper and tin</a:t>
            </a:r>
            <a:endParaRPr lang="en-US" sz="2400" b="1" u="sng" dirty="0">
              <a:solidFill>
                <a:srgbClr val="800000"/>
              </a:solidFill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947" y="4111134"/>
            <a:ext cx="1109591" cy="17641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4261344"/>
            <a:ext cx="2068529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05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characterizes homogeneous and heterogeneous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523392"/>
            <a:ext cx="9036034" cy="48158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rgbClr val="475BCD"/>
                </a:solidFill>
                <a:latin typeface="Stencil"/>
                <a:cs typeface="Stencil"/>
              </a:rPr>
              <a:t>Annotating questions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Box any Chemistry terms—write a quick definition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Circle any numbers with units. Above write down what the number represents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Put a ?? Above something you are confused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Underline what the question is</a:t>
            </a: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92410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characterizes homogeneous and heterogeneous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523392"/>
            <a:ext cx="9036034" cy="48158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rgbClr val="475BCD"/>
                </a:solidFill>
                <a:latin typeface="Stencil"/>
                <a:cs typeface="Stencil"/>
              </a:rPr>
              <a:t>Raise your hand</a:t>
            </a:r>
          </a:p>
          <a:p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One finger = answer 1</a:t>
            </a:r>
          </a:p>
          <a:p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Two fingers = answer 2</a:t>
            </a:r>
          </a:p>
          <a:p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Three fingers = answer 3</a:t>
            </a:r>
          </a:p>
          <a:p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Four fingers = answer 4</a:t>
            </a: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616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characterizes homogeneous and heterogeneous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523392"/>
            <a:ext cx="9036034" cy="48158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 #1</a:t>
            </a:r>
          </a:p>
          <a:p>
            <a:pPr lvl="0" algn="l"/>
            <a:r>
              <a:rPr lang="en-US" sz="4000" dirty="0">
                <a:solidFill>
                  <a:srgbClr val="000000"/>
                </a:solidFill>
              </a:rPr>
              <a:t>A dilute, aqueous potassium nitrate solution is best classified as a</a:t>
            </a:r>
          </a:p>
          <a:p>
            <a:pPr marL="514350" lvl="0" indent="-514350" algn="l">
              <a:buFont typeface="+mj-lt"/>
              <a:buAutoNum type="alphaLcPeriod"/>
            </a:pPr>
            <a:r>
              <a:rPr lang="en-US" sz="4000" dirty="0">
                <a:solidFill>
                  <a:srgbClr val="000000"/>
                </a:solidFill>
              </a:rPr>
              <a:t>homogeneous compound</a:t>
            </a:r>
          </a:p>
          <a:p>
            <a:pPr marL="514350" lvl="0" indent="-514350" algn="l">
              <a:buFont typeface="+mj-lt"/>
              <a:buAutoNum type="alphaLcPeriod"/>
            </a:pPr>
            <a:r>
              <a:rPr lang="en-US" sz="4000" dirty="0">
                <a:solidFill>
                  <a:srgbClr val="000000"/>
                </a:solidFill>
              </a:rPr>
              <a:t>homogeneous mixture</a:t>
            </a:r>
          </a:p>
          <a:p>
            <a:pPr marL="514350" lvl="0" indent="-514350" algn="l">
              <a:buFont typeface="+mj-lt"/>
              <a:buAutoNum type="alphaLcPeriod"/>
            </a:pPr>
            <a:r>
              <a:rPr lang="en-US" sz="4000" dirty="0">
                <a:solidFill>
                  <a:srgbClr val="000000"/>
                </a:solidFill>
              </a:rPr>
              <a:t>heterogeneous compound</a:t>
            </a:r>
          </a:p>
          <a:p>
            <a:pPr marL="514350" lvl="0" indent="-514350" algn="l">
              <a:buFont typeface="+mj-lt"/>
              <a:buAutoNum type="alphaLcPeriod"/>
            </a:pPr>
            <a:r>
              <a:rPr lang="en-US" sz="4000" dirty="0">
                <a:solidFill>
                  <a:srgbClr val="000000"/>
                </a:solidFill>
              </a:rPr>
              <a:t>heterogeneous mixture</a:t>
            </a:r>
          </a:p>
          <a:p>
            <a:pPr algn="l"/>
            <a:r>
              <a:rPr lang="en-US" sz="4000" dirty="0" smtClean="0">
                <a:solidFill>
                  <a:srgbClr val="000000"/>
                </a:solidFill>
              </a:rPr>
              <a:t>Key words?</a:t>
            </a:r>
            <a:endParaRPr lang="en-US" sz="4000" dirty="0">
              <a:solidFill>
                <a:srgbClr val="000000"/>
              </a:solidFill>
            </a:endParaRPr>
          </a:p>
          <a:p>
            <a:pPr algn="l"/>
            <a:r>
              <a:rPr lang="en-US" sz="4000" dirty="0">
                <a:solidFill>
                  <a:srgbClr val="000000"/>
                </a:solidFill>
              </a:rPr>
              <a:t>What can we eliminate? Why? </a:t>
            </a:r>
          </a:p>
          <a:p>
            <a:pPr algn="l"/>
            <a:r>
              <a:rPr lang="en-US" sz="4000" dirty="0">
                <a:solidFill>
                  <a:srgbClr val="000000"/>
                </a:solidFill>
              </a:rPr>
              <a:t>What is the correct answer? Why?</a:t>
            </a: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5165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characterizes homogeneous and heterogeneous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523392"/>
            <a:ext cx="9036034" cy="48158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 #2</a:t>
            </a:r>
          </a:p>
          <a:p>
            <a:pPr lvl="0" algn="l"/>
            <a:r>
              <a:rPr lang="en-US" sz="4000" dirty="0">
                <a:solidFill>
                  <a:srgbClr val="000000"/>
                </a:solidFill>
              </a:rPr>
              <a:t>A sample is prepared by completely dissolving 10.0 grams of </a:t>
            </a:r>
            <a:r>
              <a:rPr lang="en-US" sz="4000" dirty="0" err="1">
                <a:solidFill>
                  <a:srgbClr val="000000"/>
                </a:solidFill>
              </a:rPr>
              <a:t>NaCl</a:t>
            </a:r>
            <a:r>
              <a:rPr lang="en-US" sz="4000" dirty="0">
                <a:solidFill>
                  <a:srgbClr val="000000"/>
                </a:solidFill>
              </a:rPr>
              <a:t> in 1.0 liter of H</a:t>
            </a:r>
            <a:r>
              <a:rPr lang="en-US" sz="4000" baseline="-25000" dirty="0">
                <a:solidFill>
                  <a:srgbClr val="000000"/>
                </a:solidFill>
              </a:rPr>
              <a:t>2</a:t>
            </a:r>
            <a:r>
              <a:rPr lang="en-US" sz="4000" dirty="0">
                <a:solidFill>
                  <a:srgbClr val="000000"/>
                </a:solidFill>
              </a:rPr>
              <a:t>O. Which classification best describes this sample?</a:t>
            </a:r>
          </a:p>
          <a:p>
            <a:pPr marL="514350" lvl="0" indent="-514350" algn="l">
              <a:buFont typeface="+mj-lt"/>
              <a:buAutoNum type="arabicParenR"/>
            </a:pPr>
            <a:r>
              <a:rPr lang="en-US" sz="4000" dirty="0">
                <a:solidFill>
                  <a:srgbClr val="000000"/>
                </a:solidFill>
              </a:rPr>
              <a:t>homogeneous compound</a:t>
            </a:r>
          </a:p>
          <a:p>
            <a:pPr marL="514350" lvl="0" indent="-514350" algn="l">
              <a:buFont typeface="+mj-lt"/>
              <a:buAutoNum type="arabicParenR"/>
            </a:pPr>
            <a:r>
              <a:rPr lang="en-US" sz="4000" dirty="0">
                <a:solidFill>
                  <a:srgbClr val="000000"/>
                </a:solidFill>
              </a:rPr>
              <a:t>homogeneous mixture</a:t>
            </a:r>
          </a:p>
          <a:p>
            <a:pPr marL="514350" lvl="0" indent="-514350" algn="l">
              <a:buFont typeface="+mj-lt"/>
              <a:buAutoNum type="arabicParenR"/>
            </a:pPr>
            <a:r>
              <a:rPr lang="en-US" sz="4000" dirty="0">
                <a:solidFill>
                  <a:srgbClr val="000000"/>
                </a:solidFill>
              </a:rPr>
              <a:t>heterogeneous compound</a:t>
            </a:r>
          </a:p>
          <a:p>
            <a:pPr marL="514350" lvl="0" indent="-514350" algn="l">
              <a:buFont typeface="+mj-lt"/>
              <a:buAutoNum type="arabicParenR"/>
            </a:pPr>
            <a:r>
              <a:rPr lang="en-US" sz="4000" dirty="0">
                <a:solidFill>
                  <a:srgbClr val="000000"/>
                </a:solidFill>
              </a:rPr>
              <a:t>heterogeneous mixture</a:t>
            </a:r>
          </a:p>
          <a:p>
            <a:pPr algn="l"/>
            <a:r>
              <a:rPr lang="en-US" sz="4000" dirty="0" smtClean="0">
                <a:solidFill>
                  <a:srgbClr val="000000"/>
                </a:solidFill>
              </a:rPr>
              <a:t>Key words?</a:t>
            </a:r>
            <a:endParaRPr lang="en-US" sz="4000" dirty="0">
              <a:solidFill>
                <a:srgbClr val="000000"/>
              </a:solidFill>
            </a:endParaRPr>
          </a:p>
          <a:p>
            <a:pPr algn="l"/>
            <a:r>
              <a:rPr lang="en-US" sz="4000" dirty="0">
                <a:solidFill>
                  <a:srgbClr val="000000"/>
                </a:solidFill>
              </a:rPr>
              <a:t>What can we eliminate? Why? </a:t>
            </a:r>
          </a:p>
          <a:p>
            <a:pPr algn="l"/>
            <a:r>
              <a:rPr lang="en-US" sz="4000" dirty="0">
                <a:solidFill>
                  <a:srgbClr val="000000"/>
                </a:solidFill>
              </a:rPr>
              <a:t> What is the correct answer? Why</a:t>
            </a:r>
            <a:r>
              <a:rPr lang="en-US" sz="4000" dirty="0" smtClean="0">
                <a:solidFill>
                  <a:srgbClr val="000000"/>
                </a:solidFill>
              </a:rPr>
              <a:t>?</a:t>
            </a: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58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929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Summary: Lines of Learning (LOL)</a:t>
            </a:r>
          </a:p>
          <a:p>
            <a:r>
              <a:rPr lang="en-US" dirty="0">
                <a:solidFill>
                  <a:srgbClr val="000000"/>
                </a:solidFill>
              </a:rPr>
              <a:t>In a coherent, well-written paragraph</a:t>
            </a:r>
            <a:r>
              <a:rPr lang="en-US" b="1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compare and contrast a homogeneous mixture from a heterogeneous mixture. Provide an example for each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(pg. 26)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characterizes homogeneous and heterogeneous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30324" y="643123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00751" y="6424620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 Lesson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943" y="6433655"/>
            <a:ext cx="138723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1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r>
              <a:rPr lang="en-US" sz="4000" b="1" dirty="0" smtClean="0">
                <a:solidFill>
                  <a:srgbClr val="000000"/>
                </a:solidFill>
              </a:rPr>
              <a:t>Complete pages </a:t>
            </a:r>
            <a:r>
              <a:rPr lang="en-US" sz="4000" b="1" dirty="0" smtClean="0">
                <a:solidFill>
                  <a:srgbClr val="000000"/>
                </a:solidFill>
              </a:rPr>
              <a:t>25-27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characterizes homogeneous and heterogeneous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6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Complete rest of </a:t>
            </a:r>
            <a:r>
              <a:rPr lang="en-US" sz="4000" b="1" dirty="0" smtClean="0">
                <a:solidFill>
                  <a:srgbClr val="000000"/>
                </a:solidFill>
              </a:rPr>
              <a:t>2.4</a:t>
            </a:r>
            <a:endParaRPr lang="en-US" sz="4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in the packet for homework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</a:t>
            </a:r>
            <a:r>
              <a:rPr lang="en-US" sz="2400" b="1" dirty="0" smtClean="0"/>
              <a:t>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characterizes homogeneous and heterogeneous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characterizes homogeneous and heterogeneous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171677"/>
              </p:ext>
            </p:extLst>
          </p:nvPr>
        </p:nvGraphicFramePr>
        <p:xfrm>
          <a:off x="1085599" y="3342081"/>
          <a:ext cx="71882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Document" r:id="rId3" imgW="7188200" imgH="2997200" progId="Word.Document.12">
                  <p:embed/>
                </p:oleObj>
              </mc:Choice>
              <mc:Fallback>
                <p:oleObj name="Document" r:id="rId3" imgW="7188200" imgH="299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5599" y="3342081"/>
                        <a:ext cx="7188200" cy="299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 fontScale="92500"/>
          </a:bodyPr>
          <a:lstStyle/>
          <a:p>
            <a:pPr marL="57150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SI Unit Project </a:t>
            </a: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PAST DUE </a:t>
            </a: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Tues 10/14/14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Chemistry in the News </a:t>
            </a: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due TODAY </a:t>
            </a: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Wed 10/15/14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Lab Report due Fri 10/17/14</a:t>
            </a: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characterizes homogeneous and heterogeneous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5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Do now</a:t>
            </a: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characterizes homogeneous and heterogeneous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908243"/>
              </p:ext>
            </p:extLst>
          </p:nvPr>
        </p:nvGraphicFramePr>
        <p:xfrm>
          <a:off x="1955799" y="3068903"/>
          <a:ext cx="7188200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9" name="Document" r:id="rId3" imgW="7188200" imgH="3086100" progId="Word.Document.12">
                  <p:embed/>
                </p:oleObj>
              </mc:Choice>
              <mc:Fallback>
                <p:oleObj name="Document" r:id="rId3" imgW="7188200" imgH="308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5799" y="3068903"/>
                        <a:ext cx="7188200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08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characterizes homogeneous and heterogeneous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Review</a:t>
            </a: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070624"/>
              </p:ext>
            </p:extLst>
          </p:nvPr>
        </p:nvGraphicFramePr>
        <p:xfrm>
          <a:off x="997206" y="2698497"/>
          <a:ext cx="7303189" cy="3495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0" name="Document" r:id="rId3" imgW="6819900" imgH="3263900" progId="Word.Document.12">
                  <p:embed/>
                </p:oleObj>
              </mc:Choice>
              <mc:Fallback>
                <p:oleObj name="Document" r:id="rId3" imgW="6819900" imgH="326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7206" y="2698497"/>
                        <a:ext cx="7303189" cy="3495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38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characterizes homogeneous and heterogeneous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Example</a:t>
            </a:r>
          </a:p>
          <a:p>
            <a:r>
              <a:rPr lang="en-US" sz="4000" b="1" dirty="0">
                <a:solidFill>
                  <a:srgbClr val="000000"/>
                </a:solidFill>
              </a:rPr>
              <a:t>Example: Salt water (</a:t>
            </a:r>
            <a:r>
              <a:rPr lang="en-US" sz="4000" b="1" dirty="0" err="1">
                <a:solidFill>
                  <a:srgbClr val="000000"/>
                </a:solidFill>
              </a:rPr>
              <a:t>NaCl</a:t>
            </a:r>
            <a:r>
              <a:rPr lang="en-US" sz="4000" b="1" baseline="-25000" dirty="0">
                <a:solidFill>
                  <a:srgbClr val="000000"/>
                </a:solidFill>
              </a:rPr>
              <a:t>(</a:t>
            </a:r>
            <a:r>
              <a:rPr lang="en-US" sz="4000" b="1" baseline="-25000" dirty="0" err="1">
                <a:solidFill>
                  <a:srgbClr val="000000"/>
                </a:solidFill>
              </a:rPr>
              <a:t>aq</a:t>
            </a:r>
            <a:r>
              <a:rPr lang="en-US" sz="4000" b="1" baseline="-25000" dirty="0">
                <a:solidFill>
                  <a:srgbClr val="000000"/>
                </a:solidFill>
              </a:rPr>
              <a:t>)</a:t>
            </a:r>
            <a:r>
              <a:rPr lang="en-US" sz="4000" b="1" dirty="0">
                <a:solidFill>
                  <a:srgbClr val="000000"/>
                </a:solidFill>
              </a:rPr>
              <a:t>)</a:t>
            </a:r>
            <a:endParaRPr lang="en-US" sz="4000" dirty="0">
              <a:solidFill>
                <a:srgbClr val="000000"/>
              </a:solidFill>
            </a:endParaRPr>
          </a:p>
          <a:p>
            <a:pPr lvl="0"/>
            <a:r>
              <a:rPr lang="en-US" sz="4000" dirty="0">
                <a:solidFill>
                  <a:srgbClr val="000000"/>
                </a:solidFill>
              </a:rPr>
              <a:t>The two pure substances that make up salt water are:</a:t>
            </a:r>
          </a:p>
          <a:p>
            <a:pPr lvl="0"/>
            <a:r>
              <a:rPr lang="en-US" sz="4000" b="1" dirty="0" smtClean="0">
                <a:solidFill>
                  <a:srgbClr val="000000"/>
                </a:solidFill>
              </a:rPr>
              <a:t>_______________________ </a:t>
            </a:r>
            <a:r>
              <a:rPr lang="en-US" sz="4000" b="1" dirty="0">
                <a:solidFill>
                  <a:srgbClr val="000000"/>
                </a:solidFill>
              </a:rPr>
              <a:t>(This is a </a:t>
            </a:r>
            <a:r>
              <a:rPr lang="en-US" sz="4000" b="1" dirty="0" smtClean="0">
                <a:solidFill>
                  <a:srgbClr val="000000"/>
                </a:solidFill>
              </a:rPr>
              <a:t>_________________</a:t>
            </a:r>
            <a:r>
              <a:rPr lang="en-US" sz="4000" b="1" dirty="0">
                <a:solidFill>
                  <a:srgbClr val="000000"/>
                </a:solidFill>
              </a:rPr>
              <a:t>)</a:t>
            </a:r>
            <a:endParaRPr lang="en-US" sz="4000" dirty="0">
              <a:solidFill>
                <a:srgbClr val="000000"/>
              </a:solidFill>
            </a:endParaRPr>
          </a:p>
          <a:p>
            <a:pPr lvl="0"/>
            <a:r>
              <a:rPr lang="en-US" sz="4000" b="1" dirty="0" smtClean="0">
                <a:solidFill>
                  <a:srgbClr val="000000"/>
                </a:solidFill>
              </a:rPr>
              <a:t>_______________________ </a:t>
            </a:r>
            <a:r>
              <a:rPr lang="en-US" sz="4000" b="1" dirty="0">
                <a:solidFill>
                  <a:srgbClr val="000000"/>
                </a:solidFill>
              </a:rPr>
              <a:t>(This is a </a:t>
            </a:r>
            <a:r>
              <a:rPr lang="en-US" sz="4000" b="1" dirty="0" smtClean="0">
                <a:solidFill>
                  <a:srgbClr val="000000"/>
                </a:solidFill>
              </a:rPr>
              <a:t>_________________</a:t>
            </a:r>
            <a:r>
              <a:rPr lang="en-US" sz="4000" b="1" dirty="0">
                <a:solidFill>
                  <a:srgbClr val="000000"/>
                </a:solidFill>
              </a:rPr>
              <a:t>)</a:t>
            </a:r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 smtClean="0">
              <a:solidFill>
                <a:srgbClr val="000000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characterizes homogeneous and heterogeneous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Think…</a:t>
            </a:r>
          </a:p>
          <a:p>
            <a:r>
              <a:rPr lang="en-US" sz="3000" dirty="0">
                <a:solidFill>
                  <a:schemeClr val="bg1"/>
                </a:solidFill>
              </a:rPr>
              <a:t>How are the following </a:t>
            </a:r>
            <a:r>
              <a:rPr lang="en-US" sz="3000" dirty="0" smtClean="0">
                <a:solidFill>
                  <a:schemeClr val="bg1"/>
                </a:solidFill>
              </a:rPr>
              <a:t>similar </a:t>
            </a:r>
            <a:r>
              <a:rPr lang="en-US" sz="3000" dirty="0">
                <a:solidFill>
                  <a:schemeClr val="bg1"/>
                </a:solidFill>
              </a:rPr>
              <a:t>to each other? How are they different from each other?</a:t>
            </a:r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900" y="4144140"/>
            <a:ext cx="2084754" cy="20847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766" y="4108938"/>
            <a:ext cx="1648581" cy="21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9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characterizes homogeneous and heterogeneous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6" y="1634374"/>
            <a:ext cx="4423608" cy="4747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homogeneous</a:t>
            </a:r>
          </a:p>
          <a:p>
            <a:r>
              <a:rPr lang="en-US" sz="4800" b="1" dirty="0" smtClean="0">
                <a:solidFill>
                  <a:schemeClr val="bg1"/>
                </a:solidFill>
              </a:rPr>
              <a:t>Fill out what you can.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3" b="6646"/>
          <a:stretch/>
        </p:blipFill>
        <p:spPr bwMode="auto">
          <a:xfrm>
            <a:off x="5216769" y="1856153"/>
            <a:ext cx="3324249" cy="4566575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6113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characterizes homogeneous and heterogeneous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6" y="1634374"/>
            <a:ext cx="4423608" cy="4747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heterogeneous</a:t>
            </a:r>
          </a:p>
          <a:p>
            <a:r>
              <a:rPr lang="en-US" sz="4800" b="1" dirty="0" smtClean="0">
                <a:solidFill>
                  <a:schemeClr val="bg1"/>
                </a:solidFill>
              </a:rPr>
              <a:t>Fill out what you can.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3" b="6646"/>
          <a:stretch/>
        </p:blipFill>
        <p:spPr bwMode="auto">
          <a:xfrm>
            <a:off x="5216769" y="1856153"/>
            <a:ext cx="3324249" cy="4566575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580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5379</TotalTime>
  <Words>1517</Words>
  <Application>Microsoft Macintosh PowerPoint</Application>
  <PresentationFormat>On-screen Show (4:3)</PresentationFormat>
  <Paragraphs>399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Twilight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227</cp:revision>
  <dcterms:created xsi:type="dcterms:W3CDTF">2012-11-19T19:26:54Z</dcterms:created>
  <dcterms:modified xsi:type="dcterms:W3CDTF">2014-09-29T02:47:37Z</dcterms:modified>
</cp:coreProperties>
</file>