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77" r:id="rId1"/>
  </p:sldMasterIdLst>
  <p:notesMasterIdLst>
    <p:notesMasterId r:id="rId26"/>
  </p:notesMasterIdLst>
  <p:sldIdLst>
    <p:sldId id="257" r:id="rId2"/>
    <p:sldId id="306" r:id="rId3"/>
    <p:sldId id="516" r:id="rId4"/>
    <p:sldId id="510" r:id="rId5"/>
    <p:sldId id="498" r:id="rId6"/>
    <p:sldId id="515" r:id="rId7"/>
    <p:sldId id="518" r:id="rId8"/>
    <p:sldId id="524" r:id="rId9"/>
    <p:sldId id="519" r:id="rId10"/>
    <p:sldId id="499" r:id="rId11"/>
    <p:sldId id="505" r:id="rId12"/>
    <p:sldId id="506" r:id="rId13"/>
    <p:sldId id="520" r:id="rId14"/>
    <p:sldId id="512" r:id="rId15"/>
    <p:sldId id="500" r:id="rId16"/>
    <p:sldId id="522" r:id="rId17"/>
    <p:sldId id="521" r:id="rId18"/>
    <p:sldId id="508" r:id="rId19"/>
    <p:sldId id="509" r:id="rId20"/>
    <p:sldId id="523" r:id="rId21"/>
    <p:sldId id="514" r:id="rId22"/>
    <p:sldId id="442" r:id="rId23"/>
    <p:sldId id="438" r:id="rId24"/>
    <p:sldId id="372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7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 showGuides="1">
      <p:cViewPr>
        <p:scale>
          <a:sx n="65" d="100"/>
          <a:sy n="65" d="100"/>
        </p:scale>
        <p:origin x="-2640" y="-4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6EE796-8BB9-8E40-BF38-D52FCB9B1618}" type="datetimeFigureOut">
              <a:rPr lang="en-US" smtClean="0"/>
              <a:t>10/27/14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EE6601-88E3-EE42-92CE-0AEC8762A5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4668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 anchor="t">
            <a:normAutofit/>
          </a:bodyPr>
          <a:lstStyle>
            <a:lvl1pPr marL="0" indent="0" algn="ctr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DB3CC-F982-40F9-8DD6-BCC9AFBF44BD}" type="datetime1">
              <a:rPr lang="en-US" smtClean="0"/>
              <a:pPr/>
              <a:t>10/27/14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CBC95-73C3-6940-8688-C6D4C3AD3A7E}" type="datetimeFigureOut">
              <a:rPr lang="en-US" smtClean="0"/>
              <a:pPr/>
              <a:t>10/27/14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24B31-E22C-0B4E-9FBB-D92B9D6F3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CBC95-73C3-6940-8688-C6D4C3AD3A7E}" type="datetimeFigureOut">
              <a:rPr lang="en-US" smtClean="0"/>
              <a:pPr/>
              <a:t>10/27/14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24B31-E22C-0B4E-9FBB-D92B9D6F3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CBC95-73C3-6940-8688-C6D4C3AD3A7E}" type="datetimeFigureOut">
              <a:rPr lang="en-US" smtClean="0"/>
              <a:pPr/>
              <a:t>10/27/14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24B31-E22C-0B4E-9FBB-D92B9D6F3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DAE5B-B07C-441A-8026-C23A427A74DC}" type="datetime1">
              <a:rPr lang="en-US" smtClean="0"/>
              <a:pPr/>
              <a:t>10/27/14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CBC95-73C3-6940-8688-C6D4C3AD3A7E}" type="datetimeFigureOut">
              <a:rPr lang="en-US" smtClean="0"/>
              <a:pPr/>
              <a:t>10/27/14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24B31-E22C-0B4E-9FBB-D92B9D6F3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t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t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CBC95-73C3-6940-8688-C6D4C3AD3A7E}" type="datetimeFigureOut">
              <a:rPr lang="en-US" smtClean="0"/>
              <a:pPr/>
              <a:t>10/27/14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24B31-E22C-0B4E-9FBB-D92B9D6F3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CBC95-73C3-6940-8688-C6D4C3AD3A7E}" type="datetimeFigureOut">
              <a:rPr lang="en-US" smtClean="0"/>
              <a:pPr/>
              <a:t>10/27/14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24B31-E22C-0B4E-9FBB-D92B9D6F3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CBC95-73C3-6940-8688-C6D4C3AD3A7E}" type="datetimeFigureOut">
              <a:rPr lang="en-US" smtClean="0"/>
              <a:pPr/>
              <a:t>10/27/14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24B31-E22C-0B4E-9FBB-D92B9D6F3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CBC95-73C3-6940-8688-C6D4C3AD3A7E}" type="datetimeFigureOut">
              <a:rPr lang="en-US" smtClean="0"/>
              <a:pPr/>
              <a:t>10/27/14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24B31-E22C-0B4E-9FBB-D92B9D6F3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 anchor="t"/>
          <a:lstStyle>
            <a:lvl1pPr marL="0" indent="0">
              <a:buNone/>
              <a:defRPr sz="14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CBC95-73C3-6940-8688-C6D4C3AD3A7E}" type="datetimeFigureOut">
              <a:rPr lang="en-US" smtClean="0"/>
              <a:pPr/>
              <a:t>10/27/14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24B31-E22C-0B4E-9FBB-D92B9D6F3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BCBC95-73C3-6940-8688-C6D4C3AD3A7E}" type="datetimeFigureOut">
              <a:rPr lang="en-US" smtClean="0"/>
              <a:pPr/>
              <a:t>10/27/14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524B31-E22C-0B4E-9FBB-D92B9D6F3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package" Target="../embeddings/Microsoft_Word_Document2.docx"/><Relationship Id="rId5" Type="http://schemas.openxmlformats.org/officeDocument/2006/relationships/image" Target="../media/image5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4" Type="http://schemas.openxmlformats.org/officeDocument/2006/relationships/package" Target="../embeddings/Microsoft_Word_Document3.docx"/><Relationship Id="rId5" Type="http://schemas.openxmlformats.org/officeDocument/2006/relationships/image" Target="../media/image6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4" Type="http://schemas.openxmlformats.org/officeDocument/2006/relationships/package" Target="../embeddings/Microsoft_Word_Document4.docx"/><Relationship Id="rId5" Type="http://schemas.openxmlformats.org/officeDocument/2006/relationships/image" Target="../media/image7.png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4" Type="http://schemas.openxmlformats.org/officeDocument/2006/relationships/package" Target="../embeddings/Microsoft_Word_Document5.docx"/><Relationship Id="rId5" Type="http://schemas.openxmlformats.org/officeDocument/2006/relationships/image" Target="../media/image8.png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4" Type="http://schemas.openxmlformats.org/officeDocument/2006/relationships/package" Target="../embeddings/Microsoft_Word_Document6.docx"/><Relationship Id="rId5" Type="http://schemas.openxmlformats.org/officeDocument/2006/relationships/image" Target="../media/image10.png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4" Type="http://schemas.openxmlformats.org/officeDocument/2006/relationships/package" Target="../embeddings/Microsoft_Word_Document7.docx"/><Relationship Id="rId5" Type="http://schemas.openxmlformats.org/officeDocument/2006/relationships/image" Target="../media/image11.png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4" Type="http://schemas.openxmlformats.org/officeDocument/2006/relationships/package" Target="../embeddings/Microsoft_Word_Document8.docx"/><Relationship Id="rId5" Type="http://schemas.openxmlformats.org/officeDocument/2006/relationships/image" Target="../media/image12.png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4" Type="http://schemas.openxmlformats.org/officeDocument/2006/relationships/package" Target="../embeddings/Microsoft_Word_Document9.docx"/><Relationship Id="rId5" Type="http://schemas.openxmlformats.org/officeDocument/2006/relationships/image" Target="../media/image16.png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package" Target="../embeddings/Microsoft_Word_Document1.docx"/><Relationship Id="rId5" Type="http://schemas.openxmlformats.org/officeDocument/2006/relationships/image" Target="../media/image4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brainpop.com/science/matterandchemistry/statesofmatter/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905000" y="1799718"/>
            <a:ext cx="7296150" cy="2615974"/>
          </a:xfrm>
        </p:spPr>
        <p:txBody>
          <a:bodyPr>
            <a:normAutofit fontScale="92500" lnSpcReduction="10000"/>
          </a:bodyPr>
          <a:lstStyle/>
          <a:p>
            <a:pPr algn="l" eaLnBrk="1" hangingPunct="1"/>
            <a:r>
              <a:rPr lang="en-US" sz="5100" b="1" u="sng" dirty="0" smtClean="0">
                <a:solidFill>
                  <a:schemeClr val="bg1"/>
                </a:solidFill>
                <a:latin typeface="Stencil"/>
                <a:ea typeface="ＭＳ Ｐゴシック" charset="-128"/>
                <a:cs typeface="Stencil"/>
              </a:rPr>
              <a:t>Objective:</a:t>
            </a:r>
          </a:p>
          <a:p>
            <a:r>
              <a:rPr lang="en-US" sz="3200" dirty="0" smtClean="0"/>
              <a:t>I will distinguish among</a:t>
            </a:r>
          </a:p>
          <a:p>
            <a:r>
              <a:rPr lang="en-US" sz="3200" dirty="0" smtClean="0"/>
              <a:t> the different states of matter.</a:t>
            </a:r>
            <a:endParaRPr lang="en-US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767799" y="565962"/>
            <a:ext cx="7407619" cy="107721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000" b="1" dirty="0" smtClean="0">
                <a:solidFill>
                  <a:srgbClr val="000000"/>
                </a:solidFill>
              </a:rPr>
              <a:t>Aim: </a:t>
            </a:r>
            <a:r>
              <a:rPr lang="en-US" sz="3200" b="1" dirty="0" smtClean="0">
                <a:solidFill>
                  <a:schemeClr val="bg1"/>
                </a:solidFill>
              </a:rPr>
              <a:t>How do I distinguish among the different states of matter?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24490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 smtClean="0"/>
              <a:t>Unit 2: Matter &amp; Energy—It All Matters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0" y="563986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/>
              <a:t>2</a:t>
            </a:r>
            <a:r>
              <a:rPr lang="en-US" sz="6000" b="1" dirty="0" smtClean="0"/>
              <a:t>.6</a:t>
            </a:r>
            <a:endParaRPr lang="en-US" sz="6000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-30261" y="166316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>
            <a:off x="76200" y="1754577"/>
            <a:ext cx="1828800" cy="5083885"/>
            <a:chOff x="76200" y="293448"/>
            <a:chExt cx="1828800" cy="4969413"/>
          </a:xfrm>
        </p:grpSpPr>
        <p:sp>
          <p:nvSpPr>
            <p:cNvPr id="12" name="Rounded Rectangle 11"/>
            <p:cNvSpPr/>
            <p:nvPr/>
          </p:nvSpPr>
          <p:spPr>
            <a:xfrm>
              <a:off x="76200" y="293448"/>
              <a:ext cx="1828800" cy="4969413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94002" y="577333"/>
              <a:ext cx="1453199" cy="369332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u="sng" dirty="0" smtClean="0">
                  <a:latin typeface="Stencil" pitchFamily="82" charset="0"/>
                </a:rPr>
                <a:t>AGENDA</a:t>
              </a:r>
              <a:endParaRPr lang="en-US" u="sng" dirty="0">
                <a:latin typeface="Stencil" pitchFamily="82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99401" y="1598950"/>
              <a:ext cx="1453199" cy="36933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Introduction</a:t>
              </a:r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99401" y="2057400"/>
              <a:ext cx="1453199" cy="36933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99401" y="2514600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99401" y="2990129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99401" y="3446560"/>
              <a:ext cx="1453199" cy="36933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94001" y="1066800"/>
              <a:ext cx="1453199" cy="369332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Do Now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426" y="5568464"/>
            <a:ext cx="871830" cy="957382"/>
          </a:xfrm>
          <a:prstGeom prst="rect">
            <a:avLst/>
          </a:prstGeom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4310" y="4415692"/>
            <a:ext cx="1758511" cy="2369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Content Placeholder 2"/>
          <p:cNvSpPr txBox="1">
            <a:spLocks/>
          </p:cNvSpPr>
          <p:nvPr/>
        </p:nvSpPr>
        <p:spPr>
          <a:xfrm>
            <a:off x="3732821" y="4415692"/>
            <a:ext cx="5411179" cy="244230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0" b="1" u="sng" dirty="0" smtClean="0">
                <a:solidFill>
                  <a:srgbClr val="000000"/>
                </a:solidFill>
                <a:latin typeface="Stencil" pitchFamily="82" charset="0"/>
              </a:rPr>
              <a:t>Do now</a:t>
            </a:r>
            <a:r>
              <a:rPr lang="en-US" sz="12000" b="1" dirty="0" smtClean="0">
                <a:solidFill>
                  <a:srgbClr val="000000"/>
                </a:solidFill>
                <a:latin typeface="Stencil" pitchFamily="82" charset="0"/>
              </a:rPr>
              <a:t>:</a:t>
            </a:r>
            <a:r>
              <a:rPr lang="en-US" sz="8000" b="1" dirty="0" smtClean="0">
                <a:solidFill>
                  <a:srgbClr val="000000"/>
                </a:solidFill>
                <a:latin typeface="Stencil" pitchFamily="82" charset="0"/>
              </a:rPr>
              <a:t> </a:t>
            </a:r>
          </a:p>
          <a:p>
            <a:pPr algn="l"/>
            <a:r>
              <a:rPr lang="en-US" sz="5100" b="1" dirty="0" smtClean="0">
                <a:solidFill>
                  <a:srgbClr val="800000"/>
                </a:solidFill>
                <a:latin typeface="Corbel"/>
                <a:cs typeface="Corbel"/>
              </a:rPr>
              <a:t>(You have </a:t>
            </a:r>
            <a:r>
              <a:rPr lang="en-US" sz="5100" b="1" dirty="0">
                <a:solidFill>
                  <a:srgbClr val="800000"/>
                </a:solidFill>
                <a:latin typeface="Corbel"/>
                <a:cs typeface="Corbel"/>
              </a:rPr>
              <a:t>5</a:t>
            </a:r>
            <a:r>
              <a:rPr lang="en-US" sz="5100" b="1" dirty="0" smtClean="0">
                <a:solidFill>
                  <a:srgbClr val="800000"/>
                </a:solidFill>
                <a:latin typeface="Corbel"/>
                <a:cs typeface="Corbel"/>
              </a:rPr>
              <a:t> minutes to complete your do now)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634374"/>
            <a:ext cx="9143998" cy="4704907"/>
          </a:xfrm>
        </p:spPr>
        <p:txBody>
          <a:bodyPr>
            <a:normAutofit/>
          </a:bodyPr>
          <a:lstStyle/>
          <a:p>
            <a:endParaRPr lang="en-US" sz="4000" b="1" dirty="0" smtClean="0">
              <a:solidFill>
                <a:srgbClr val="000000"/>
              </a:solidFill>
            </a:endParaRPr>
          </a:p>
          <a:p>
            <a:pPr lvl="0"/>
            <a:endParaRPr lang="en-US" sz="4000" dirty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</a:t>
            </a:r>
            <a:r>
              <a:rPr lang="en-US" sz="2400" b="1" dirty="0" smtClean="0"/>
              <a:t>2: </a:t>
            </a:r>
            <a:r>
              <a:rPr lang="en-US" sz="2400" b="1" dirty="0"/>
              <a:t>Matter &amp; Energy—It All Matters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485834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/>
              <a:t>2</a:t>
            </a:r>
            <a:r>
              <a:rPr lang="en-US" sz="6000" b="1" dirty="0" smtClean="0"/>
              <a:t>.6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526886"/>
            <a:ext cx="7407619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rgbClr val="000000"/>
                </a:solidFill>
              </a:rPr>
              <a:t>Aim: </a:t>
            </a:r>
            <a:r>
              <a:rPr lang="en-US" sz="2800" b="1" dirty="0">
                <a:solidFill>
                  <a:schemeClr val="bg1"/>
                </a:solidFill>
              </a:rPr>
              <a:t>How do I distinguish among </a:t>
            </a:r>
            <a:endParaRPr lang="en-US" sz="28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the </a:t>
            </a:r>
            <a:r>
              <a:rPr lang="en-US" sz="2800" b="1" dirty="0">
                <a:solidFill>
                  <a:schemeClr val="bg1"/>
                </a:solidFill>
              </a:rPr>
              <a:t>different states of matter?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21" name="Rounded Rectangle 2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78374" y="4827038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48801" y="4823592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07965" y="6422729"/>
            <a:ext cx="1347226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547023" y="6422729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107964" y="1464778"/>
            <a:ext cx="9036035" cy="45530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 smtClean="0">
                <a:solidFill>
                  <a:srgbClr val="475BCD"/>
                </a:solidFill>
                <a:latin typeface="Stencil"/>
                <a:cs typeface="Stencil"/>
              </a:rPr>
              <a:t>States of matter</a:t>
            </a:r>
          </a:p>
          <a:p>
            <a:pPr lvl="0"/>
            <a:endParaRPr lang="en-US" sz="3200" b="1" dirty="0"/>
          </a:p>
          <a:p>
            <a:endParaRPr lang="en-US" sz="4000" dirty="0" smtClean="0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" y="2828836"/>
            <a:ext cx="92033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en-US" sz="3600" dirty="0">
              <a:solidFill>
                <a:srgbClr val="000000"/>
              </a:solidFill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3308118"/>
              </p:ext>
            </p:extLst>
          </p:nvPr>
        </p:nvGraphicFramePr>
        <p:xfrm>
          <a:off x="722923" y="2559538"/>
          <a:ext cx="7795846" cy="3458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72" name="Document" r:id="rId4" imgW="6819900" imgH="2476500" progId="Word.Document.12">
                  <p:embed/>
                </p:oleObj>
              </mc:Choice>
              <mc:Fallback>
                <p:oleObj name="Document" r:id="rId4" imgW="6819900" imgH="24765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22923" y="2559538"/>
                        <a:ext cx="7795846" cy="34583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344118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634374"/>
            <a:ext cx="9143998" cy="4704907"/>
          </a:xfrm>
        </p:spPr>
        <p:txBody>
          <a:bodyPr>
            <a:normAutofit/>
          </a:bodyPr>
          <a:lstStyle/>
          <a:p>
            <a:endParaRPr lang="en-US" sz="4000" b="1" dirty="0" smtClean="0">
              <a:solidFill>
                <a:srgbClr val="000000"/>
              </a:solidFill>
            </a:endParaRPr>
          </a:p>
          <a:p>
            <a:pPr lvl="0"/>
            <a:endParaRPr lang="en-US" sz="4000" dirty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</a:t>
            </a:r>
            <a:r>
              <a:rPr lang="en-US" sz="2400" b="1" dirty="0" smtClean="0"/>
              <a:t>2: </a:t>
            </a:r>
            <a:r>
              <a:rPr lang="en-US" sz="2400" b="1" dirty="0"/>
              <a:t>Matter &amp; Energy—It All Matters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485834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/>
              <a:t>2</a:t>
            </a:r>
            <a:r>
              <a:rPr lang="en-US" sz="6000" b="1" dirty="0" smtClean="0"/>
              <a:t>.6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526886"/>
            <a:ext cx="7407619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rgbClr val="000000"/>
                </a:solidFill>
              </a:rPr>
              <a:t>Aim: </a:t>
            </a:r>
            <a:r>
              <a:rPr lang="en-US" sz="2800" b="1" dirty="0">
                <a:solidFill>
                  <a:schemeClr val="bg1"/>
                </a:solidFill>
              </a:rPr>
              <a:t>How do I distinguish </a:t>
            </a:r>
            <a:r>
              <a:rPr lang="en-US" sz="2800" b="1" dirty="0" smtClean="0">
                <a:solidFill>
                  <a:schemeClr val="bg1"/>
                </a:solidFill>
              </a:rPr>
              <a:t>among</a:t>
            </a:r>
          </a:p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>
                <a:solidFill>
                  <a:schemeClr val="bg1"/>
                </a:solidFill>
              </a:rPr>
              <a:t>the different states of matter?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21" name="Rounded Rectangle 2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78374" y="4827038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48801" y="4823592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07965" y="6422729"/>
            <a:ext cx="1347226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547023" y="6422729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107964" y="1464778"/>
            <a:ext cx="9036035" cy="45530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 smtClean="0">
                <a:solidFill>
                  <a:srgbClr val="475BCD"/>
                </a:solidFill>
                <a:latin typeface="Stencil"/>
                <a:cs typeface="Stencil"/>
              </a:rPr>
              <a:t>States of matter</a:t>
            </a:r>
          </a:p>
          <a:p>
            <a:pPr lvl="0"/>
            <a:endParaRPr lang="en-US" sz="3200" b="1" dirty="0"/>
          </a:p>
          <a:p>
            <a:endParaRPr lang="en-US" sz="4000" dirty="0" smtClean="0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" y="2828836"/>
            <a:ext cx="92033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en-US" sz="3600" dirty="0">
              <a:solidFill>
                <a:srgbClr val="000000"/>
              </a:solidFill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1026019"/>
              </p:ext>
            </p:extLst>
          </p:nvPr>
        </p:nvGraphicFramePr>
        <p:xfrm>
          <a:off x="517280" y="2662110"/>
          <a:ext cx="8381233" cy="32775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34" name="Document" r:id="rId4" imgW="6819900" imgH="2667000" progId="Word.Document.12">
                  <p:embed/>
                </p:oleObj>
              </mc:Choice>
              <mc:Fallback>
                <p:oleObj name="Document" r:id="rId4" imgW="6819900" imgH="26670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17280" y="2662110"/>
                        <a:ext cx="8381233" cy="32775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728743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634374"/>
            <a:ext cx="9143998" cy="4704907"/>
          </a:xfrm>
        </p:spPr>
        <p:txBody>
          <a:bodyPr>
            <a:normAutofit/>
          </a:bodyPr>
          <a:lstStyle/>
          <a:p>
            <a:endParaRPr lang="en-US" sz="4000" b="1" dirty="0" smtClean="0">
              <a:solidFill>
                <a:srgbClr val="000000"/>
              </a:solidFill>
            </a:endParaRPr>
          </a:p>
          <a:p>
            <a:pPr lvl="0"/>
            <a:endParaRPr lang="en-US" sz="4000" dirty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</a:t>
            </a:r>
            <a:r>
              <a:rPr lang="en-US" sz="2400" b="1" dirty="0" smtClean="0"/>
              <a:t>2: </a:t>
            </a:r>
            <a:r>
              <a:rPr lang="en-US" sz="2400" b="1" dirty="0"/>
              <a:t>Matter &amp; Energy—It All Matters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485834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/>
              <a:t>2</a:t>
            </a:r>
            <a:r>
              <a:rPr lang="en-US" sz="6000" b="1" dirty="0" smtClean="0"/>
              <a:t>.6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526886"/>
            <a:ext cx="7407619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rgbClr val="000000"/>
                </a:solidFill>
              </a:rPr>
              <a:t>Aim: </a:t>
            </a:r>
            <a:r>
              <a:rPr lang="en-US" sz="2800" b="1" dirty="0">
                <a:solidFill>
                  <a:schemeClr val="bg1"/>
                </a:solidFill>
              </a:rPr>
              <a:t>How do I distinguish </a:t>
            </a:r>
            <a:r>
              <a:rPr lang="en-US" sz="2800" b="1" dirty="0" smtClean="0">
                <a:solidFill>
                  <a:schemeClr val="bg1"/>
                </a:solidFill>
              </a:rPr>
              <a:t>among</a:t>
            </a:r>
          </a:p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>
                <a:solidFill>
                  <a:schemeClr val="bg1"/>
                </a:solidFill>
              </a:rPr>
              <a:t>the different states of matter?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21" name="Rounded Rectangle 2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78374" y="4827038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48801" y="4823592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07965" y="6422729"/>
            <a:ext cx="1347226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547023" y="6422729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107964" y="1464778"/>
            <a:ext cx="9036035" cy="45530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 smtClean="0">
                <a:solidFill>
                  <a:srgbClr val="475BCD"/>
                </a:solidFill>
                <a:latin typeface="Stencil"/>
                <a:cs typeface="Stencil"/>
              </a:rPr>
              <a:t>Intermolecular forces</a:t>
            </a:r>
          </a:p>
          <a:p>
            <a:pPr lvl="0"/>
            <a:endParaRPr lang="en-US" sz="3200" b="1" dirty="0"/>
          </a:p>
          <a:p>
            <a:endParaRPr lang="en-US" sz="4000" dirty="0" smtClean="0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" y="2828836"/>
            <a:ext cx="92033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en-US" sz="3600" dirty="0">
              <a:solidFill>
                <a:srgbClr val="000000"/>
              </a:solidFill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3421558"/>
              </p:ext>
            </p:extLst>
          </p:nvPr>
        </p:nvGraphicFramePr>
        <p:xfrm>
          <a:off x="1162050" y="2828836"/>
          <a:ext cx="6819900" cy="295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57" name="Document" r:id="rId4" imgW="6819900" imgH="2959100" progId="Word.Document.12">
                  <p:embed/>
                </p:oleObj>
              </mc:Choice>
              <mc:Fallback>
                <p:oleObj name="Document" r:id="rId4" imgW="6819900" imgH="29591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62050" y="2828836"/>
                        <a:ext cx="6819900" cy="2959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37191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634374"/>
            <a:ext cx="9143998" cy="4704907"/>
          </a:xfrm>
        </p:spPr>
        <p:txBody>
          <a:bodyPr>
            <a:normAutofit/>
          </a:bodyPr>
          <a:lstStyle/>
          <a:p>
            <a:endParaRPr lang="en-US" sz="4000" b="1" dirty="0" smtClean="0">
              <a:solidFill>
                <a:srgbClr val="000000"/>
              </a:solidFill>
            </a:endParaRPr>
          </a:p>
          <a:p>
            <a:pPr lvl="0"/>
            <a:endParaRPr lang="en-US" sz="4000" dirty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</a:t>
            </a:r>
            <a:r>
              <a:rPr lang="en-US" sz="2400" b="1" dirty="0" smtClean="0"/>
              <a:t>2: </a:t>
            </a:r>
            <a:r>
              <a:rPr lang="en-US" sz="2400" b="1" dirty="0"/>
              <a:t>Matter &amp; Energy—It All Matters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485834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/>
              <a:t>2</a:t>
            </a:r>
            <a:r>
              <a:rPr lang="en-US" sz="6000" b="1" dirty="0" smtClean="0"/>
              <a:t>.6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526886"/>
            <a:ext cx="7407619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rgbClr val="000000"/>
                </a:solidFill>
              </a:rPr>
              <a:t>Aim: </a:t>
            </a:r>
            <a:r>
              <a:rPr lang="en-US" sz="2800" b="1" dirty="0">
                <a:solidFill>
                  <a:schemeClr val="bg1"/>
                </a:solidFill>
              </a:rPr>
              <a:t>How do I distinguish </a:t>
            </a:r>
            <a:r>
              <a:rPr lang="en-US" sz="2800" b="1" dirty="0" smtClean="0">
                <a:solidFill>
                  <a:schemeClr val="bg1"/>
                </a:solidFill>
              </a:rPr>
              <a:t>among</a:t>
            </a:r>
          </a:p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>
                <a:solidFill>
                  <a:schemeClr val="bg1"/>
                </a:solidFill>
              </a:rPr>
              <a:t>the different states of matter?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21" name="Rounded Rectangle 2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78374" y="4827038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48801" y="4823592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07965" y="6422729"/>
            <a:ext cx="1347226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547023" y="6422729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29808" y="1640620"/>
            <a:ext cx="4501765" cy="455307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62500" lnSpcReduction="20000"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 err="1" smtClean="0">
                <a:solidFill>
                  <a:srgbClr val="475BCD"/>
                </a:solidFill>
                <a:latin typeface="Stencil"/>
                <a:cs typeface="Stencil"/>
              </a:rPr>
              <a:t>Frayer</a:t>
            </a:r>
            <a:r>
              <a:rPr lang="en-US" sz="4000" dirty="0" smtClean="0">
                <a:solidFill>
                  <a:srgbClr val="475BCD"/>
                </a:solidFill>
                <a:latin typeface="Stencil"/>
                <a:cs typeface="Stencil"/>
              </a:rPr>
              <a:t> model</a:t>
            </a:r>
            <a:endParaRPr lang="en-US" sz="4000" dirty="0">
              <a:solidFill>
                <a:srgbClr val="000000"/>
              </a:solidFill>
            </a:endParaRPr>
          </a:p>
          <a:p>
            <a:pPr marL="742950" indent="-742950" algn="l">
              <a:buAutoNum type="arabicPeriod"/>
            </a:pPr>
            <a:r>
              <a:rPr lang="en-US" sz="4000" dirty="0" smtClean="0">
                <a:solidFill>
                  <a:srgbClr val="000000"/>
                </a:solidFill>
                <a:latin typeface="Century Gothic"/>
                <a:cs typeface="Century Gothic"/>
              </a:rPr>
              <a:t> As a group, complete the </a:t>
            </a:r>
            <a:r>
              <a:rPr lang="en-US" sz="4000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Frayer</a:t>
            </a:r>
            <a:r>
              <a:rPr lang="en-US" sz="4000" dirty="0" smtClean="0">
                <a:solidFill>
                  <a:srgbClr val="000000"/>
                </a:solidFill>
                <a:latin typeface="Century Gothic"/>
                <a:cs typeface="Century Gothic"/>
              </a:rPr>
              <a:t> model for what you were assigned.</a:t>
            </a:r>
          </a:p>
          <a:p>
            <a:pPr marL="742950" indent="-742950" algn="l">
              <a:buAutoNum type="arabicPeriod"/>
            </a:pPr>
            <a:r>
              <a:rPr lang="en-US" sz="4000" dirty="0" smtClean="0">
                <a:solidFill>
                  <a:srgbClr val="000000"/>
                </a:solidFill>
                <a:latin typeface="Century Gothic"/>
                <a:cs typeface="Century Gothic"/>
              </a:rPr>
              <a:t>Then have a different person share out each part to class</a:t>
            </a:r>
            <a:endParaRPr lang="en-US" sz="4000" dirty="0">
              <a:solidFill>
                <a:srgbClr val="475BCD"/>
              </a:solidFill>
              <a:latin typeface="Century Gothic"/>
              <a:cs typeface="Century Gothic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" y="2828836"/>
            <a:ext cx="92033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en-US" sz="3600" dirty="0">
              <a:solidFill>
                <a:srgbClr val="000000"/>
              </a:solidFill>
            </a:endParaRPr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4859126"/>
              </p:ext>
            </p:extLst>
          </p:nvPr>
        </p:nvGraphicFramePr>
        <p:xfrm>
          <a:off x="4648801" y="2051538"/>
          <a:ext cx="4026276" cy="38881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387" name="Document" r:id="rId4" imgW="6096000" imgH="5257800" progId="Word.Document.12">
                  <p:embed/>
                </p:oleObj>
              </mc:Choice>
              <mc:Fallback>
                <p:oleObj name="Document" r:id="rId4" imgW="6096000" imgH="52578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48801" y="2051538"/>
                        <a:ext cx="4026276" cy="38881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69067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634374"/>
            <a:ext cx="9143998" cy="4704907"/>
          </a:xfrm>
        </p:spPr>
        <p:txBody>
          <a:bodyPr>
            <a:normAutofit/>
          </a:bodyPr>
          <a:lstStyle/>
          <a:p>
            <a:endParaRPr lang="en-US" sz="4000" b="1" dirty="0" smtClean="0">
              <a:solidFill>
                <a:srgbClr val="000000"/>
              </a:solidFill>
            </a:endParaRPr>
          </a:p>
          <a:p>
            <a:pPr lvl="0"/>
            <a:endParaRPr lang="en-US" sz="4000" dirty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</a:t>
            </a:r>
            <a:r>
              <a:rPr lang="en-US" sz="2400" b="1" dirty="0" smtClean="0"/>
              <a:t>2: </a:t>
            </a:r>
            <a:r>
              <a:rPr lang="en-US" sz="2400" b="1" dirty="0"/>
              <a:t>Matter &amp; Energy—It All Matters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485834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/>
              <a:t>2</a:t>
            </a:r>
            <a:r>
              <a:rPr lang="en-US" sz="6000" b="1" dirty="0" smtClean="0"/>
              <a:t>.6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526886"/>
            <a:ext cx="7407619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rgbClr val="000000"/>
                </a:solidFill>
              </a:rPr>
              <a:t>Aim: </a:t>
            </a:r>
            <a:r>
              <a:rPr lang="en-US" sz="2800" b="1" dirty="0">
                <a:solidFill>
                  <a:schemeClr val="bg1"/>
                </a:solidFill>
              </a:rPr>
              <a:t>How do I distinguish </a:t>
            </a:r>
            <a:r>
              <a:rPr lang="en-US" sz="2800" b="1" dirty="0" smtClean="0">
                <a:solidFill>
                  <a:schemeClr val="bg1"/>
                </a:solidFill>
              </a:rPr>
              <a:t>among</a:t>
            </a:r>
          </a:p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>
                <a:solidFill>
                  <a:schemeClr val="bg1"/>
                </a:solidFill>
              </a:rPr>
              <a:t>the different states of matter?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21" name="Rounded Rectangle 2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78374" y="4827038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48801" y="4823592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07965" y="6422729"/>
            <a:ext cx="1347226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547023" y="6422729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127502" y="1621082"/>
            <a:ext cx="9036035" cy="45530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 smtClean="0">
                <a:solidFill>
                  <a:srgbClr val="475BCD"/>
                </a:solidFill>
                <a:latin typeface="Stencil"/>
                <a:cs typeface="Stencil"/>
              </a:rPr>
              <a:t>Joke</a:t>
            </a:r>
          </a:p>
          <a:p>
            <a:endParaRPr lang="en-US" sz="4000" dirty="0" smtClean="0">
              <a:solidFill>
                <a:srgbClr val="475BCD"/>
              </a:solidFill>
              <a:latin typeface="Stencil"/>
              <a:cs typeface="Stencil"/>
            </a:endParaRPr>
          </a:p>
          <a:p>
            <a:endParaRPr lang="en-US" sz="4000" dirty="0" smtClean="0">
              <a:solidFill>
                <a:srgbClr val="475BCD"/>
              </a:solidFill>
              <a:latin typeface="Stencil"/>
              <a:cs typeface="Stencil"/>
            </a:endParaRPr>
          </a:p>
          <a:p>
            <a:pPr lvl="0"/>
            <a:endParaRPr lang="en-US" sz="3200" b="1" dirty="0"/>
          </a:p>
          <a:p>
            <a:endParaRPr lang="en-US" sz="4000" dirty="0" smtClean="0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" y="2828836"/>
            <a:ext cx="92033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en-US" sz="3600" dirty="0">
              <a:solidFill>
                <a:srgbClr val="00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2115" y="2828836"/>
            <a:ext cx="4317726" cy="3140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2385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634374"/>
            <a:ext cx="9143998" cy="4704907"/>
          </a:xfrm>
        </p:spPr>
        <p:txBody>
          <a:bodyPr>
            <a:normAutofit/>
          </a:bodyPr>
          <a:lstStyle/>
          <a:p>
            <a:endParaRPr lang="en-US" sz="4000" b="1" dirty="0" smtClean="0">
              <a:solidFill>
                <a:srgbClr val="000000"/>
              </a:solidFill>
            </a:endParaRPr>
          </a:p>
          <a:p>
            <a:pPr lvl="0"/>
            <a:endParaRPr lang="en-US" sz="4000" dirty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</a:t>
            </a:r>
            <a:r>
              <a:rPr lang="en-US" sz="2400" b="1" dirty="0" smtClean="0"/>
              <a:t>2: </a:t>
            </a:r>
            <a:r>
              <a:rPr lang="en-US" sz="2400" b="1" dirty="0"/>
              <a:t>Matter &amp; Energy—It All Matters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485834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/>
              <a:t>2</a:t>
            </a:r>
            <a:r>
              <a:rPr lang="en-US" sz="6000" b="1" dirty="0" smtClean="0"/>
              <a:t>.6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526886"/>
            <a:ext cx="7407619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rgbClr val="000000"/>
                </a:solidFill>
              </a:rPr>
              <a:t>Aim: </a:t>
            </a:r>
            <a:r>
              <a:rPr lang="en-US" sz="2800" b="1" dirty="0">
                <a:solidFill>
                  <a:schemeClr val="bg1"/>
                </a:solidFill>
              </a:rPr>
              <a:t>How do I distinguish </a:t>
            </a:r>
            <a:r>
              <a:rPr lang="en-US" sz="2800" b="1" dirty="0" smtClean="0">
                <a:solidFill>
                  <a:schemeClr val="bg1"/>
                </a:solidFill>
              </a:rPr>
              <a:t>among</a:t>
            </a:r>
          </a:p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>
                <a:solidFill>
                  <a:schemeClr val="bg1"/>
                </a:solidFill>
              </a:rPr>
              <a:t>the different states of matter?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21" name="Rounded Rectangle 2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78374" y="4827038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48801" y="4823592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07965" y="6422729"/>
            <a:ext cx="1347226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547023" y="6422729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107964" y="1464778"/>
            <a:ext cx="9036035" cy="455307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55000" lnSpcReduction="20000"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600" dirty="0">
                <a:solidFill>
                  <a:srgbClr val="475BCD"/>
                </a:solidFill>
                <a:latin typeface="Stencil"/>
                <a:cs typeface="Stencil"/>
              </a:rPr>
              <a:t>Annotating questions</a:t>
            </a:r>
          </a:p>
          <a:p>
            <a:pPr marL="1143000" lvl="0" indent="-1143000" algn="l">
              <a:buFont typeface="Arial"/>
              <a:buChar char="•"/>
            </a:pPr>
            <a:r>
              <a:rPr lang="en-US" sz="4000" dirty="0">
                <a:solidFill>
                  <a:srgbClr val="000000"/>
                </a:solidFill>
              </a:rPr>
              <a:t>Box any Chemistry terms—write a quick definition</a:t>
            </a:r>
          </a:p>
          <a:p>
            <a:pPr marL="1143000" lvl="0" indent="-1143000" algn="l">
              <a:buFont typeface="Arial"/>
              <a:buChar char="•"/>
            </a:pPr>
            <a:r>
              <a:rPr lang="en-US" sz="4000" dirty="0">
                <a:solidFill>
                  <a:srgbClr val="000000"/>
                </a:solidFill>
              </a:rPr>
              <a:t>Circle any numbers with units. Above write down what the number represents</a:t>
            </a:r>
          </a:p>
          <a:p>
            <a:pPr marL="1143000" lvl="0" indent="-1143000" algn="l">
              <a:buFont typeface="Arial"/>
              <a:buChar char="•"/>
            </a:pPr>
            <a:r>
              <a:rPr lang="en-US" sz="4000" dirty="0">
                <a:solidFill>
                  <a:srgbClr val="000000"/>
                </a:solidFill>
              </a:rPr>
              <a:t>Put a ?? Above something you are confused</a:t>
            </a:r>
          </a:p>
          <a:p>
            <a:pPr marL="1143000" lvl="0" indent="-1143000" algn="l">
              <a:buFont typeface="Arial"/>
              <a:buChar char="•"/>
            </a:pPr>
            <a:r>
              <a:rPr lang="en-US" sz="4000" dirty="0">
                <a:solidFill>
                  <a:srgbClr val="000000"/>
                </a:solidFill>
              </a:rPr>
              <a:t>Underline what the question is</a:t>
            </a:r>
          </a:p>
          <a:p>
            <a:pPr algn="l"/>
            <a:endParaRPr lang="en-US" sz="3200" dirty="0"/>
          </a:p>
        </p:txBody>
      </p:sp>
      <p:sp>
        <p:nvSpPr>
          <p:cNvPr id="3" name="Rectangle 2"/>
          <p:cNvSpPr/>
          <p:nvPr/>
        </p:nvSpPr>
        <p:spPr>
          <a:xfrm>
            <a:off x="1" y="2828836"/>
            <a:ext cx="92033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en-US" sz="3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92754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634374"/>
            <a:ext cx="9143998" cy="4704907"/>
          </a:xfrm>
        </p:spPr>
        <p:txBody>
          <a:bodyPr>
            <a:normAutofit/>
          </a:bodyPr>
          <a:lstStyle/>
          <a:p>
            <a:endParaRPr lang="en-US" sz="4000" b="1" dirty="0" smtClean="0">
              <a:solidFill>
                <a:srgbClr val="000000"/>
              </a:solidFill>
            </a:endParaRPr>
          </a:p>
          <a:p>
            <a:pPr lvl="0"/>
            <a:endParaRPr lang="en-US" sz="4000" dirty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</a:t>
            </a:r>
            <a:r>
              <a:rPr lang="en-US" sz="2400" b="1" dirty="0" smtClean="0"/>
              <a:t>2: </a:t>
            </a:r>
            <a:r>
              <a:rPr lang="en-US" sz="2400" b="1" dirty="0"/>
              <a:t>Matter &amp; Energy—It All Matters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485834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/>
              <a:t>2</a:t>
            </a:r>
            <a:r>
              <a:rPr lang="en-US" sz="6000" b="1" dirty="0" smtClean="0"/>
              <a:t>.6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526886"/>
            <a:ext cx="7407619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rgbClr val="000000"/>
                </a:solidFill>
              </a:rPr>
              <a:t>Aim: </a:t>
            </a:r>
            <a:r>
              <a:rPr lang="en-US" sz="2800" b="1" dirty="0">
                <a:solidFill>
                  <a:schemeClr val="bg1"/>
                </a:solidFill>
              </a:rPr>
              <a:t>How do I distinguish </a:t>
            </a:r>
            <a:r>
              <a:rPr lang="en-US" sz="2800" b="1" dirty="0" smtClean="0">
                <a:solidFill>
                  <a:schemeClr val="bg1"/>
                </a:solidFill>
              </a:rPr>
              <a:t>among</a:t>
            </a:r>
          </a:p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>
                <a:solidFill>
                  <a:schemeClr val="bg1"/>
                </a:solidFill>
              </a:rPr>
              <a:t>the different states of matter?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21" name="Rounded Rectangle 2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78374" y="4827038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48801" y="4823592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07965" y="6422729"/>
            <a:ext cx="1347226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547023" y="6422729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107964" y="1464778"/>
            <a:ext cx="9036035" cy="455307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40000" lnSpcReduction="20000"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600" dirty="0">
                <a:solidFill>
                  <a:srgbClr val="475BCD"/>
                </a:solidFill>
                <a:latin typeface="Stencil"/>
                <a:cs typeface="Stencil"/>
              </a:rPr>
              <a:t>Raise your hand</a:t>
            </a:r>
          </a:p>
          <a:p>
            <a:r>
              <a:rPr lang="en-US" sz="9600" dirty="0">
                <a:solidFill>
                  <a:srgbClr val="000000"/>
                </a:solidFill>
                <a:latin typeface="Century Gothic"/>
                <a:cs typeface="Century Gothic"/>
              </a:rPr>
              <a:t>One finger = answer 1</a:t>
            </a:r>
          </a:p>
          <a:p>
            <a:r>
              <a:rPr lang="en-US" sz="9600" dirty="0">
                <a:solidFill>
                  <a:srgbClr val="000000"/>
                </a:solidFill>
                <a:latin typeface="Century Gothic"/>
                <a:cs typeface="Century Gothic"/>
              </a:rPr>
              <a:t>Two fingers = answer 2</a:t>
            </a:r>
          </a:p>
          <a:p>
            <a:r>
              <a:rPr lang="en-US" sz="9600" dirty="0">
                <a:solidFill>
                  <a:srgbClr val="000000"/>
                </a:solidFill>
                <a:latin typeface="Century Gothic"/>
                <a:cs typeface="Century Gothic"/>
              </a:rPr>
              <a:t>Three fingers = answer 3</a:t>
            </a:r>
          </a:p>
          <a:p>
            <a:r>
              <a:rPr lang="en-US" sz="9600" dirty="0">
                <a:solidFill>
                  <a:srgbClr val="000000"/>
                </a:solidFill>
                <a:latin typeface="Century Gothic"/>
                <a:cs typeface="Century Gothic"/>
              </a:rPr>
              <a:t>Four fingers = answer 4</a:t>
            </a:r>
          </a:p>
          <a:p>
            <a:pPr algn="l"/>
            <a:endParaRPr lang="en-US" sz="3200" dirty="0"/>
          </a:p>
        </p:txBody>
      </p:sp>
      <p:sp>
        <p:nvSpPr>
          <p:cNvPr id="3" name="Rectangle 2"/>
          <p:cNvSpPr/>
          <p:nvPr/>
        </p:nvSpPr>
        <p:spPr>
          <a:xfrm>
            <a:off x="1" y="2828836"/>
            <a:ext cx="92033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en-US" sz="3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621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634374"/>
            <a:ext cx="9143998" cy="4704907"/>
          </a:xfrm>
        </p:spPr>
        <p:txBody>
          <a:bodyPr>
            <a:normAutofit/>
          </a:bodyPr>
          <a:lstStyle/>
          <a:p>
            <a:endParaRPr lang="en-US" sz="4000" b="1" dirty="0" smtClean="0">
              <a:solidFill>
                <a:srgbClr val="000000"/>
              </a:solidFill>
            </a:endParaRPr>
          </a:p>
          <a:p>
            <a:pPr lvl="0"/>
            <a:endParaRPr lang="en-US" sz="4000" dirty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</a:t>
            </a:r>
            <a:r>
              <a:rPr lang="en-US" sz="2400" b="1" dirty="0" smtClean="0"/>
              <a:t>2: </a:t>
            </a:r>
            <a:r>
              <a:rPr lang="en-US" sz="2400" b="1" dirty="0"/>
              <a:t>Matter &amp; Energy—It All Matters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485834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/>
              <a:t>2</a:t>
            </a:r>
            <a:r>
              <a:rPr lang="en-US" sz="6000" b="1" dirty="0" smtClean="0"/>
              <a:t>.6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526886"/>
            <a:ext cx="7407619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rgbClr val="000000"/>
                </a:solidFill>
              </a:rPr>
              <a:t>Aim: </a:t>
            </a:r>
            <a:r>
              <a:rPr lang="en-US" sz="2800" b="1" dirty="0">
                <a:solidFill>
                  <a:schemeClr val="bg1"/>
                </a:solidFill>
              </a:rPr>
              <a:t>How do I distinguish </a:t>
            </a:r>
            <a:r>
              <a:rPr lang="en-US" sz="2800" b="1" dirty="0" smtClean="0">
                <a:solidFill>
                  <a:schemeClr val="bg1"/>
                </a:solidFill>
              </a:rPr>
              <a:t>among</a:t>
            </a:r>
          </a:p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>
                <a:solidFill>
                  <a:schemeClr val="bg1"/>
                </a:solidFill>
              </a:rPr>
              <a:t>the different states of matter?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21" name="Rounded Rectangle 2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78374" y="4827038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48801" y="4823592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07965" y="6422729"/>
            <a:ext cx="1347226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547023" y="6422729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107964" y="1464778"/>
            <a:ext cx="9036035" cy="45530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 smtClean="0">
                <a:solidFill>
                  <a:srgbClr val="475BCD"/>
                </a:solidFill>
                <a:latin typeface="Stencil"/>
                <a:cs typeface="Stencil"/>
              </a:rPr>
              <a:t>Sample question #1</a:t>
            </a:r>
          </a:p>
          <a:p>
            <a:pPr lvl="0"/>
            <a:endParaRPr lang="en-US" sz="3200" b="1" dirty="0"/>
          </a:p>
          <a:p>
            <a:endParaRPr lang="en-US" sz="4000" dirty="0" smtClean="0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" y="2828836"/>
            <a:ext cx="92033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en-US" sz="3600" dirty="0">
              <a:solidFill>
                <a:srgbClr val="000000"/>
              </a:solidFill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4651202"/>
              </p:ext>
            </p:extLst>
          </p:nvPr>
        </p:nvGraphicFramePr>
        <p:xfrm>
          <a:off x="1258389" y="2538343"/>
          <a:ext cx="6542626" cy="36794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10" name="Document" r:id="rId4" imgW="6819900" imgH="3835400" progId="Word.Document.12">
                  <p:embed/>
                </p:oleObj>
              </mc:Choice>
              <mc:Fallback>
                <p:oleObj name="Document" r:id="rId4" imgW="6819900" imgH="38354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58389" y="2538343"/>
                        <a:ext cx="6542626" cy="367946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379197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634374"/>
            <a:ext cx="9143998" cy="4704907"/>
          </a:xfrm>
        </p:spPr>
        <p:txBody>
          <a:bodyPr>
            <a:normAutofit/>
          </a:bodyPr>
          <a:lstStyle/>
          <a:p>
            <a:endParaRPr lang="en-US" sz="4000" b="1" dirty="0" smtClean="0">
              <a:solidFill>
                <a:srgbClr val="000000"/>
              </a:solidFill>
            </a:endParaRPr>
          </a:p>
          <a:p>
            <a:pPr lvl="0"/>
            <a:endParaRPr lang="en-US" sz="4000" dirty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</a:t>
            </a:r>
            <a:r>
              <a:rPr lang="en-US" sz="2400" b="1" dirty="0" smtClean="0"/>
              <a:t>2: </a:t>
            </a:r>
            <a:r>
              <a:rPr lang="en-US" sz="2400" b="1" dirty="0"/>
              <a:t>Matter &amp; Energy—It All Matters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485834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/>
              <a:t>2</a:t>
            </a:r>
            <a:r>
              <a:rPr lang="en-US" sz="6000" b="1" dirty="0" smtClean="0"/>
              <a:t>.6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526886"/>
            <a:ext cx="7407619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rgbClr val="000000"/>
                </a:solidFill>
              </a:rPr>
              <a:t>Aim: </a:t>
            </a:r>
            <a:r>
              <a:rPr lang="en-US" sz="2800" b="1" dirty="0">
                <a:solidFill>
                  <a:schemeClr val="bg1"/>
                </a:solidFill>
              </a:rPr>
              <a:t>How do I distinguish </a:t>
            </a:r>
            <a:r>
              <a:rPr lang="en-US" sz="2800" b="1" dirty="0" smtClean="0">
                <a:solidFill>
                  <a:schemeClr val="bg1"/>
                </a:solidFill>
              </a:rPr>
              <a:t>among</a:t>
            </a:r>
          </a:p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>
                <a:solidFill>
                  <a:schemeClr val="bg1"/>
                </a:solidFill>
              </a:rPr>
              <a:t>the different states of matter?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21" name="Rounded Rectangle 2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78374" y="4827038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48801" y="4823592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07965" y="6422729"/>
            <a:ext cx="1347226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547023" y="6422729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107964" y="1464778"/>
            <a:ext cx="9036035" cy="45530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 smtClean="0">
                <a:solidFill>
                  <a:srgbClr val="475BCD"/>
                </a:solidFill>
                <a:latin typeface="Stencil"/>
                <a:cs typeface="Stencil"/>
              </a:rPr>
              <a:t>Sample question #2</a:t>
            </a:r>
          </a:p>
          <a:p>
            <a:pPr lvl="0"/>
            <a:endParaRPr lang="en-US" sz="3200" b="1" dirty="0"/>
          </a:p>
          <a:p>
            <a:endParaRPr lang="en-US" sz="4000" dirty="0" smtClean="0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" y="2828836"/>
            <a:ext cx="92033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en-US" sz="3600" dirty="0">
              <a:solidFill>
                <a:srgbClr val="000000"/>
              </a:solidFill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5084201"/>
              </p:ext>
            </p:extLst>
          </p:nvPr>
        </p:nvGraphicFramePr>
        <p:xfrm>
          <a:off x="1121623" y="2563450"/>
          <a:ext cx="6819900" cy="345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04" name="Document" r:id="rId4" imgW="6819900" imgH="3454400" progId="Word.Document.12">
                  <p:embed/>
                </p:oleObj>
              </mc:Choice>
              <mc:Fallback>
                <p:oleObj name="Document" r:id="rId4" imgW="6819900" imgH="34544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21623" y="2563450"/>
                        <a:ext cx="6819900" cy="3454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747646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634374"/>
            <a:ext cx="9143998" cy="4704907"/>
          </a:xfrm>
        </p:spPr>
        <p:txBody>
          <a:bodyPr>
            <a:normAutofit/>
          </a:bodyPr>
          <a:lstStyle/>
          <a:p>
            <a:endParaRPr lang="en-US" sz="4000" b="1" dirty="0" smtClean="0">
              <a:solidFill>
                <a:srgbClr val="000000"/>
              </a:solidFill>
            </a:endParaRPr>
          </a:p>
          <a:p>
            <a:pPr lvl="0"/>
            <a:endParaRPr lang="en-US" sz="4000" dirty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2</a:t>
            </a:r>
            <a:r>
              <a:rPr lang="en-US" sz="2400" b="1" dirty="0" smtClean="0"/>
              <a:t>: </a:t>
            </a:r>
            <a:r>
              <a:rPr lang="en-US" sz="2400" b="1" dirty="0"/>
              <a:t>Matter &amp; Energy—It All Matters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485834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smtClean="0"/>
              <a:t>2.6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526886"/>
            <a:ext cx="7407619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rgbClr val="000000"/>
                </a:solidFill>
              </a:rPr>
              <a:t>Aim: </a:t>
            </a:r>
            <a:r>
              <a:rPr lang="en-US" sz="2800" b="1" dirty="0">
                <a:solidFill>
                  <a:schemeClr val="bg1"/>
                </a:solidFill>
              </a:rPr>
              <a:t>How do I distinguish </a:t>
            </a:r>
            <a:r>
              <a:rPr lang="en-US" sz="2800" b="1" dirty="0" smtClean="0">
                <a:solidFill>
                  <a:schemeClr val="bg1"/>
                </a:solidFill>
              </a:rPr>
              <a:t>among</a:t>
            </a:r>
          </a:p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>
                <a:solidFill>
                  <a:schemeClr val="bg1"/>
                </a:solidFill>
              </a:rPr>
              <a:t>the different states of matter?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21" name="Rounded Rectangle 2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78374" y="4827038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48801" y="4823592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07965" y="6422729"/>
            <a:ext cx="1347226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547023" y="6422729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7013331" y="1464778"/>
            <a:ext cx="2130668" cy="45530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000" dirty="0" smtClean="0">
              <a:solidFill>
                <a:srgbClr val="475BCD"/>
              </a:solidFill>
              <a:latin typeface="Stencil"/>
              <a:cs typeface="Stencil"/>
            </a:endParaRPr>
          </a:p>
          <a:p>
            <a:r>
              <a:rPr lang="en-US" sz="4000" dirty="0" smtClean="0">
                <a:solidFill>
                  <a:srgbClr val="475BCD"/>
                </a:solidFill>
                <a:latin typeface="Stencil"/>
                <a:cs typeface="Stencil"/>
              </a:rPr>
              <a:t>Sample quest. #4</a:t>
            </a:r>
          </a:p>
          <a:p>
            <a:pPr lvl="0"/>
            <a:endParaRPr lang="en-US" sz="3200" b="1" dirty="0"/>
          </a:p>
          <a:p>
            <a:endParaRPr lang="en-US" sz="4000" dirty="0" smtClean="0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" y="2828836"/>
            <a:ext cx="92033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en-US" sz="3600" dirty="0">
              <a:solidFill>
                <a:srgbClr val="000000"/>
              </a:solidFill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1149858"/>
              </p:ext>
            </p:extLst>
          </p:nvPr>
        </p:nvGraphicFramePr>
        <p:xfrm>
          <a:off x="333131" y="1913793"/>
          <a:ext cx="6680200" cy="424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28" name="Document" r:id="rId4" imgW="6680200" imgH="4241800" progId="Word.Document.12">
                  <p:embed/>
                </p:oleObj>
              </mc:Choice>
              <mc:Fallback>
                <p:oleObj name="Document" r:id="rId4" imgW="6680200" imgH="42418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33131" y="1913793"/>
                        <a:ext cx="6680200" cy="424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537470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905001" y="1862400"/>
            <a:ext cx="3917461" cy="4995600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10000"/>
              </a:lnSpc>
            </a:pPr>
            <a:r>
              <a:rPr lang="en-US" sz="4000" dirty="0" smtClean="0">
                <a:solidFill>
                  <a:srgbClr val="475BCD"/>
                </a:solidFill>
                <a:latin typeface="Stencil"/>
                <a:cs typeface="Stencil"/>
              </a:rPr>
              <a:t>Real-world connection</a:t>
            </a:r>
          </a:p>
          <a:p>
            <a:r>
              <a:rPr lang="en-US" sz="4000" b="1" dirty="0" smtClean="0">
                <a:solidFill>
                  <a:srgbClr val="FF0000"/>
                </a:solidFill>
              </a:rPr>
              <a:t>Making ice, melting snow, boiling water</a:t>
            </a:r>
          </a:p>
          <a:p>
            <a:pPr>
              <a:lnSpc>
                <a:spcPct val="110000"/>
              </a:lnSpc>
            </a:pPr>
            <a:endParaRPr lang="en-US" sz="4000" dirty="0" smtClean="0">
              <a:solidFill>
                <a:srgbClr val="475BCD"/>
              </a:solidFill>
              <a:latin typeface="Stencil"/>
              <a:cs typeface="Stencil"/>
            </a:endParaRPr>
          </a:p>
          <a:p>
            <a:pPr>
              <a:lnSpc>
                <a:spcPct val="110000"/>
              </a:lnSpc>
            </a:pPr>
            <a:r>
              <a:rPr lang="en-US" sz="4000" dirty="0" smtClean="0">
                <a:solidFill>
                  <a:srgbClr val="475BCD"/>
                </a:solidFill>
                <a:latin typeface="Stencil"/>
                <a:cs typeface="Stencil"/>
              </a:rPr>
              <a:t>Vocabulary</a:t>
            </a:r>
          </a:p>
          <a:p>
            <a:r>
              <a:rPr lang="en-US" sz="3600" b="1" dirty="0" smtClean="0">
                <a:solidFill>
                  <a:srgbClr val="FF0000"/>
                </a:solidFill>
              </a:rPr>
              <a:t>Solid, liquid, gas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</a:t>
            </a:r>
            <a:r>
              <a:rPr lang="en-US" sz="2400" b="1" dirty="0" smtClean="0"/>
              <a:t>2: </a:t>
            </a:r>
            <a:r>
              <a:rPr lang="en-US" sz="2400" b="1" dirty="0"/>
              <a:t>Matter &amp; Energy—It All Matters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524910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/>
              <a:t>2</a:t>
            </a:r>
            <a:r>
              <a:rPr lang="en-US" sz="6000" b="1" dirty="0" smtClean="0"/>
              <a:t>.6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546424"/>
            <a:ext cx="7407619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rgbClr val="000000"/>
                </a:solidFill>
              </a:rPr>
              <a:t>Aim: </a:t>
            </a:r>
            <a:r>
              <a:rPr lang="en-US" sz="2800" b="1" dirty="0">
                <a:solidFill>
                  <a:schemeClr val="bg1"/>
                </a:solidFill>
              </a:rPr>
              <a:t>How do I distinguish </a:t>
            </a:r>
            <a:r>
              <a:rPr lang="en-US" sz="2800" b="1" dirty="0" smtClean="0">
                <a:solidFill>
                  <a:schemeClr val="bg1"/>
                </a:solidFill>
              </a:rPr>
              <a:t>among</a:t>
            </a:r>
          </a:p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>
                <a:solidFill>
                  <a:schemeClr val="bg1"/>
                </a:solidFill>
              </a:rPr>
              <a:t>the different states of matter?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604553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1" name="Group 20"/>
          <p:cNvGrpSpPr/>
          <p:nvPr/>
        </p:nvGrpSpPr>
        <p:grpSpPr>
          <a:xfrm>
            <a:off x="76200" y="1754577"/>
            <a:ext cx="1828800" cy="5083885"/>
            <a:chOff x="76200" y="293448"/>
            <a:chExt cx="1828800" cy="4969413"/>
          </a:xfrm>
        </p:grpSpPr>
        <p:sp>
          <p:nvSpPr>
            <p:cNvPr id="22" name="Rounded Rectangle 21"/>
            <p:cNvSpPr/>
            <p:nvPr/>
          </p:nvSpPr>
          <p:spPr>
            <a:xfrm>
              <a:off x="76200" y="293448"/>
              <a:ext cx="1828800" cy="4969413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94002" y="577333"/>
              <a:ext cx="1453199" cy="369332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u="sng" dirty="0" smtClean="0">
                  <a:latin typeface="Stencil" pitchFamily="82" charset="0"/>
                </a:rPr>
                <a:t>AGENDA</a:t>
              </a:r>
              <a:endParaRPr lang="en-US" u="sng" dirty="0">
                <a:latin typeface="Stencil" pitchFamily="82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99401" y="1598950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Introduction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99401" y="2057400"/>
              <a:ext cx="1453199" cy="36933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99401" y="2514600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99401" y="2990129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99401" y="3446560"/>
              <a:ext cx="1453199" cy="36933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294002" y="2559607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8061" y="2422841"/>
            <a:ext cx="2324100" cy="349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9985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634374"/>
            <a:ext cx="9143998" cy="4704907"/>
          </a:xfrm>
        </p:spPr>
        <p:txBody>
          <a:bodyPr>
            <a:normAutofit/>
          </a:bodyPr>
          <a:lstStyle/>
          <a:p>
            <a:endParaRPr lang="en-US" sz="4000" b="1" dirty="0" smtClean="0">
              <a:solidFill>
                <a:srgbClr val="000000"/>
              </a:solidFill>
            </a:endParaRPr>
          </a:p>
          <a:p>
            <a:pPr lvl="0"/>
            <a:endParaRPr lang="en-US" sz="4000" dirty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</a:t>
            </a:r>
            <a:r>
              <a:rPr lang="en-US" sz="2400" b="1" dirty="0" smtClean="0"/>
              <a:t>2: </a:t>
            </a:r>
            <a:r>
              <a:rPr lang="en-US" sz="2400" b="1" dirty="0"/>
              <a:t>Matter &amp; Energy—It All Matters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485834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/>
              <a:t>2</a:t>
            </a:r>
            <a:r>
              <a:rPr lang="en-US" sz="6000" b="1" dirty="0" smtClean="0"/>
              <a:t>.6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526886"/>
            <a:ext cx="7407619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rgbClr val="000000"/>
                </a:solidFill>
              </a:rPr>
              <a:t>Aim: </a:t>
            </a:r>
            <a:r>
              <a:rPr lang="en-US" sz="2800" b="1" dirty="0">
                <a:solidFill>
                  <a:schemeClr val="bg1"/>
                </a:solidFill>
              </a:rPr>
              <a:t>How do I distinguish </a:t>
            </a:r>
            <a:r>
              <a:rPr lang="en-US" sz="2800" b="1" dirty="0" smtClean="0">
                <a:solidFill>
                  <a:schemeClr val="bg1"/>
                </a:solidFill>
              </a:rPr>
              <a:t>among</a:t>
            </a:r>
          </a:p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>
                <a:solidFill>
                  <a:schemeClr val="bg1"/>
                </a:solidFill>
              </a:rPr>
              <a:t>the different states of matter?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21" name="Rounded Rectangle 2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78374" y="4827038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48801" y="4823592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07965" y="6422729"/>
            <a:ext cx="1347226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547023" y="6422729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107964" y="1464778"/>
            <a:ext cx="9036035" cy="455307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0000" lnSpcReduction="20000"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>
                <a:solidFill>
                  <a:srgbClr val="475BCD"/>
                </a:solidFill>
                <a:latin typeface="Stencil"/>
                <a:cs typeface="Stencil"/>
              </a:rPr>
              <a:t>4 corners</a:t>
            </a:r>
          </a:p>
          <a:p>
            <a:pPr marL="1143000" lvl="0" indent="-1143000" algn="l">
              <a:buFont typeface="Arial"/>
              <a:buChar char="•"/>
            </a:pPr>
            <a:r>
              <a:rPr lang="en-US" sz="4000" dirty="0">
                <a:solidFill>
                  <a:srgbClr val="000000"/>
                </a:solidFill>
              </a:rPr>
              <a:t>You have 45 seconds to walk to the answer you believe is correct.</a:t>
            </a:r>
          </a:p>
          <a:p>
            <a:pPr marL="1143000" lvl="0" indent="-1143000" algn="l">
              <a:buFont typeface="Arial"/>
              <a:buChar char="•"/>
            </a:pPr>
            <a:r>
              <a:rPr lang="en-US" sz="4000" dirty="0">
                <a:solidFill>
                  <a:srgbClr val="000000"/>
                </a:solidFill>
              </a:rPr>
              <a:t>You will have 45 seconds to discuss with your group on why you guys chose that answer.</a:t>
            </a:r>
          </a:p>
          <a:p>
            <a:pPr marL="1143000" lvl="0" indent="-1143000" algn="l">
              <a:buFont typeface="Arial"/>
              <a:buChar char="•"/>
            </a:pPr>
            <a:r>
              <a:rPr lang="en-US" sz="4000" dirty="0">
                <a:solidFill>
                  <a:srgbClr val="000000"/>
                </a:solidFill>
              </a:rPr>
              <a:t>Someone in the group will be asked to share out.</a:t>
            </a:r>
          </a:p>
        </p:txBody>
      </p:sp>
      <p:sp>
        <p:nvSpPr>
          <p:cNvPr id="3" name="Rectangle 2"/>
          <p:cNvSpPr/>
          <p:nvPr/>
        </p:nvSpPr>
        <p:spPr>
          <a:xfrm>
            <a:off x="1" y="2828836"/>
            <a:ext cx="92033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en-US" sz="3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2465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634374"/>
            <a:ext cx="9143998" cy="4704907"/>
          </a:xfrm>
        </p:spPr>
        <p:txBody>
          <a:bodyPr>
            <a:normAutofit/>
          </a:bodyPr>
          <a:lstStyle/>
          <a:p>
            <a:endParaRPr lang="en-US" sz="4000" b="1" dirty="0" smtClean="0">
              <a:solidFill>
                <a:srgbClr val="000000"/>
              </a:solidFill>
            </a:endParaRPr>
          </a:p>
          <a:p>
            <a:pPr lvl="0"/>
            <a:endParaRPr lang="en-US" sz="4000" dirty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</a:t>
            </a:r>
            <a:r>
              <a:rPr lang="en-US" sz="2400" b="1" dirty="0" smtClean="0"/>
              <a:t>2: </a:t>
            </a:r>
            <a:r>
              <a:rPr lang="en-US" sz="2400" b="1" dirty="0"/>
              <a:t>Matter &amp; Energy—It All Matters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485834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/>
              <a:t>2</a:t>
            </a:r>
            <a:r>
              <a:rPr lang="en-US" sz="6000" b="1" dirty="0" smtClean="0"/>
              <a:t>.6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526886"/>
            <a:ext cx="7407619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rgbClr val="000000"/>
                </a:solidFill>
              </a:rPr>
              <a:t>Aim: </a:t>
            </a:r>
            <a:r>
              <a:rPr lang="en-US" sz="2800" b="1" dirty="0">
                <a:solidFill>
                  <a:schemeClr val="bg1"/>
                </a:solidFill>
              </a:rPr>
              <a:t>How do I distinguish </a:t>
            </a:r>
            <a:r>
              <a:rPr lang="en-US" sz="2800" b="1" dirty="0" smtClean="0">
                <a:solidFill>
                  <a:schemeClr val="bg1"/>
                </a:solidFill>
              </a:rPr>
              <a:t>among</a:t>
            </a:r>
          </a:p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>
                <a:solidFill>
                  <a:schemeClr val="bg1"/>
                </a:solidFill>
              </a:rPr>
              <a:t>the different states of matter?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21" name="Rounded Rectangle 2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78374" y="4827038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48801" y="4823592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07965" y="6422729"/>
            <a:ext cx="1347226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547023" y="6422729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107964" y="1640620"/>
            <a:ext cx="9036035" cy="45530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 smtClean="0">
                <a:solidFill>
                  <a:srgbClr val="475BCD"/>
                </a:solidFill>
                <a:latin typeface="Stencil"/>
                <a:cs typeface="Stencil"/>
              </a:rPr>
              <a:t>Summary…Turn and talk</a:t>
            </a:r>
          </a:p>
          <a:p>
            <a:pPr>
              <a:spcBef>
                <a:spcPct val="0"/>
              </a:spcBef>
              <a:defRPr/>
            </a:pPr>
            <a:r>
              <a:rPr lang="en-US" sz="2400" dirty="0" smtClean="0">
                <a:solidFill>
                  <a:srgbClr val="FF0000"/>
                </a:solidFill>
              </a:rPr>
              <a:t>What </a:t>
            </a:r>
            <a:r>
              <a:rPr lang="en-US" sz="2400" dirty="0">
                <a:solidFill>
                  <a:srgbClr val="FF0000"/>
                </a:solidFill>
              </a:rPr>
              <a:t>is the ONLY real difference </a:t>
            </a:r>
            <a:r>
              <a:rPr lang="en-US" sz="2400" dirty="0" smtClean="0">
                <a:solidFill>
                  <a:srgbClr val="FF0000"/>
                </a:solidFill>
              </a:rPr>
              <a:t>among these phases of matter?</a:t>
            </a:r>
            <a:endParaRPr lang="en-US" sz="2400" dirty="0">
              <a:solidFill>
                <a:srgbClr val="FF0000"/>
              </a:solidFill>
            </a:endParaRPr>
          </a:p>
          <a:p>
            <a:endParaRPr lang="en-US" sz="4000" dirty="0" smtClean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" y="2828836"/>
            <a:ext cx="92033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en-US" sz="3600" dirty="0">
              <a:solidFill>
                <a:srgbClr val="000000"/>
              </a:solidFill>
            </a:endParaRPr>
          </a:p>
        </p:txBody>
      </p:sp>
      <p:pic>
        <p:nvPicPr>
          <p:cNvPr id="22" name="Picture 3" descr="MPj0407107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965" y="3866659"/>
            <a:ext cx="2730405" cy="181903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23" name="Picture 4" descr="MPj0428654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78375" y="3866659"/>
            <a:ext cx="2735816" cy="181903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28" name="Picture 5" descr="MPj02553570000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16606" y="3866660"/>
            <a:ext cx="2805115" cy="181903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31" name="Text Box 6"/>
          <p:cNvSpPr txBox="1">
            <a:spLocks noChangeArrowheads="1"/>
          </p:cNvSpPr>
          <p:nvPr/>
        </p:nvSpPr>
        <p:spPr bwMode="auto">
          <a:xfrm>
            <a:off x="342421" y="4921495"/>
            <a:ext cx="17684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ja-JP" altLang="en-US" sz="4000" dirty="0">
                <a:solidFill>
                  <a:srgbClr val="FF6600"/>
                </a:solidFill>
                <a:latin typeface="Arial"/>
                <a:cs typeface="Arial" charset="0"/>
              </a:rPr>
              <a:t>“</a:t>
            </a:r>
            <a:r>
              <a:rPr lang="en-US" sz="4000" dirty="0">
                <a:solidFill>
                  <a:srgbClr val="FF6600"/>
                </a:solidFill>
                <a:cs typeface="Arial" charset="0"/>
              </a:rPr>
              <a:t>Ice</a:t>
            </a:r>
            <a:r>
              <a:rPr lang="ja-JP" altLang="en-US" sz="4000" dirty="0">
                <a:solidFill>
                  <a:srgbClr val="FF6600"/>
                </a:solidFill>
                <a:latin typeface="Arial"/>
                <a:cs typeface="Arial" charset="0"/>
              </a:rPr>
              <a:t>”</a:t>
            </a:r>
            <a:endParaRPr lang="en-US" sz="4000" dirty="0">
              <a:solidFill>
                <a:srgbClr val="FF6600"/>
              </a:solidFill>
              <a:cs typeface="Arial" charset="0"/>
            </a:endParaRPr>
          </a:p>
        </p:txBody>
      </p:sp>
      <p:sp>
        <p:nvSpPr>
          <p:cNvPr id="32" name="Text Box 7"/>
          <p:cNvSpPr txBox="1">
            <a:spLocks noChangeArrowheads="1"/>
          </p:cNvSpPr>
          <p:nvPr/>
        </p:nvSpPr>
        <p:spPr bwMode="auto">
          <a:xfrm>
            <a:off x="3266335" y="4921495"/>
            <a:ext cx="25304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ja-JP" altLang="en-US" sz="4000" dirty="0">
                <a:solidFill>
                  <a:srgbClr val="FF6600"/>
                </a:solidFill>
                <a:latin typeface="Arial"/>
                <a:cs typeface="Arial" charset="0"/>
              </a:rPr>
              <a:t>“</a:t>
            </a:r>
            <a:r>
              <a:rPr lang="en-US" sz="4000" dirty="0">
                <a:solidFill>
                  <a:srgbClr val="FF6600"/>
                </a:solidFill>
                <a:cs typeface="Arial" charset="0"/>
              </a:rPr>
              <a:t>Water</a:t>
            </a:r>
            <a:r>
              <a:rPr lang="ja-JP" altLang="en-US" sz="4000" dirty="0">
                <a:solidFill>
                  <a:srgbClr val="FF6600"/>
                </a:solidFill>
                <a:latin typeface="Arial"/>
                <a:cs typeface="Arial" charset="0"/>
              </a:rPr>
              <a:t>”</a:t>
            </a:r>
            <a:endParaRPr lang="en-US" sz="4000" dirty="0">
              <a:solidFill>
                <a:srgbClr val="FF6600"/>
              </a:solidFill>
              <a:cs typeface="Arial" charset="0"/>
            </a:endParaRPr>
          </a:p>
        </p:txBody>
      </p:sp>
      <p:sp>
        <p:nvSpPr>
          <p:cNvPr id="33" name="Text Box 8"/>
          <p:cNvSpPr txBox="1">
            <a:spLocks noChangeArrowheads="1"/>
          </p:cNvSpPr>
          <p:nvPr/>
        </p:nvSpPr>
        <p:spPr bwMode="auto">
          <a:xfrm>
            <a:off x="6211050" y="4085737"/>
            <a:ext cx="1879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ja-JP" altLang="en-US" sz="4000" dirty="0">
                <a:solidFill>
                  <a:srgbClr val="FF6600"/>
                </a:solidFill>
                <a:latin typeface="Arial"/>
                <a:cs typeface="Arial" charset="0"/>
              </a:rPr>
              <a:t>“</a:t>
            </a:r>
            <a:r>
              <a:rPr lang="en-US" sz="4000" dirty="0">
                <a:solidFill>
                  <a:srgbClr val="FF6600"/>
                </a:solidFill>
                <a:cs typeface="Arial" charset="0"/>
              </a:rPr>
              <a:t>Vapor</a:t>
            </a:r>
            <a:r>
              <a:rPr lang="ja-JP" altLang="en-US" sz="4000" dirty="0">
                <a:solidFill>
                  <a:srgbClr val="FF6600"/>
                </a:solidFill>
                <a:latin typeface="Arial"/>
                <a:cs typeface="Arial" charset="0"/>
              </a:rPr>
              <a:t>”</a:t>
            </a:r>
            <a:endParaRPr lang="en-US" sz="4000" dirty="0">
              <a:solidFill>
                <a:srgbClr val="FF66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81102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862400"/>
            <a:ext cx="9143998" cy="4540688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accent4">
                    <a:lumMod val="75000"/>
                  </a:schemeClr>
                </a:solidFill>
                <a:latin typeface="Stencil"/>
                <a:cs typeface="Stencil"/>
              </a:rPr>
              <a:t>Work period</a:t>
            </a:r>
            <a:endParaRPr lang="en-US" sz="4000" b="1" dirty="0">
              <a:solidFill>
                <a:schemeClr val="accent4">
                  <a:lumMod val="75000"/>
                </a:schemeClr>
              </a:solidFill>
              <a:latin typeface="Stencil"/>
              <a:cs typeface="Stencil"/>
            </a:endParaRPr>
          </a:p>
          <a:p>
            <a:r>
              <a:rPr lang="en-US" sz="4000" b="1" dirty="0" smtClean="0">
                <a:solidFill>
                  <a:srgbClr val="000000"/>
                </a:solidFill>
              </a:rPr>
              <a:t>Complete pages 5-7</a:t>
            </a:r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</a:t>
            </a:r>
            <a:r>
              <a:rPr lang="en-US" sz="2400" b="1" dirty="0" smtClean="0"/>
              <a:t>2: </a:t>
            </a:r>
            <a:r>
              <a:rPr lang="en-US" sz="2400" b="1" dirty="0"/>
              <a:t>Matter &amp; Energy—It All Matters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524910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/>
              <a:t>2</a:t>
            </a:r>
            <a:r>
              <a:rPr lang="en-US" sz="6000" b="1" dirty="0" smtClean="0"/>
              <a:t>.6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546424"/>
            <a:ext cx="7407619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rgbClr val="000000"/>
                </a:solidFill>
              </a:rPr>
              <a:t>Aim: </a:t>
            </a:r>
            <a:r>
              <a:rPr lang="en-US" sz="2800" b="1" dirty="0">
                <a:solidFill>
                  <a:schemeClr val="bg1"/>
                </a:solidFill>
              </a:rPr>
              <a:t>How do I distinguish </a:t>
            </a:r>
            <a:r>
              <a:rPr lang="en-US" sz="2800" b="1" dirty="0" smtClean="0">
                <a:solidFill>
                  <a:schemeClr val="bg1"/>
                </a:solidFill>
              </a:rPr>
              <a:t>among</a:t>
            </a:r>
          </a:p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>
                <a:solidFill>
                  <a:schemeClr val="bg1"/>
                </a:solidFill>
              </a:rPr>
              <a:t>the different states of matter?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0" name="Group 2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31" name="Rounded Rectangle 3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3117450" y="6420618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Mini-Lesson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4679699" y="6420618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1586099" y="6413191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78153" y="6420618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93642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862400"/>
            <a:ext cx="9143998" cy="49956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4000" b="1" dirty="0" smtClean="0">
                <a:solidFill>
                  <a:schemeClr val="accent4">
                    <a:lumMod val="75000"/>
                  </a:schemeClr>
                </a:solidFill>
                <a:latin typeface="Stencil"/>
                <a:cs typeface="Stencil"/>
              </a:rPr>
              <a:t>HOMEWORK:</a:t>
            </a:r>
          </a:p>
          <a:p>
            <a:pPr>
              <a:lnSpc>
                <a:spcPct val="100000"/>
              </a:lnSpc>
            </a:pPr>
            <a:endParaRPr lang="en-US" sz="4000" b="1" dirty="0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</a:pPr>
            <a:r>
              <a:rPr lang="en-US" sz="4000" b="1" dirty="0" smtClean="0">
                <a:solidFill>
                  <a:srgbClr val="000000"/>
                </a:solidFill>
              </a:rPr>
              <a:t>Complete rest of 2.6</a:t>
            </a:r>
          </a:p>
          <a:p>
            <a:pPr>
              <a:lnSpc>
                <a:spcPct val="100000"/>
              </a:lnSpc>
            </a:pPr>
            <a:r>
              <a:rPr lang="en-US" sz="4000" b="1" dirty="0" smtClean="0">
                <a:solidFill>
                  <a:srgbClr val="000000"/>
                </a:solidFill>
              </a:rPr>
              <a:t>in the packet for homework</a:t>
            </a:r>
            <a:endParaRPr lang="en-US" sz="3000" dirty="0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</a:pPr>
            <a:endParaRPr lang="en-US" sz="3000" b="1" dirty="0" smtClean="0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</a:pPr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</a:t>
            </a:r>
            <a:r>
              <a:rPr lang="en-US" sz="2400" b="1" dirty="0" smtClean="0"/>
              <a:t>2: </a:t>
            </a:r>
            <a:r>
              <a:rPr lang="en-US" sz="2400" b="1" dirty="0"/>
              <a:t>Matter &amp; Energy—It All Matters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524910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/>
              <a:t>2</a:t>
            </a:r>
            <a:r>
              <a:rPr lang="en-US" sz="6000" b="1" dirty="0" smtClean="0"/>
              <a:t>.6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546424"/>
            <a:ext cx="7407619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rgbClr val="000000"/>
                </a:solidFill>
              </a:rPr>
              <a:t>Aim: </a:t>
            </a:r>
            <a:r>
              <a:rPr lang="en-US" sz="2800" b="1" dirty="0">
                <a:solidFill>
                  <a:schemeClr val="bg1"/>
                </a:solidFill>
              </a:rPr>
              <a:t>How do I distinguish </a:t>
            </a:r>
            <a:r>
              <a:rPr lang="en-US" sz="2800" b="1" dirty="0" smtClean="0">
                <a:solidFill>
                  <a:schemeClr val="bg1"/>
                </a:solidFill>
              </a:rPr>
              <a:t>among</a:t>
            </a:r>
          </a:p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>
                <a:solidFill>
                  <a:schemeClr val="bg1"/>
                </a:solidFill>
              </a:rPr>
              <a:t>the different states of matter?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0" name="Group 2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31" name="Rounded Rectangle 3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3117450" y="6420618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Mini-Lesson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4679699" y="6420618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1586099" y="6413191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78153" y="6420618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59966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862400"/>
            <a:ext cx="9143998" cy="49956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4000" b="1" u="sng" dirty="0">
                <a:solidFill>
                  <a:schemeClr val="accent4">
                    <a:lumMod val="75000"/>
                  </a:schemeClr>
                </a:solidFill>
                <a:latin typeface="Stencil"/>
                <a:ea typeface="ＭＳ Ｐゴシック" charset="-128"/>
                <a:cs typeface="Stencil"/>
              </a:rPr>
              <a:t>Exit Slip</a:t>
            </a:r>
            <a:endParaRPr lang="en-US" sz="4000" b="1" i="1" dirty="0">
              <a:solidFill>
                <a:schemeClr val="accent4">
                  <a:lumMod val="75000"/>
                </a:schemeClr>
              </a:solidFill>
              <a:latin typeface="Stencil"/>
              <a:cs typeface="Stencil"/>
            </a:endParaRPr>
          </a:p>
          <a:p>
            <a:pPr>
              <a:lnSpc>
                <a:spcPct val="100000"/>
              </a:lnSpc>
            </a:pPr>
            <a:r>
              <a:rPr lang="en-US" sz="3000" b="1" i="1" dirty="0" smtClean="0">
                <a:solidFill>
                  <a:srgbClr val="FF0000"/>
                </a:solidFill>
              </a:rPr>
              <a:t>Make sure you get your trackers checked!</a:t>
            </a:r>
          </a:p>
          <a:p>
            <a:pPr>
              <a:lnSpc>
                <a:spcPct val="100000"/>
              </a:lnSpc>
            </a:pPr>
            <a:endParaRPr lang="en-US" sz="4000" b="1" i="1" dirty="0">
              <a:solidFill>
                <a:srgbClr val="FF0000"/>
              </a:solidFill>
            </a:endParaRPr>
          </a:p>
          <a:p>
            <a:pPr>
              <a:lnSpc>
                <a:spcPct val="100000"/>
              </a:lnSpc>
            </a:pPr>
            <a:endParaRPr lang="en-US" sz="4000" dirty="0">
              <a:solidFill>
                <a:srgbClr val="FF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</a:t>
            </a:r>
            <a:r>
              <a:rPr lang="en-US" sz="2400" b="1" dirty="0" smtClean="0"/>
              <a:t>2: </a:t>
            </a:r>
            <a:r>
              <a:rPr lang="en-US" sz="2400" b="1" dirty="0"/>
              <a:t>Matter &amp; Energy—It All Matters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544448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/>
              <a:t>2</a:t>
            </a:r>
            <a:r>
              <a:rPr lang="en-US" sz="6000" b="1" dirty="0" smtClean="0"/>
              <a:t>.6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546424"/>
            <a:ext cx="7407619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rgbClr val="000000"/>
                </a:solidFill>
              </a:rPr>
              <a:t>Aim: </a:t>
            </a:r>
            <a:r>
              <a:rPr lang="en-US" sz="2800" b="1" dirty="0">
                <a:solidFill>
                  <a:schemeClr val="bg1"/>
                </a:solidFill>
              </a:rPr>
              <a:t>How do I distinguish </a:t>
            </a:r>
            <a:r>
              <a:rPr lang="en-US" sz="2800" b="1" dirty="0" smtClean="0">
                <a:solidFill>
                  <a:schemeClr val="bg1"/>
                </a:solidFill>
              </a:rPr>
              <a:t>among</a:t>
            </a:r>
          </a:p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>
                <a:solidFill>
                  <a:schemeClr val="bg1"/>
                </a:solidFill>
              </a:rPr>
              <a:t>the different states of matter?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85015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0" name="Group 2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31" name="Rounded Rectangle 3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3117450" y="6420618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Mini-Lesson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4679699" y="6420618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1586099" y="6413191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78153" y="6420618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219320" y="6428713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Work Period</a:t>
            </a:r>
            <a:endParaRPr lang="en-US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1200853"/>
              </p:ext>
            </p:extLst>
          </p:nvPr>
        </p:nvGraphicFramePr>
        <p:xfrm>
          <a:off x="1085599" y="3126181"/>
          <a:ext cx="7188200" cy="321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152" name="Document" r:id="rId4" imgW="7188200" imgH="3213100" progId="Word.Document.12">
                  <p:embed/>
                </p:oleObj>
              </mc:Choice>
              <mc:Fallback>
                <p:oleObj name="Document" r:id="rId4" imgW="7188200" imgH="32131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85599" y="3126181"/>
                        <a:ext cx="7188200" cy="3213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99687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905001" y="1862400"/>
            <a:ext cx="7238999" cy="499560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4000" dirty="0" smtClean="0">
                <a:solidFill>
                  <a:srgbClr val="475BCD"/>
                </a:solidFill>
                <a:latin typeface="Stencil"/>
                <a:cs typeface="Stencil"/>
              </a:rPr>
              <a:t>Announcements</a:t>
            </a:r>
            <a:endParaRPr lang="en-US" sz="3600" b="1" dirty="0">
              <a:solidFill>
                <a:srgbClr val="FF0000"/>
              </a:solidFill>
            </a:endParaRPr>
          </a:p>
          <a:p>
            <a:pPr marL="571500" indent="-571500" algn="l">
              <a:lnSpc>
                <a:spcPct val="110000"/>
              </a:lnSpc>
              <a:buFont typeface="Arial"/>
              <a:buChar char="•"/>
            </a:pPr>
            <a:r>
              <a:rPr lang="en-US" sz="3600" dirty="0" smtClean="0">
                <a:solidFill>
                  <a:schemeClr val="bg1"/>
                </a:solidFill>
                <a:latin typeface="Century Gothic"/>
                <a:cs typeface="Century Gothic"/>
              </a:rPr>
              <a:t>Papers back in binders</a:t>
            </a:r>
          </a:p>
          <a:p>
            <a:pPr marL="571500" indent="-571500" algn="l">
              <a:lnSpc>
                <a:spcPct val="110000"/>
              </a:lnSpc>
              <a:buFont typeface="Arial"/>
              <a:buChar char="•"/>
            </a:pPr>
            <a:r>
              <a:rPr lang="en-US" sz="3600" dirty="0" smtClean="0">
                <a:solidFill>
                  <a:schemeClr val="bg1"/>
                </a:solidFill>
                <a:latin typeface="Century Gothic"/>
                <a:cs typeface="Century Gothic"/>
              </a:rPr>
              <a:t>Turn in Packet #3 fully completed by Thursday</a:t>
            </a:r>
            <a:endParaRPr lang="en-US" sz="3600" dirty="0" smtClean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</a:t>
            </a:r>
            <a:r>
              <a:rPr lang="en-US" sz="2400" b="1" dirty="0" smtClean="0"/>
              <a:t>2: </a:t>
            </a:r>
            <a:r>
              <a:rPr lang="en-US" sz="2400" b="1" dirty="0"/>
              <a:t>Matter &amp; Energy—It All Matters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524910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/>
              <a:t>2</a:t>
            </a:r>
            <a:r>
              <a:rPr lang="en-US" sz="6000" b="1" dirty="0" smtClean="0"/>
              <a:t>.6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546424"/>
            <a:ext cx="7407619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rgbClr val="000000"/>
                </a:solidFill>
              </a:rPr>
              <a:t>Aim: </a:t>
            </a:r>
            <a:r>
              <a:rPr lang="en-US" sz="2800" b="1" dirty="0">
                <a:solidFill>
                  <a:schemeClr val="bg1"/>
                </a:solidFill>
              </a:rPr>
              <a:t>How do I distinguish </a:t>
            </a:r>
            <a:r>
              <a:rPr lang="en-US" sz="2800" b="1" dirty="0" smtClean="0">
                <a:solidFill>
                  <a:schemeClr val="bg1"/>
                </a:solidFill>
              </a:rPr>
              <a:t>among</a:t>
            </a:r>
          </a:p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>
                <a:solidFill>
                  <a:schemeClr val="bg1"/>
                </a:solidFill>
              </a:rPr>
              <a:t>the different states of matter?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604553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1" name="Group 20"/>
          <p:cNvGrpSpPr/>
          <p:nvPr/>
        </p:nvGrpSpPr>
        <p:grpSpPr>
          <a:xfrm>
            <a:off x="76200" y="1754577"/>
            <a:ext cx="1828800" cy="5083885"/>
            <a:chOff x="76200" y="293448"/>
            <a:chExt cx="1828800" cy="4969413"/>
          </a:xfrm>
        </p:grpSpPr>
        <p:sp>
          <p:nvSpPr>
            <p:cNvPr id="22" name="Rounded Rectangle 21"/>
            <p:cNvSpPr/>
            <p:nvPr/>
          </p:nvSpPr>
          <p:spPr>
            <a:xfrm>
              <a:off x="76200" y="293448"/>
              <a:ext cx="1828800" cy="4969413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94002" y="577333"/>
              <a:ext cx="1453199" cy="369332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u="sng" dirty="0" smtClean="0">
                  <a:latin typeface="Stencil" pitchFamily="82" charset="0"/>
                </a:rPr>
                <a:t>AGENDA</a:t>
              </a:r>
              <a:endParaRPr lang="en-US" u="sng" dirty="0">
                <a:latin typeface="Stencil" pitchFamily="82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99401" y="1598950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Introduction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99401" y="2057400"/>
              <a:ext cx="1453199" cy="36933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99401" y="2514600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99401" y="2990129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99401" y="3446560"/>
              <a:ext cx="1453199" cy="36933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294002" y="2559607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09783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905000" y="1862400"/>
            <a:ext cx="7238999" cy="49956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475BCD"/>
                </a:solidFill>
                <a:latin typeface="Stencil"/>
                <a:cs typeface="Stencil"/>
              </a:rPr>
              <a:t>Do now</a:t>
            </a:r>
            <a:endParaRPr lang="en-US" sz="4000" dirty="0" smtClean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pPr algn="l"/>
            <a:endParaRPr lang="en-US" sz="4000" dirty="0" smtClean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</a:t>
            </a:r>
            <a:r>
              <a:rPr lang="en-US" sz="2400" b="1" dirty="0" smtClean="0"/>
              <a:t>2: </a:t>
            </a:r>
            <a:r>
              <a:rPr lang="en-US" sz="2400" b="1" dirty="0"/>
              <a:t>Matter &amp; Energy—It All Matters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524910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/>
              <a:t>2</a:t>
            </a:r>
            <a:r>
              <a:rPr lang="en-US" sz="6000" b="1" dirty="0" smtClean="0"/>
              <a:t>.6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526886"/>
            <a:ext cx="7407619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rgbClr val="000000"/>
                </a:solidFill>
              </a:rPr>
              <a:t>Aim: </a:t>
            </a:r>
            <a:r>
              <a:rPr lang="en-US" sz="2800" b="1" dirty="0">
                <a:solidFill>
                  <a:schemeClr val="bg1"/>
                </a:solidFill>
              </a:rPr>
              <a:t>How do I distinguish among </a:t>
            </a:r>
            <a:endParaRPr lang="en-US" sz="28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the </a:t>
            </a:r>
            <a:r>
              <a:rPr lang="en-US" sz="2800" b="1" dirty="0">
                <a:solidFill>
                  <a:schemeClr val="bg1"/>
                </a:solidFill>
              </a:rPr>
              <a:t>different states of matter?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85015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8" name="Group 17"/>
          <p:cNvGrpSpPr/>
          <p:nvPr/>
        </p:nvGrpSpPr>
        <p:grpSpPr>
          <a:xfrm>
            <a:off x="76200" y="1733328"/>
            <a:ext cx="1828800" cy="5083885"/>
            <a:chOff x="76200" y="293448"/>
            <a:chExt cx="1828800" cy="4969413"/>
          </a:xfrm>
        </p:grpSpPr>
        <p:sp>
          <p:nvSpPr>
            <p:cNvPr id="19" name="Rounded Rectangle 18"/>
            <p:cNvSpPr/>
            <p:nvPr/>
          </p:nvSpPr>
          <p:spPr>
            <a:xfrm>
              <a:off x="76200" y="293448"/>
              <a:ext cx="1828800" cy="4969413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94002" y="577333"/>
              <a:ext cx="1453199" cy="369332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u="sng" dirty="0" smtClean="0">
                  <a:latin typeface="Stencil" pitchFamily="82" charset="0"/>
                </a:rPr>
                <a:t>AGENDA</a:t>
              </a:r>
              <a:endParaRPr lang="en-US" u="sng" dirty="0">
                <a:latin typeface="Stencil" pitchFamily="82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99401" y="1598950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Introduction</a:t>
              </a:r>
              <a:endParaRPr lang="en-US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299401" y="2057400"/>
              <a:ext cx="1453199" cy="36933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299401" y="2514600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299401" y="2990129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299401" y="3446560"/>
              <a:ext cx="1453199" cy="36933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294002" y="2559607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3452283"/>
              </p:ext>
            </p:extLst>
          </p:nvPr>
        </p:nvGraphicFramePr>
        <p:xfrm>
          <a:off x="1905000" y="3068903"/>
          <a:ext cx="7188200" cy="316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76" name="Document" r:id="rId4" imgW="7188200" imgH="3162300" progId="Word.Document.12">
                  <p:embed/>
                </p:oleObj>
              </mc:Choice>
              <mc:Fallback>
                <p:oleObj name="Document" r:id="rId4" imgW="7188200" imgH="31623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05000" y="3068903"/>
                        <a:ext cx="7188200" cy="3162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991942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634374"/>
            <a:ext cx="9143998" cy="4704907"/>
          </a:xfrm>
        </p:spPr>
        <p:txBody>
          <a:bodyPr>
            <a:normAutofit/>
          </a:bodyPr>
          <a:lstStyle/>
          <a:p>
            <a:endParaRPr lang="en-US" sz="4000" b="1" dirty="0" smtClean="0">
              <a:solidFill>
                <a:srgbClr val="000000"/>
              </a:solidFill>
            </a:endParaRPr>
          </a:p>
          <a:p>
            <a:pPr lvl="0"/>
            <a:endParaRPr lang="en-US" sz="4000" dirty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</a:t>
            </a:r>
            <a:r>
              <a:rPr lang="en-US" sz="2400" b="1" dirty="0" smtClean="0"/>
              <a:t>2: </a:t>
            </a:r>
            <a:r>
              <a:rPr lang="en-US" sz="2400" b="1" dirty="0"/>
              <a:t>Matter &amp; Energy—It All Matters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485834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/>
              <a:t>2</a:t>
            </a:r>
            <a:r>
              <a:rPr lang="en-US" sz="6000" b="1" dirty="0" smtClean="0"/>
              <a:t>.6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526886"/>
            <a:ext cx="7407619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rgbClr val="000000"/>
                </a:solidFill>
              </a:rPr>
              <a:t>Aim: </a:t>
            </a:r>
            <a:r>
              <a:rPr lang="en-US" sz="2800" b="1" dirty="0">
                <a:solidFill>
                  <a:schemeClr val="bg1"/>
                </a:solidFill>
              </a:rPr>
              <a:t>How do I distinguish </a:t>
            </a:r>
            <a:r>
              <a:rPr lang="en-US" sz="2800" b="1" dirty="0" smtClean="0">
                <a:solidFill>
                  <a:schemeClr val="bg1"/>
                </a:solidFill>
              </a:rPr>
              <a:t>among</a:t>
            </a:r>
          </a:p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>
                <a:solidFill>
                  <a:schemeClr val="bg1"/>
                </a:solidFill>
              </a:rPr>
              <a:t>the different states of matter?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21" name="Rounded Rectangle 2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78374" y="4827038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48801" y="4823592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07965" y="6422729"/>
            <a:ext cx="1347226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547023" y="6422729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107964" y="1640620"/>
            <a:ext cx="9036035" cy="45530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>
                <a:solidFill>
                  <a:srgbClr val="475BCD"/>
                </a:solidFill>
                <a:latin typeface="Stencil"/>
                <a:cs typeface="Stencil"/>
              </a:rPr>
              <a:t>While watching video</a:t>
            </a:r>
          </a:p>
          <a:p>
            <a:pPr marL="571500" indent="-571500" algn="l">
              <a:buFont typeface="Arial"/>
              <a:buChar char="•"/>
            </a:pPr>
            <a:r>
              <a:rPr lang="en-US" sz="4000" dirty="0">
                <a:solidFill>
                  <a:srgbClr val="000000"/>
                </a:solidFill>
                <a:latin typeface="Century Gothic"/>
                <a:cs typeface="Century Gothic"/>
              </a:rPr>
              <a:t>3 Things That You Learned</a:t>
            </a:r>
          </a:p>
          <a:p>
            <a:pPr marL="571500" indent="-571500" algn="l">
              <a:buFont typeface="Arial"/>
              <a:buChar char="•"/>
            </a:pPr>
            <a:r>
              <a:rPr lang="en-US" sz="4000" dirty="0">
                <a:solidFill>
                  <a:srgbClr val="000000"/>
                </a:solidFill>
                <a:latin typeface="Century Gothic"/>
                <a:cs typeface="Century Gothic"/>
              </a:rPr>
              <a:t>Two Questions You Have</a:t>
            </a:r>
          </a:p>
          <a:p>
            <a:pPr marL="571500" indent="-571500" algn="l">
              <a:buFont typeface="Arial"/>
              <a:buChar char="•"/>
            </a:pPr>
            <a:r>
              <a:rPr lang="en-US" sz="4000" dirty="0" smtClean="0">
                <a:solidFill>
                  <a:srgbClr val="000000"/>
                </a:solidFill>
                <a:latin typeface="Century Gothic"/>
                <a:cs typeface="Century Gothic"/>
              </a:rPr>
              <a:t> 1 connection </a:t>
            </a:r>
            <a:r>
              <a:rPr lang="en-US" sz="4000" smtClean="0">
                <a:solidFill>
                  <a:srgbClr val="000000"/>
                </a:solidFill>
                <a:latin typeface="Century Gothic"/>
                <a:cs typeface="Century Gothic"/>
              </a:rPr>
              <a:t>to Chemistry</a:t>
            </a:r>
            <a:endParaRPr lang="en-US" sz="40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pPr lvl="0"/>
            <a:endParaRPr lang="en-US" sz="3200" b="1" dirty="0"/>
          </a:p>
          <a:p>
            <a:endParaRPr lang="en-US" sz="4000" dirty="0" smtClean="0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" y="2828836"/>
            <a:ext cx="92033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en-US" sz="3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02531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634374"/>
            <a:ext cx="9143998" cy="4704907"/>
          </a:xfrm>
        </p:spPr>
        <p:txBody>
          <a:bodyPr>
            <a:normAutofit/>
          </a:bodyPr>
          <a:lstStyle/>
          <a:p>
            <a:endParaRPr lang="en-US" sz="4000" b="1" dirty="0" smtClean="0">
              <a:solidFill>
                <a:srgbClr val="000000"/>
              </a:solidFill>
            </a:endParaRPr>
          </a:p>
          <a:p>
            <a:pPr lvl="0"/>
            <a:endParaRPr lang="en-US" sz="4000" dirty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</a:t>
            </a:r>
            <a:r>
              <a:rPr lang="en-US" sz="2400" b="1" dirty="0" smtClean="0"/>
              <a:t>2: </a:t>
            </a:r>
            <a:r>
              <a:rPr lang="en-US" sz="2400" b="1" dirty="0"/>
              <a:t>Matter &amp; Energy—It All Matters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485834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/>
              <a:t>2</a:t>
            </a:r>
            <a:r>
              <a:rPr lang="en-US" sz="6000" b="1" dirty="0" smtClean="0"/>
              <a:t>.6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526886"/>
            <a:ext cx="7407619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rgbClr val="000000"/>
                </a:solidFill>
              </a:rPr>
              <a:t>Aim: </a:t>
            </a:r>
            <a:r>
              <a:rPr lang="en-US" sz="2800" b="1" dirty="0">
                <a:solidFill>
                  <a:schemeClr val="bg1"/>
                </a:solidFill>
              </a:rPr>
              <a:t>How do I distinguish </a:t>
            </a:r>
            <a:r>
              <a:rPr lang="en-US" sz="2800" b="1" dirty="0" smtClean="0">
                <a:solidFill>
                  <a:schemeClr val="bg1"/>
                </a:solidFill>
              </a:rPr>
              <a:t>among</a:t>
            </a:r>
          </a:p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>
                <a:solidFill>
                  <a:schemeClr val="bg1"/>
                </a:solidFill>
              </a:rPr>
              <a:t>the different states of matter?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21" name="Rounded Rectangle 2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78374" y="4827038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48801" y="4823592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07965" y="6422729"/>
            <a:ext cx="1347226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547023" y="6422729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107964" y="1640620"/>
            <a:ext cx="9036035" cy="45530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>
                <a:solidFill>
                  <a:srgbClr val="475BCD"/>
                </a:solidFill>
                <a:latin typeface="Stencil"/>
                <a:cs typeface="Stencil"/>
              </a:rPr>
              <a:t>Watch this video</a:t>
            </a:r>
          </a:p>
          <a:p>
            <a:r>
              <a:rPr lang="en-US" sz="4000" dirty="0">
                <a:solidFill>
                  <a:srgbClr val="475BCD"/>
                </a:solidFill>
                <a:latin typeface="Stencil"/>
                <a:cs typeface="Stencil"/>
                <a:hlinkClick r:id="rId2"/>
              </a:rPr>
              <a:t>http://www.brainpop.com/science/matterandchemistry/statesofmatter</a:t>
            </a:r>
            <a:r>
              <a:rPr lang="en-US" sz="4000" dirty="0" smtClean="0">
                <a:solidFill>
                  <a:srgbClr val="475BCD"/>
                </a:solidFill>
                <a:latin typeface="Stencil"/>
                <a:cs typeface="Stencil"/>
                <a:hlinkClick r:id="rId2"/>
              </a:rPr>
              <a:t>/</a:t>
            </a:r>
            <a:r>
              <a:rPr lang="en-US" sz="4000" dirty="0" smtClean="0">
                <a:solidFill>
                  <a:srgbClr val="475BCD"/>
                </a:solidFill>
                <a:latin typeface="Stencil"/>
                <a:cs typeface="Stencil"/>
              </a:rPr>
              <a:t> </a:t>
            </a:r>
            <a:endParaRPr lang="en-US" sz="3200" b="1" dirty="0"/>
          </a:p>
          <a:p>
            <a:endParaRPr lang="en-US" sz="4000" dirty="0" smtClean="0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" y="2828836"/>
            <a:ext cx="92033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en-US" sz="3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03560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634374"/>
            <a:ext cx="9143998" cy="4704907"/>
          </a:xfrm>
        </p:spPr>
        <p:txBody>
          <a:bodyPr>
            <a:normAutofit/>
          </a:bodyPr>
          <a:lstStyle/>
          <a:p>
            <a:endParaRPr lang="en-US" sz="4000" b="1" dirty="0" smtClean="0">
              <a:solidFill>
                <a:srgbClr val="000000"/>
              </a:solidFill>
            </a:endParaRPr>
          </a:p>
          <a:p>
            <a:pPr lvl="0"/>
            <a:endParaRPr lang="en-US" sz="4000" dirty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</a:t>
            </a:r>
            <a:r>
              <a:rPr lang="en-US" sz="2400" b="1" dirty="0" smtClean="0"/>
              <a:t>2: </a:t>
            </a:r>
            <a:r>
              <a:rPr lang="en-US" sz="2400" b="1" dirty="0"/>
              <a:t>Matter &amp; Energy—It All Matters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485834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/>
              <a:t>2</a:t>
            </a:r>
            <a:r>
              <a:rPr lang="en-US" sz="6000" b="1" dirty="0" smtClean="0"/>
              <a:t>.6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526886"/>
            <a:ext cx="7407619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rgbClr val="000000"/>
                </a:solidFill>
              </a:rPr>
              <a:t>Aim: </a:t>
            </a:r>
            <a:r>
              <a:rPr lang="en-US" sz="2800" b="1" dirty="0">
                <a:solidFill>
                  <a:schemeClr val="bg1"/>
                </a:solidFill>
              </a:rPr>
              <a:t>How do I distinguish </a:t>
            </a:r>
            <a:r>
              <a:rPr lang="en-US" sz="2800" b="1" dirty="0" smtClean="0">
                <a:solidFill>
                  <a:schemeClr val="bg1"/>
                </a:solidFill>
              </a:rPr>
              <a:t>among</a:t>
            </a:r>
          </a:p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>
                <a:solidFill>
                  <a:schemeClr val="bg1"/>
                </a:solidFill>
              </a:rPr>
              <a:t>the different states of matter?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21" name="Rounded Rectangle 2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78374" y="4827038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48801" y="4823592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07965" y="6422729"/>
            <a:ext cx="1347226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547023" y="6422729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107964" y="1640620"/>
            <a:ext cx="9036035" cy="455307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 smtClean="0">
                <a:solidFill>
                  <a:srgbClr val="475BCD"/>
                </a:solidFill>
                <a:latin typeface="Stencil"/>
                <a:cs typeface="Stencil"/>
              </a:rPr>
              <a:t>3-2-1- Protocol</a:t>
            </a:r>
            <a:endParaRPr lang="en-US" sz="4000" dirty="0">
              <a:solidFill>
                <a:srgbClr val="000000"/>
              </a:solidFill>
            </a:endParaRPr>
          </a:p>
          <a:p>
            <a:pPr marL="742950" indent="-742950" algn="l">
              <a:buAutoNum type="arabicPeriod"/>
            </a:pPr>
            <a:r>
              <a:rPr lang="en-US" sz="4000" dirty="0" smtClean="0">
                <a:solidFill>
                  <a:srgbClr val="000000"/>
                </a:solidFill>
                <a:latin typeface="Century Gothic"/>
                <a:cs typeface="Century Gothic"/>
              </a:rPr>
              <a:t>Write the three things you learned on three post-its</a:t>
            </a:r>
          </a:p>
          <a:p>
            <a:pPr marL="742950" indent="-742950" algn="l">
              <a:buAutoNum type="arabicPeriod"/>
            </a:pPr>
            <a:r>
              <a:rPr lang="en-US" sz="4000" dirty="0" smtClean="0">
                <a:solidFill>
                  <a:srgbClr val="000000"/>
                </a:solidFill>
                <a:latin typeface="Century Gothic"/>
                <a:cs typeface="Century Gothic"/>
              </a:rPr>
              <a:t>Find 3 other people with a different color post-it and read it to them</a:t>
            </a:r>
            <a:endParaRPr lang="en-US" sz="4000" dirty="0">
              <a:solidFill>
                <a:srgbClr val="475BCD"/>
              </a:solidFill>
              <a:latin typeface="Century Gothic"/>
              <a:cs typeface="Century Gothic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" y="2828836"/>
            <a:ext cx="92033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en-US" sz="3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14820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634374"/>
            <a:ext cx="9143998" cy="4704907"/>
          </a:xfrm>
        </p:spPr>
        <p:txBody>
          <a:bodyPr>
            <a:normAutofit/>
          </a:bodyPr>
          <a:lstStyle/>
          <a:p>
            <a:endParaRPr lang="en-US" sz="4000" b="1" dirty="0" smtClean="0">
              <a:solidFill>
                <a:srgbClr val="000000"/>
              </a:solidFill>
            </a:endParaRPr>
          </a:p>
          <a:p>
            <a:pPr lvl="0"/>
            <a:endParaRPr lang="en-US" sz="4000" dirty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</a:t>
            </a:r>
            <a:r>
              <a:rPr lang="en-US" sz="2400" b="1" dirty="0" smtClean="0"/>
              <a:t>2: </a:t>
            </a:r>
            <a:r>
              <a:rPr lang="en-US" sz="2400" b="1" dirty="0"/>
              <a:t>Matter &amp; Energy—It All Matters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485834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/>
              <a:t>2</a:t>
            </a:r>
            <a:r>
              <a:rPr lang="en-US" sz="6000" b="1" dirty="0" smtClean="0"/>
              <a:t>.6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526886"/>
            <a:ext cx="7407619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rgbClr val="000000"/>
                </a:solidFill>
              </a:rPr>
              <a:t>Aim: </a:t>
            </a:r>
            <a:r>
              <a:rPr lang="en-US" sz="2800" b="1" dirty="0">
                <a:solidFill>
                  <a:schemeClr val="bg1"/>
                </a:solidFill>
              </a:rPr>
              <a:t>How do I distinguish </a:t>
            </a:r>
            <a:r>
              <a:rPr lang="en-US" sz="2800" b="1" dirty="0" smtClean="0">
                <a:solidFill>
                  <a:schemeClr val="bg1"/>
                </a:solidFill>
              </a:rPr>
              <a:t>among</a:t>
            </a:r>
          </a:p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>
                <a:solidFill>
                  <a:schemeClr val="bg1"/>
                </a:solidFill>
              </a:rPr>
              <a:t>the different states of matter?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21" name="Rounded Rectangle 2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78374" y="4827038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48801" y="4823592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07965" y="6422729"/>
            <a:ext cx="1347226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547023" y="6422729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107964" y="1640620"/>
            <a:ext cx="9036035" cy="455307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475BCD"/>
                </a:solidFill>
                <a:latin typeface="Stencil"/>
                <a:cs typeface="Stencil"/>
              </a:rPr>
              <a:t>QUESTION </a:t>
            </a:r>
            <a:r>
              <a:rPr lang="en-US" sz="4000" b="1" dirty="0" smtClean="0">
                <a:solidFill>
                  <a:srgbClr val="475BCD"/>
                </a:solidFill>
                <a:latin typeface="Stencil"/>
                <a:cs typeface="Stencil"/>
              </a:rPr>
              <a:t>STEMS</a:t>
            </a:r>
            <a:endParaRPr lang="en-US" sz="4000" b="1" dirty="0">
              <a:solidFill>
                <a:srgbClr val="475BCD"/>
              </a:solidFill>
              <a:latin typeface="Stencil"/>
              <a:cs typeface="Stencil"/>
            </a:endParaRPr>
          </a:p>
          <a:p>
            <a:pPr marL="457200" indent="-457200">
              <a:buFont typeface="Arial"/>
              <a:buChar char="•"/>
            </a:pPr>
            <a:r>
              <a:rPr lang="en-US" sz="4000" b="1" dirty="0">
                <a:solidFill>
                  <a:srgbClr val="000000"/>
                </a:solidFill>
              </a:rPr>
              <a:t>How come ____________</a:t>
            </a:r>
            <a:r>
              <a:rPr lang="en-US" sz="4000" b="1" dirty="0" smtClean="0">
                <a:solidFill>
                  <a:srgbClr val="000000"/>
                </a:solidFill>
              </a:rPr>
              <a:t>?</a:t>
            </a:r>
            <a:endParaRPr lang="en-US" sz="4000" b="1" dirty="0">
              <a:solidFill>
                <a:srgbClr val="000000"/>
              </a:solidFill>
            </a:endParaRPr>
          </a:p>
          <a:p>
            <a:pPr marL="457200" indent="-457200">
              <a:buFont typeface="Arial"/>
              <a:buChar char="•"/>
            </a:pPr>
            <a:r>
              <a:rPr lang="en-US" sz="4000" b="1" dirty="0">
                <a:solidFill>
                  <a:srgbClr val="000000"/>
                </a:solidFill>
              </a:rPr>
              <a:t>Why did ______________</a:t>
            </a:r>
            <a:r>
              <a:rPr lang="en-US" sz="4000" b="1" dirty="0" smtClean="0">
                <a:solidFill>
                  <a:srgbClr val="000000"/>
                </a:solidFill>
              </a:rPr>
              <a:t>?</a:t>
            </a:r>
            <a:endParaRPr lang="en-US" sz="4000" b="1" dirty="0">
              <a:solidFill>
                <a:srgbClr val="000000"/>
              </a:solidFill>
            </a:endParaRPr>
          </a:p>
          <a:p>
            <a:pPr marL="457200" indent="-457200">
              <a:buFont typeface="Arial"/>
              <a:buChar char="•"/>
            </a:pPr>
            <a:r>
              <a:rPr lang="en-US" sz="4000" b="1" dirty="0">
                <a:solidFill>
                  <a:srgbClr val="000000"/>
                </a:solidFill>
              </a:rPr>
              <a:t>What would happen if </a:t>
            </a:r>
            <a:r>
              <a:rPr lang="en-US" sz="4000" b="1">
                <a:solidFill>
                  <a:srgbClr val="000000"/>
                </a:solidFill>
              </a:rPr>
              <a:t>_____________</a:t>
            </a:r>
            <a:r>
              <a:rPr lang="en-US" sz="4000" b="1" smtClean="0">
                <a:solidFill>
                  <a:srgbClr val="000000"/>
                </a:solidFill>
              </a:rPr>
              <a:t>?</a:t>
            </a:r>
            <a:endParaRPr lang="en-US" sz="4000" b="1" dirty="0">
              <a:solidFill>
                <a:srgbClr val="000000"/>
              </a:solidFill>
            </a:endParaRPr>
          </a:p>
          <a:p>
            <a:pPr marL="457200" indent="-457200">
              <a:buFont typeface="Arial"/>
              <a:buChar char="•"/>
            </a:pPr>
            <a:r>
              <a:rPr lang="en-US" sz="4000" b="1" dirty="0">
                <a:solidFill>
                  <a:srgbClr val="000000"/>
                </a:solidFill>
              </a:rPr>
              <a:t>How is _______ related to ________?</a:t>
            </a:r>
          </a:p>
        </p:txBody>
      </p:sp>
      <p:sp>
        <p:nvSpPr>
          <p:cNvPr id="3" name="Rectangle 2"/>
          <p:cNvSpPr/>
          <p:nvPr/>
        </p:nvSpPr>
        <p:spPr>
          <a:xfrm>
            <a:off x="1" y="2828836"/>
            <a:ext cx="92033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en-US" sz="3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86422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634374"/>
            <a:ext cx="9143998" cy="4704907"/>
          </a:xfrm>
        </p:spPr>
        <p:txBody>
          <a:bodyPr>
            <a:normAutofit/>
          </a:bodyPr>
          <a:lstStyle/>
          <a:p>
            <a:endParaRPr lang="en-US" sz="4000" b="1" dirty="0" smtClean="0">
              <a:solidFill>
                <a:srgbClr val="000000"/>
              </a:solidFill>
            </a:endParaRPr>
          </a:p>
          <a:p>
            <a:pPr lvl="0"/>
            <a:endParaRPr lang="en-US" sz="4000" dirty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 smtClean="0"/>
              <a:t>Unit2:  </a:t>
            </a:r>
            <a:r>
              <a:rPr lang="en-US" sz="2400" b="1" dirty="0"/>
              <a:t>Matter &amp; Energy—It All Matters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485834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/>
              <a:t>2</a:t>
            </a:r>
            <a:r>
              <a:rPr lang="en-US" sz="6000" b="1" dirty="0" smtClean="0"/>
              <a:t>.6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526886"/>
            <a:ext cx="7407619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rgbClr val="000000"/>
                </a:solidFill>
              </a:rPr>
              <a:t>Aim: </a:t>
            </a:r>
            <a:r>
              <a:rPr lang="en-US" sz="2800" b="1" dirty="0">
                <a:solidFill>
                  <a:schemeClr val="bg1"/>
                </a:solidFill>
              </a:rPr>
              <a:t>How do I distinguish </a:t>
            </a:r>
            <a:r>
              <a:rPr lang="en-US" sz="2800" b="1" dirty="0" smtClean="0">
                <a:solidFill>
                  <a:schemeClr val="bg1"/>
                </a:solidFill>
              </a:rPr>
              <a:t>among</a:t>
            </a:r>
          </a:p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>
                <a:solidFill>
                  <a:schemeClr val="bg1"/>
                </a:solidFill>
              </a:rPr>
              <a:t>the different states of matter?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21" name="Rounded Rectangle 2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78374" y="4827038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48801" y="4823592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07965" y="6422729"/>
            <a:ext cx="1347226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547023" y="6422729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107964" y="1640620"/>
            <a:ext cx="9036035" cy="455307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 smtClean="0">
                <a:solidFill>
                  <a:srgbClr val="475BCD"/>
                </a:solidFill>
                <a:latin typeface="Stencil"/>
                <a:cs typeface="Stencil"/>
              </a:rPr>
              <a:t>3-2-1- Protocol</a:t>
            </a:r>
            <a:endParaRPr lang="en-US" sz="4000" dirty="0">
              <a:solidFill>
                <a:srgbClr val="000000"/>
              </a:solidFill>
            </a:endParaRPr>
          </a:p>
          <a:p>
            <a:pPr marL="742950" indent="-742950" algn="l">
              <a:buAutoNum type="arabicPeriod"/>
            </a:pPr>
            <a:r>
              <a:rPr lang="en-US" sz="4000" dirty="0" smtClean="0">
                <a:solidFill>
                  <a:srgbClr val="000000"/>
                </a:solidFill>
                <a:latin typeface="Century Gothic"/>
                <a:cs typeface="Century Gothic"/>
              </a:rPr>
              <a:t> Each person in your group, share how this connects with Chemistry</a:t>
            </a:r>
          </a:p>
          <a:p>
            <a:pPr marL="742950" indent="-742950" algn="l">
              <a:buAutoNum type="arabicPeriod"/>
            </a:pPr>
            <a:r>
              <a:rPr lang="en-US" sz="4000" dirty="0" err="1" smtClean="0">
                <a:solidFill>
                  <a:srgbClr val="000000"/>
                </a:solidFill>
                <a:latin typeface="Century Gothic"/>
                <a:cs typeface="Century Gothic"/>
              </a:rPr>
              <a:t>Outloud</a:t>
            </a:r>
            <a:r>
              <a:rPr lang="en-US" sz="4000" dirty="0" smtClean="0">
                <a:solidFill>
                  <a:srgbClr val="000000"/>
                </a:solidFill>
                <a:latin typeface="Century Gothic"/>
                <a:cs typeface="Century Gothic"/>
              </a:rPr>
              <a:t> as a class, we will share some questions and try to answer it</a:t>
            </a:r>
            <a:endParaRPr lang="en-US" sz="4000" dirty="0">
              <a:solidFill>
                <a:srgbClr val="475BCD"/>
              </a:solidFill>
              <a:latin typeface="Century Gothic"/>
              <a:cs typeface="Century Gothic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" y="2828836"/>
            <a:ext cx="92033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en-US" sz="3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87718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wilight">
  <a:themeElements>
    <a:clrScheme name="Twilight">
      <a:dk1>
        <a:sysClr val="windowText" lastClr="000000"/>
      </a:dk1>
      <a:lt1>
        <a:sysClr val="window" lastClr="FFFFFF"/>
      </a:lt1>
      <a:dk2>
        <a:srgbClr val="24213E"/>
      </a:dk2>
      <a:lt2>
        <a:srgbClr val="E9EAF0"/>
      </a:lt2>
      <a:accent1>
        <a:srgbClr val="E8BC4A"/>
      </a:accent1>
      <a:accent2>
        <a:srgbClr val="83C1C6"/>
      </a:accent2>
      <a:accent3>
        <a:srgbClr val="E78D35"/>
      </a:accent3>
      <a:accent4>
        <a:srgbClr val="909CE1"/>
      </a:accent4>
      <a:accent5>
        <a:srgbClr val="839C41"/>
      </a:accent5>
      <a:accent6>
        <a:srgbClr val="CC5439"/>
      </a:accent6>
      <a:hlink>
        <a:srgbClr val="1C6CF1"/>
      </a:hlink>
      <a:folHlink>
        <a:srgbClr val="C649E0"/>
      </a:folHlink>
    </a:clrScheme>
    <a:fontScheme name="Twilight">
      <a:majorFont>
        <a:latin typeface="Corbel"/>
        <a:ea typeface=""/>
        <a:cs typeface=""/>
        <a:font script="Jpan" typeface="ヒラギノ角ゴ Pro W3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ヒラギノ角ゴ Pro W3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wi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 fov="600000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300000"/>
              </a:schemeClr>
            </a:gs>
            <a:gs pos="31000">
              <a:schemeClr val="bg1">
                <a:tint val="100000"/>
                <a:satMod val="300000"/>
              </a:schemeClr>
            </a:gs>
            <a:gs pos="62000">
              <a:schemeClr val="phClr">
                <a:tint val="100000"/>
                <a:shade val="100000"/>
                <a:satMod val="100000"/>
              </a:schemeClr>
            </a:gs>
            <a:gs pos="100000">
              <a:schemeClr val="phClr">
                <a:shade val="100000"/>
                <a:hueMod val="93000"/>
                <a:satMod val="50000"/>
                <a:lumMod val="2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atMod val="100000"/>
              </a:schemeClr>
            </a:gs>
            <a:gs pos="100000">
              <a:schemeClr val="phClr">
                <a:tint val="100000"/>
                <a:shade val="100000"/>
                <a:alpha val="100000"/>
                <a:hueMod val="100000"/>
                <a:satMod val="150000"/>
                <a:lumMod val="5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Twilight.thmx</Template>
  <TotalTime>5559</TotalTime>
  <Words>1259</Words>
  <Application>Microsoft Macintosh PowerPoint</Application>
  <PresentationFormat>On-screen Show (4:3)</PresentationFormat>
  <Paragraphs>332</Paragraphs>
  <Slides>24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Twilight</vt:lpstr>
      <vt:lpstr>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NYCDOE Schools</dc:creator>
  <cp:lastModifiedBy>User</cp:lastModifiedBy>
  <cp:revision>243</cp:revision>
  <dcterms:created xsi:type="dcterms:W3CDTF">2012-11-19T19:26:54Z</dcterms:created>
  <dcterms:modified xsi:type="dcterms:W3CDTF">2014-10-27T23:13:30Z</dcterms:modified>
</cp:coreProperties>
</file>