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77" r:id="rId1"/>
  </p:sldMasterIdLst>
  <p:notesMasterIdLst>
    <p:notesMasterId r:id="rId28"/>
  </p:notesMasterIdLst>
  <p:sldIdLst>
    <p:sldId id="257" r:id="rId2"/>
    <p:sldId id="306" r:id="rId3"/>
    <p:sldId id="519" r:id="rId4"/>
    <p:sldId id="520" r:id="rId5"/>
    <p:sldId id="457" r:id="rId6"/>
    <p:sldId id="363" r:id="rId7"/>
    <p:sldId id="513" r:id="rId8"/>
    <p:sldId id="498" r:id="rId9"/>
    <p:sldId id="521" r:id="rId10"/>
    <p:sldId id="522" r:id="rId11"/>
    <p:sldId id="523" r:id="rId12"/>
    <p:sldId id="527" r:id="rId13"/>
    <p:sldId id="499" r:id="rId14"/>
    <p:sldId id="514" r:id="rId15"/>
    <p:sldId id="515" r:id="rId16"/>
    <p:sldId id="505" r:id="rId17"/>
    <p:sldId id="524" r:id="rId18"/>
    <p:sldId id="525" r:id="rId19"/>
    <p:sldId id="511" r:id="rId20"/>
    <p:sldId id="516" r:id="rId21"/>
    <p:sldId id="517" r:id="rId22"/>
    <p:sldId id="518" r:id="rId23"/>
    <p:sldId id="526" r:id="rId24"/>
    <p:sldId id="442" r:id="rId25"/>
    <p:sldId id="438" r:id="rId26"/>
    <p:sldId id="372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7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 showGuides="1">
      <p:cViewPr>
        <p:scale>
          <a:sx n="65" d="100"/>
          <a:sy n="65" d="100"/>
        </p:scale>
        <p:origin x="-2640" y="-4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6EE796-8BB9-8E40-BF38-D52FCB9B1618}" type="datetimeFigureOut">
              <a:rPr lang="en-US" smtClean="0"/>
              <a:t>10/27/14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EE6601-88E3-EE42-92CE-0AEC8762A5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4668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 anchor="t">
            <a:normAutofit/>
          </a:bodyPr>
          <a:lstStyle>
            <a:lvl1pPr marL="0" indent="0" algn="ctr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DB3CC-F982-40F9-8DD6-BCC9AFBF44BD}" type="datetime1">
              <a:rPr lang="en-US" smtClean="0"/>
              <a:pPr/>
              <a:t>10/27/14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CBC95-73C3-6940-8688-C6D4C3AD3A7E}" type="datetimeFigureOut">
              <a:rPr lang="en-US" smtClean="0"/>
              <a:pPr/>
              <a:t>10/27/14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24B31-E22C-0B4E-9FBB-D92B9D6F3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CBC95-73C3-6940-8688-C6D4C3AD3A7E}" type="datetimeFigureOut">
              <a:rPr lang="en-US" smtClean="0"/>
              <a:pPr/>
              <a:t>10/27/14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24B31-E22C-0B4E-9FBB-D92B9D6F3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CBC95-73C3-6940-8688-C6D4C3AD3A7E}" type="datetimeFigureOut">
              <a:rPr lang="en-US" smtClean="0"/>
              <a:pPr/>
              <a:t>10/27/14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24B31-E22C-0B4E-9FBB-D92B9D6F3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DAE5B-B07C-441A-8026-C23A427A74DC}" type="datetime1">
              <a:rPr lang="en-US" smtClean="0"/>
              <a:pPr/>
              <a:t>10/27/14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CBC95-73C3-6940-8688-C6D4C3AD3A7E}" type="datetimeFigureOut">
              <a:rPr lang="en-US" smtClean="0"/>
              <a:pPr/>
              <a:t>10/27/14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24B31-E22C-0B4E-9FBB-D92B9D6F3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t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t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CBC95-73C3-6940-8688-C6D4C3AD3A7E}" type="datetimeFigureOut">
              <a:rPr lang="en-US" smtClean="0"/>
              <a:pPr/>
              <a:t>10/27/14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24B31-E22C-0B4E-9FBB-D92B9D6F3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CBC95-73C3-6940-8688-C6D4C3AD3A7E}" type="datetimeFigureOut">
              <a:rPr lang="en-US" smtClean="0"/>
              <a:pPr/>
              <a:t>10/27/14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24B31-E22C-0B4E-9FBB-D92B9D6F3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CBC95-73C3-6940-8688-C6D4C3AD3A7E}" type="datetimeFigureOut">
              <a:rPr lang="en-US" smtClean="0"/>
              <a:pPr/>
              <a:t>10/27/14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24B31-E22C-0B4E-9FBB-D92B9D6F3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CBC95-73C3-6940-8688-C6D4C3AD3A7E}" type="datetimeFigureOut">
              <a:rPr lang="en-US" smtClean="0"/>
              <a:pPr/>
              <a:t>10/27/14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24B31-E22C-0B4E-9FBB-D92B9D6F3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 anchor="t"/>
          <a:lstStyle>
            <a:lvl1pPr marL="0" indent="0">
              <a:buNone/>
              <a:defRPr sz="14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CBC95-73C3-6940-8688-C6D4C3AD3A7E}" type="datetimeFigureOut">
              <a:rPr lang="en-US" smtClean="0"/>
              <a:pPr/>
              <a:t>10/27/14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24B31-E22C-0B4E-9FBB-D92B9D6F3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BCBC95-73C3-6940-8688-C6D4C3AD3A7E}" type="datetimeFigureOut">
              <a:rPr lang="en-US" smtClean="0"/>
              <a:pPr/>
              <a:t>10/27/14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524B31-E22C-0B4E-9FBB-D92B9D6F3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4" Type="http://schemas.openxmlformats.org/officeDocument/2006/relationships/package" Target="../embeddings/Microsoft_Word_Document3.docx"/><Relationship Id="rId5" Type="http://schemas.openxmlformats.org/officeDocument/2006/relationships/image" Target="../media/image13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4" Type="http://schemas.openxmlformats.org/officeDocument/2006/relationships/package" Target="../embeddings/Microsoft_Word_Document4.docx"/><Relationship Id="rId5" Type="http://schemas.openxmlformats.org/officeDocument/2006/relationships/image" Target="../media/image14.png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4" Type="http://schemas.openxmlformats.org/officeDocument/2006/relationships/package" Target="../embeddings/Microsoft_Word_Document5.docx"/><Relationship Id="rId5" Type="http://schemas.openxmlformats.org/officeDocument/2006/relationships/image" Target="../media/image15.png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4" Type="http://schemas.openxmlformats.org/officeDocument/2006/relationships/package" Target="../embeddings/Microsoft_Word_Document6.docx"/><Relationship Id="rId5" Type="http://schemas.openxmlformats.org/officeDocument/2006/relationships/image" Target="../media/image16.png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4" Type="http://schemas.openxmlformats.org/officeDocument/2006/relationships/package" Target="../embeddings/Microsoft_Word_Document7.docx"/><Relationship Id="rId5" Type="http://schemas.openxmlformats.org/officeDocument/2006/relationships/image" Target="../media/image17.png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package" Target="../embeddings/Microsoft_Word_Document1.docx"/><Relationship Id="rId5" Type="http://schemas.openxmlformats.org/officeDocument/2006/relationships/image" Target="../media/image5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package" Target="../embeddings/Microsoft_Word_Document2.docx"/><Relationship Id="rId5" Type="http://schemas.openxmlformats.org/officeDocument/2006/relationships/image" Target="../media/image6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s://www.youtube.com/watch?v=ykUmibZHEZk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905000" y="1799718"/>
            <a:ext cx="7296150" cy="2615974"/>
          </a:xfrm>
        </p:spPr>
        <p:txBody>
          <a:bodyPr>
            <a:normAutofit fontScale="92500" lnSpcReduction="10000"/>
          </a:bodyPr>
          <a:lstStyle/>
          <a:p>
            <a:pPr algn="l" eaLnBrk="1" hangingPunct="1"/>
            <a:r>
              <a:rPr lang="en-US" sz="5100" b="1" u="sng" dirty="0" smtClean="0">
                <a:solidFill>
                  <a:schemeClr val="bg1"/>
                </a:solidFill>
                <a:latin typeface="Stencil"/>
                <a:ea typeface="ＭＳ Ｐゴシック" charset="-128"/>
                <a:cs typeface="Stencil"/>
              </a:rPr>
              <a:t>Objective:</a:t>
            </a:r>
          </a:p>
          <a:p>
            <a:r>
              <a:rPr lang="en-US" sz="3200" dirty="0" smtClean="0"/>
              <a:t>I will describe the states of matter</a:t>
            </a:r>
          </a:p>
          <a:p>
            <a:r>
              <a:rPr lang="en-US" sz="3200" dirty="0" smtClean="0"/>
              <a:t> in terms of entropy.</a:t>
            </a:r>
            <a:endParaRPr lang="en-US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767799" y="565962"/>
            <a:ext cx="7407619" cy="107721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000" b="1" dirty="0" smtClean="0">
                <a:solidFill>
                  <a:srgbClr val="000000"/>
                </a:solidFill>
              </a:rPr>
              <a:t>Aim: </a:t>
            </a:r>
            <a:r>
              <a:rPr lang="en-US" sz="3200" b="1" dirty="0" smtClean="0">
                <a:solidFill>
                  <a:schemeClr val="bg1"/>
                </a:solidFill>
              </a:rPr>
              <a:t>How do we describe the states of matter in terms of entropy?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24490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 smtClean="0"/>
              <a:t>Unit 2: Matter &amp; Energy—It All Matters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0" y="563986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/>
              <a:t>2</a:t>
            </a:r>
            <a:r>
              <a:rPr lang="en-US" sz="6000" b="1" dirty="0" smtClean="0"/>
              <a:t>.7</a:t>
            </a:r>
            <a:endParaRPr lang="en-US" sz="6000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-30261" y="166316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>
            <a:off x="76200" y="1754577"/>
            <a:ext cx="1828800" cy="5083885"/>
            <a:chOff x="76200" y="293448"/>
            <a:chExt cx="1828800" cy="4969413"/>
          </a:xfrm>
        </p:grpSpPr>
        <p:sp>
          <p:nvSpPr>
            <p:cNvPr id="12" name="Rounded Rectangle 11"/>
            <p:cNvSpPr/>
            <p:nvPr/>
          </p:nvSpPr>
          <p:spPr>
            <a:xfrm>
              <a:off x="76200" y="293448"/>
              <a:ext cx="1828800" cy="4969413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94002" y="577333"/>
              <a:ext cx="1453199" cy="369332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u="sng" dirty="0" smtClean="0">
                  <a:latin typeface="Stencil" pitchFamily="82" charset="0"/>
                </a:rPr>
                <a:t>AGENDA</a:t>
              </a:r>
              <a:endParaRPr lang="en-US" u="sng" dirty="0">
                <a:latin typeface="Stencil" pitchFamily="82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99401" y="1598950"/>
              <a:ext cx="1453199" cy="36933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Introduction</a:t>
              </a:r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99401" y="2057400"/>
              <a:ext cx="1453199" cy="36933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99401" y="2514600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99401" y="2990129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99401" y="3446560"/>
              <a:ext cx="1453199" cy="36933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94001" y="1066800"/>
              <a:ext cx="1453199" cy="369332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Do Now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426" y="5568464"/>
            <a:ext cx="871830" cy="957382"/>
          </a:xfrm>
          <a:prstGeom prst="rect">
            <a:avLst/>
          </a:prstGeom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4310" y="4415692"/>
            <a:ext cx="1758511" cy="2369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Content Placeholder 2"/>
          <p:cNvSpPr txBox="1">
            <a:spLocks/>
          </p:cNvSpPr>
          <p:nvPr/>
        </p:nvSpPr>
        <p:spPr>
          <a:xfrm>
            <a:off x="3732821" y="4415692"/>
            <a:ext cx="5411179" cy="244230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0" b="1" u="sng" dirty="0" smtClean="0">
                <a:solidFill>
                  <a:srgbClr val="000000"/>
                </a:solidFill>
                <a:latin typeface="Stencil" pitchFamily="82" charset="0"/>
              </a:rPr>
              <a:t>Do now</a:t>
            </a:r>
            <a:r>
              <a:rPr lang="en-US" sz="12000" b="1" dirty="0" smtClean="0">
                <a:solidFill>
                  <a:srgbClr val="000000"/>
                </a:solidFill>
                <a:latin typeface="Stencil" pitchFamily="82" charset="0"/>
              </a:rPr>
              <a:t>:</a:t>
            </a:r>
            <a:r>
              <a:rPr lang="en-US" sz="8000" b="1" dirty="0" smtClean="0">
                <a:solidFill>
                  <a:srgbClr val="000000"/>
                </a:solidFill>
                <a:latin typeface="Stencil" pitchFamily="82" charset="0"/>
              </a:rPr>
              <a:t> </a:t>
            </a:r>
          </a:p>
          <a:p>
            <a:pPr algn="l"/>
            <a:r>
              <a:rPr lang="en-US" sz="5100" b="1" dirty="0" smtClean="0">
                <a:solidFill>
                  <a:srgbClr val="800000"/>
                </a:solidFill>
                <a:latin typeface="Corbel"/>
                <a:cs typeface="Corbel"/>
              </a:rPr>
              <a:t>(You have 10 minutes to write your journal entry)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634374"/>
            <a:ext cx="9143998" cy="4704907"/>
          </a:xfrm>
        </p:spPr>
        <p:txBody>
          <a:bodyPr>
            <a:normAutofit/>
          </a:bodyPr>
          <a:lstStyle/>
          <a:p>
            <a:endParaRPr lang="en-US" sz="4000" b="1" dirty="0" smtClean="0">
              <a:solidFill>
                <a:srgbClr val="000000"/>
              </a:solidFill>
            </a:endParaRPr>
          </a:p>
          <a:p>
            <a:pPr lvl="0"/>
            <a:endParaRPr lang="en-US" sz="4000" dirty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</a:t>
            </a:r>
            <a:r>
              <a:rPr lang="en-US" sz="2400" b="1" dirty="0" smtClean="0"/>
              <a:t>2: </a:t>
            </a:r>
            <a:r>
              <a:rPr lang="en-US" sz="2400" b="1" dirty="0"/>
              <a:t>Matter &amp; Energy—It All Matters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485834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/>
              <a:t>2</a:t>
            </a:r>
            <a:r>
              <a:rPr lang="en-US" sz="6000" b="1" dirty="0" smtClean="0"/>
              <a:t>.7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526886"/>
            <a:ext cx="7407619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rgbClr val="000000"/>
                </a:solidFill>
              </a:rPr>
              <a:t>Aim: </a:t>
            </a:r>
            <a:r>
              <a:rPr lang="en-US" sz="2800" b="1" dirty="0">
                <a:solidFill>
                  <a:schemeClr val="bg1"/>
                </a:solidFill>
              </a:rPr>
              <a:t>How do we describe the states of matter in terms of entropy?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21" name="Rounded Rectangle 2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78374" y="4827038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48801" y="4823592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07965" y="6422729"/>
            <a:ext cx="1347226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547023" y="6422729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107964" y="1640620"/>
            <a:ext cx="9036035" cy="455307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>
                <a:solidFill>
                  <a:srgbClr val="475BCD"/>
                </a:solidFill>
                <a:latin typeface="Stencil"/>
                <a:cs typeface="Stencil"/>
              </a:rPr>
              <a:t>3-2-1- Protocol</a:t>
            </a:r>
            <a:endParaRPr lang="en-US" sz="4000" dirty="0">
              <a:solidFill>
                <a:srgbClr val="000000"/>
              </a:solidFill>
            </a:endParaRPr>
          </a:p>
          <a:p>
            <a:pPr marL="742950" indent="-742950" algn="l">
              <a:buAutoNum type="arabicPeriod"/>
            </a:pPr>
            <a:r>
              <a:rPr lang="en-US" sz="4000" dirty="0">
                <a:solidFill>
                  <a:srgbClr val="000000"/>
                </a:solidFill>
                <a:latin typeface="Century Gothic"/>
                <a:cs typeface="Century Gothic"/>
              </a:rPr>
              <a:t>Write the three things you learned on three post-its</a:t>
            </a:r>
          </a:p>
          <a:p>
            <a:pPr marL="742950" indent="-742950" algn="l">
              <a:buAutoNum type="arabicPeriod"/>
            </a:pPr>
            <a:r>
              <a:rPr lang="en-US" sz="4000" dirty="0" smtClean="0">
                <a:solidFill>
                  <a:srgbClr val="000000"/>
                </a:solidFill>
                <a:latin typeface="Century Gothic"/>
                <a:cs typeface="Century Gothic"/>
              </a:rPr>
              <a:t>Turn and talk to a partner and share what you learned</a:t>
            </a:r>
            <a:endParaRPr lang="en-US" sz="4000" dirty="0" smtClean="0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" y="2828836"/>
            <a:ext cx="92033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en-US" sz="3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4397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634374"/>
            <a:ext cx="9143998" cy="4704907"/>
          </a:xfrm>
        </p:spPr>
        <p:txBody>
          <a:bodyPr>
            <a:normAutofit/>
          </a:bodyPr>
          <a:lstStyle/>
          <a:p>
            <a:endParaRPr lang="en-US" sz="4000" b="1" dirty="0" smtClean="0">
              <a:solidFill>
                <a:srgbClr val="000000"/>
              </a:solidFill>
            </a:endParaRPr>
          </a:p>
          <a:p>
            <a:pPr lvl="0"/>
            <a:endParaRPr lang="en-US" sz="4000" dirty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</a:t>
            </a:r>
            <a:r>
              <a:rPr lang="en-US" sz="2400" b="1" dirty="0" smtClean="0"/>
              <a:t>2: </a:t>
            </a:r>
            <a:r>
              <a:rPr lang="en-US" sz="2400" b="1" dirty="0"/>
              <a:t>Matter &amp; Energy—It All Matters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485834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/>
              <a:t>2</a:t>
            </a:r>
            <a:r>
              <a:rPr lang="en-US" sz="6000" b="1" dirty="0" smtClean="0"/>
              <a:t>.7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526886"/>
            <a:ext cx="7407619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rgbClr val="000000"/>
                </a:solidFill>
              </a:rPr>
              <a:t>Aim: </a:t>
            </a:r>
            <a:r>
              <a:rPr lang="en-US" sz="2800" b="1" dirty="0">
                <a:solidFill>
                  <a:schemeClr val="bg1"/>
                </a:solidFill>
              </a:rPr>
              <a:t>How do we describe the states of matter in terms of entropy?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21" name="Rounded Rectangle 2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78374" y="4827038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48801" y="4823592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07965" y="6422729"/>
            <a:ext cx="1347226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547023" y="6422729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107964" y="1640620"/>
            <a:ext cx="9036035" cy="455307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475BCD"/>
                </a:solidFill>
                <a:latin typeface="Stencil"/>
                <a:cs typeface="Stencil"/>
              </a:rPr>
              <a:t>QUESTION </a:t>
            </a:r>
            <a:r>
              <a:rPr lang="en-US" sz="4000" b="1" dirty="0" smtClean="0">
                <a:solidFill>
                  <a:srgbClr val="475BCD"/>
                </a:solidFill>
                <a:latin typeface="Stencil"/>
                <a:cs typeface="Stencil"/>
              </a:rPr>
              <a:t>STEMS</a:t>
            </a:r>
            <a:endParaRPr lang="en-US" sz="4000" b="1" dirty="0">
              <a:solidFill>
                <a:srgbClr val="475BCD"/>
              </a:solidFill>
              <a:latin typeface="Stencil"/>
              <a:cs typeface="Stencil"/>
            </a:endParaRPr>
          </a:p>
          <a:p>
            <a:pPr marL="457200" indent="-457200">
              <a:buFont typeface="Arial"/>
              <a:buChar char="•"/>
            </a:pPr>
            <a:r>
              <a:rPr lang="en-US" sz="4000" b="1" dirty="0">
                <a:solidFill>
                  <a:srgbClr val="000000"/>
                </a:solidFill>
              </a:rPr>
              <a:t>How come ____________</a:t>
            </a:r>
            <a:r>
              <a:rPr lang="en-US" sz="4000" b="1" dirty="0" smtClean="0">
                <a:solidFill>
                  <a:srgbClr val="000000"/>
                </a:solidFill>
              </a:rPr>
              <a:t>?</a:t>
            </a:r>
            <a:endParaRPr lang="en-US" sz="4000" b="1" dirty="0">
              <a:solidFill>
                <a:srgbClr val="000000"/>
              </a:solidFill>
            </a:endParaRPr>
          </a:p>
          <a:p>
            <a:pPr marL="457200" indent="-457200">
              <a:buFont typeface="Arial"/>
              <a:buChar char="•"/>
            </a:pPr>
            <a:r>
              <a:rPr lang="en-US" sz="4000" b="1" dirty="0">
                <a:solidFill>
                  <a:srgbClr val="000000"/>
                </a:solidFill>
              </a:rPr>
              <a:t>Why did ______________</a:t>
            </a:r>
            <a:r>
              <a:rPr lang="en-US" sz="4000" b="1" dirty="0" smtClean="0">
                <a:solidFill>
                  <a:srgbClr val="000000"/>
                </a:solidFill>
              </a:rPr>
              <a:t>?</a:t>
            </a:r>
            <a:endParaRPr lang="en-US" sz="4000" b="1" dirty="0">
              <a:solidFill>
                <a:srgbClr val="000000"/>
              </a:solidFill>
            </a:endParaRPr>
          </a:p>
          <a:p>
            <a:pPr marL="457200" indent="-457200">
              <a:buFont typeface="Arial"/>
              <a:buChar char="•"/>
            </a:pPr>
            <a:r>
              <a:rPr lang="en-US" sz="4000" b="1" dirty="0">
                <a:solidFill>
                  <a:srgbClr val="000000"/>
                </a:solidFill>
              </a:rPr>
              <a:t>What would happen if _____________</a:t>
            </a:r>
            <a:r>
              <a:rPr lang="en-US" sz="4000" b="1" dirty="0" smtClean="0">
                <a:solidFill>
                  <a:srgbClr val="000000"/>
                </a:solidFill>
              </a:rPr>
              <a:t>?</a:t>
            </a:r>
            <a:endParaRPr lang="en-US" sz="4000" b="1" dirty="0">
              <a:solidFill>
                <a:srgbClr val="000000"/>
              </a:solidFill>
            </a:endParaRPr>
          </a:p>
          <a:p>
            <a:pPr marL="457200" indent="-457200">
              <a:buFont typeface="Arial"/>
              <a:buChar char="•"/>
            </a:pPr>
            <a:r>
              <a:rPr lang="en-US" sz="4000" b="1" dirty="0">
                <a:solidFill>
                  <a:srgbClr val="000000"/>
                </a:solidFill>
              </a:rPr>
              <a:t>How is _______ related to ________?</a:t>
            </a:r>
          </a:p>
        </p:txBody>
      </p:sp>
      <p:sp>
        <p:nvSpPr>
          <p:cNvPr id="3" name="Rectangle 2"/>
          <p:cNvSpPr/>
          <p:nvPr/>
        </p:nvSpPr>
        <p:spPr>
          <a:xfrm>
            <a:off x="1" y="2828836"/>
            <a:ext cx="92033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en-US" sz="3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0520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634374"/>
            <a:ext cx="9143998" cy="4704907"/>
          </a:xfrm>
        </p:spPr>
        <p:txBody>
          <a:bodyPr>
            <a:normAutofit/>
          </a:bodyPr>
          <a:lstStyle/>
          <a:p>
            <a:endParaRPr lang="en-US" sz="4000" b="1" dirty="0" smtClean="0">
              <a:solidFill>
                <a:srgbClr val="000000"/>
              </a:solidFill>
            </a:endParaRPr>
          </a:p>
          <a:p>
            <a:pPr lvl="0"/>
            <a:endParaRPr lang="en-US" sz="4000" dirty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</a:t>
            </a:r>
            <a:r>
              <a:rPr lang="en-US" sz="2400" b="1" dirty="0" smtClean="0"/>
              <a:t>2: </a:t>
            </a:r>
            <a:r>
              <a:rPr lang="en-US" sz="2400" b="1" dirty="0"/>
              <a:t>Matter &amp; Energy—It All Matters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485834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/>
              <a:t>2</a:t>
            </a:r>
            <a:r>
              <a:rPr lang="en-US" sz="6000" b="1" dirty="0" smtClean="0"/>
              <a:t>.7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526886"/>
            <a:ext cx="7407619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rgbClr val="000000"/>
                </a:solidFill>
              </a:rPr>
              <a:t>Aim: </a:t>
            </a:r>
            <a:r>
              <a:rPr lang="en-US" sz="2800" b="1" dirty="0">
                <a:solidFill>
                  <a:schemeClr val="bg1"/>
                </a:solidFill>
              </a:rPr>
              <a:t>How do we describe the states of matter in terms of entropy?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21" name="Rounded Rectangle 2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78374" y="4827038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48801" y="4823592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07965" y="6422729"/>
            <a:ext cx="1347226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547023" y="6422729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107964" y="1640620"/>
            <a:ext cx="9036035" cy="455307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>
                <a:solidFill>
                  <a:srgbClr val="475BCD"/>
                </a:solidFill>
                <a:latin typeface="Stencil"/>
                <a:cs typeface="Stencil"/>
              </a:rPr>
              <a:t>3-2-1- Protocol</a:t>
            </a:r>
            <a:endParaRPr lang="en-US" sz="4000" dirty="0">
              <a:solidFill>
                <a:srgbClr val="000000"/>
              </a:solidFill>
            </a:endParaRPr>
          </a:p>
          <a:p>
            <a:pPr marL="742950" indent="-742950" algn="l">
              <a:buAutoNum type="arabicPeriod"/>
            </a:pPr>
            <a:r>
              <a:rPr lang="en-US" sz="4000" dirty="0">
                <a:solidFill>
                  <a:srgbClr val="000000"/>
                </a:solidFill>
                <a:latin typeface="Century Gothic"/>
                <a:cs typeface="Century Gothic"/>
              </a:rPr>
              <a:t> Each person in your group, share how this connects with Chemistry</a:t>
            </a:r>
          </a:p>
          <a:p>
            <a:pPr marL="742950" indent="-742950" algn="l">
              <a:buAutoNum type="arabicPeriod"/>
            </a:pPr>
            <a:r>
              <a:rPr lang="en-US" sz="4000" dirty="0" err="1">
                <a:solidFill>
                  <a:srgbClr val="000000"/>
                </a:solidFill>
                <a:latin typeface="Century Gothic"/>
                <a:cs typeface="Century Gothic"/>
              </a:rPr>
              <a:t>Outloud</a:t>
            </a:r>
            <a:r>
              <a:rPr lang="en-US" sz="4000" dirty="0">
                <a:solidFill>
                  <a:srgbClr val="000000"/>
                </a:solidFill>
                <a:latin typeface="Century Gothic"/>
                <a:cs typeface="Century Gothic"/>
              </a:rPr>
              <a:t> as a class, we will share some questions and try to answer it</a:t>
            </a:r>
            <a:endParaRPr lang="en-US" sz="4000" dirty="0">
              <a:solidFill>
                <a:srgbClr val="475BCD"/>
              </a:solidFill>
              <a:latin typeface="Century Gothic"/>
              <a:cs typeface="Century Gothic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" y="2828836"/>
            <a:ext cx="92033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en-US" sz="3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30484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634374"/>
            <a:ext cx="9143998" cy="4704907"/>
          </a:xfrm>
        </p:spPr>
        <p:txBody>
          <a:bodyPr>
            <a:normAutofit/>
          </a:bodyPr>
          <a:lstStyle/>
          <a:p>
            <a:endParaRPr lang="en-US" sz="4000" b="1" dirty="0" smtClean="0">
              <a:solidFill>
                <a:srgbClr val="000000"/>
              </a:solidFill>
            </a:endParaRPr>
          </a:p>
          <a:p>
            <a:pPr lvl="0"/>
            <a:endParaRPr lang="en-US" sz="4000" dirty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</a:t>
            </a:r>
            <a:r>
              <a:rPr lang="en-US" sz="2400" b="1" dirty="0" smtClean="0"/>
              <a:t>2: </a:t>
            </a:r>
            <a:r>
              <a:rPr lang="en-US" sz="2400" b="1" dirty="0"/>
              <a:t>Matter &amp; Energy—It All Matters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485834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/>
              <a:t>2</a:t>
            </a:r>
            <a:r>
              <a:rPr lang="en-US" sz="6000" b="1" dirty="0" smtClean="0"/>
              <a:t>.7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526886"/>
            <a:ext cx="7407619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rgbClr val="000000"/>
                </a:solidFill>
              </a:rPr>
              <a:t>Aim: </a:t>
            </a:r>
            <a:r>
              <a:rPr lang="en-US" sz="2800" b="1" dirty="0">
                <a:solidFill>
                  <a:schemeClr val="bg1"/>
                </a:solidFill>
              </a:rPr>
              <a:t>How do we describe the states of matter in terms of entropy?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21" name="Rounded Rectangle 2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78374" y="4827038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48801" y="4823592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07965" y="6422729"/>
            <a:ext cx="1347226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547023" y="6422729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107964" y="1464778"/>
            <a:ext cx="9036035" cy="45530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dirty="0" smtClean="0">
                <a:solidFill>
                  <a:srgbClr val="475BCD"/>
                </a:solidFill>
                <a:latin typeface="Stencil"/>
                <a:cs typeface="Stencil"/>
              </a:rPr>
              <a:t>ENTROPY—Complete </a:t>
            </a:r>
            <a:r>
              <a:rPr lang="en-US" sz="3000" dirty="0" err="1" smtClean="0">
                <a:solidFill>
                  <a:srgbClr val="475BCD"/>
                </a:solidFill>
                <a:latin typeface="Stencil"/>
                <a:cs typeface="Stencil"/>
              </a:rPr>
              <a:t>frayer</a:t>
            </a:r>
            <a:r>
              <a:rPr lang="en-US" sz="3000" dirty="0" smtClean="0">
                <a:solidFill>
                  <a:srgbClr val="475BCD"/>
                </a:solidFill>
                <a:latin typeface="Stencil"/>
                <a:cs typeface="Stencil"/>
              </a:rPr>
              <a:t> model</a:t>
            </a:r>
          </a:p>
          <a:p>
            <a:pPr lvl="0"/>
            <a:endParaRPr lang="en-US" sz="3000" b="1" dirty="0"/>
          </a:p>
          <a:p>
            <a:endParaRPr lang="en-US" sz="3000" dirty="0" smtClean="0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" y="2828836"/>
            <a:ext cx="92033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en-US" sz="3600" dirty="0">
              <a:solidFill>
                <a:srgbClr val="000000"/>
              </a:solidFill>
            </a:endParaRPr>
          </a:p>
        </p:txBody>
      </p:sp>
      <p:pic>
        <p:nvPicPr>
          <p:cNvPr id="18" name="Picture 1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801" y="2444517"/>
            <a:ext cx="6096000" cy="349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4118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634374"/>
            <a:ext cx="9143998" cy="4704907"/>
          </a:xfrm>
        </p:spPr>
        <p:txBody>
          <a:bodyPr>
            <a:normAutofit/>
          </a:bodyPr>
          <a:lstStyle/>
          <a:p>
            <a:endParaRPr lang="en-US" sz="4000" b="1" dirty="0" smtClean="0">
              <a:solidFill>
                <a:srgbClr val="000000"/>
              </a:solidFill>
            </a:endParaRPr>
          </a:p>
          <a:p>
            <a:pPr lvl="0"/>
            <a:endParaRPr lang="en-US" sz="4000" dirty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</a:t>
            </a:r>
            <a:r>
              <a:rPr lang="en-US" sz="2400" b="1" dirty="0" smtClean="0"/>
              <a:t>2: </a:t>
            </a:r>
            <a:r>
              <a:rPr lang="en-US" sz="2400" b="1" dirty="0"/>
              <a:t>Matter &amp; Energy—It All Matters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485834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/>
              <a:t>2</a:t>
            </a:r>
            <a:r>
              <a:rPr lang="en-US" sz="6000" b="1" dirty="0" smtClean="0"/>
              <a:t>.7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526886"/>
            <a:ext cx="7407619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rgbClr val="000000"/>
                </a:solidFill>
              </a:rPr>
              <a:t>Aim: </a:t>
            </a:r>
            <a:r>
              <a:rPr lang="en-US" sz="2800" b="1" dirty="0">
                <a:solidFill>
                  <a:schemeClr val="bg1"/>
                </a:solidFill>
              </a:rPr>
              <a:t>How do I distinguish among </a:t>
            </a:r>
            <a:endParaRPr lang="en-US" sz="28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the </a:t>
            </a:r>
            <a:r>
              <a:rPr lang="en-US" sz="2800" b="1" dirty="0">
                <a:solidFill>
                  <a:schemeClr val="bg1"/>
                </a:solidFill>
              </a:rPr>
              <a:t>different states of matter?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21" name="Rounded Rectangle 2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78374" y="4827038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48801" y="4823592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07965" y="6422729"/>
            <a:ext cx="1347226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547023" y="6422729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107964" y="1464778"/>
            <a:ext cx="9036035" cy="45530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 smtClean="0">
                <a:solidFill>
                  <a:srgbClr val="475BCD"/>
                </a:solidFill>
                <a:latin typeface="Stencil"/>
                <a:cs typeface="Stencil"/>
              </a:rPr>
              <a:t>Entropy</a:t>
            </a:r>
          </a:p>
          <a:p>
            <a:r>
              <a:rPr lang="en-US" sz="4000" dirty="0" smtClean="0">
                <a:solidFill>
                  <a:srgbClr val="475BCD"/>
                </a:solidFill>
                <a:latin typeface="Stencil"/>
                <a:cs typeface="Stencil"/>
              </a:rPr>
              <a:t>More entropy	  less entropy</a:t>
            </a:r>
          </a:p>
          <a:p>
            <a:pPr lvl="0"/>
            <a:endParaRPr lang="en-US" sz="3200" b="1" dirty="0"/>
          </a:p>
          <a:p>
            <a:endParaRPr lang="en-US" sz="4000" dirty="0" smtClean="0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" y="2828836"/>
            <a:ext cx="92033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en-US" sz="3600" dirty="0">
              <a:solidFill>
                <a:srgbClr val="000000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6763" y="3631471"/>
            <a:ext cx="3634153" cy="233624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276" y="3540059"/>
            <a:ext cx="3626338" cy="2457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4142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634374"/>
            <a:ext cx="9143998" cy="4704907"/>
          </a:xfrm>
        </p:spPr>
        <p:txBody>
          <a:bodyPr>
            <a:normAutofit/>
          </a:bodyPr>
          <a:lstStyle/>
          <a:p>
            <a:endParaRPr lang="en-US" sz="4000" b="1" dirty="0" smtClean="0">
              <a:solidFill>
                <a:srgbClr val="000000"/>
              </a:solidFill>
            </a:endParaRPr>
          </a:p>
          <a:p>
            <a:pPr lvl="0"/>
            <a:endParaRPr lang="en-US" sz="4000" dirty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</a:t>
            </a:r>
            <a:r>
              <a:rPr lang="en-US" sz="2400" b="1" dirty="0" smtClean="0"/>
              <a:t>2: </a:t>
            </a:r>
            <a:r>
              <a:rPr lang="en-US" sz="2400" b="1" dirty="0"/>
              <a:t>Matter &amp; Energy—It All Matters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485834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/>
              <a:t>2</a:t>
            </a:r>
            <a:r>
              <a:rPr lang="en-US" sz="6000" b="1" dirty="0" smtClean="0"/>
              <a:t>.7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526886"/>
            <a:ext cx="7407619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rgbClr val="000000"/>
                </a:solidFill>
              </a:rPr>
              <a:t>Aim: </a:t>
            </a:r>
            <a:r>
              <a:rPr lang="en-US" sz="2800" b="1" dirty="0">
                <a:solidFill>
                  <a:schemeClr val="bg1"/>
                </a:solidFill>
              </a:rPr>
              <a:t>How do we describe the states of matter in terms of entropy?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21" name="Rounded Rectangle 2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78374" y="4827038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48801" y="4823592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07965" y="6422729"/>
            <a:ext cx="1347226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547023" y="6422729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107964" y="1640620"/>
            <a:ext cx="9036035" cy="45530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 smtClean="0">
                <a:solidFill>
                  <a:srgbClr val="475BCD"/>
                </a:solidFill>
                <a:latin typeface="Stencil"/>
                <a:cs typeface="Stencil"/>
              </a:rPr>
              <a:t>Think ink…pare share</a:t>
            </a:r>
          </a:p>
          <a:p>
            <a:r>
              <a:rPr lang="en-US" sz="3200" dirty="0" smtClean="0">
                <a:solidFill>
                  <a:srgbClr val="000000"/>
                </a:solidFill>
              </a:rPr>
              <a:t>Which </a:t>
            </a:r>
            <a:r>
              <a:rPr lang="en-US" sz="3200" dirty="0">
                <a:solidFill>
                  <a:srgbClr val="000000"/>
                </a:solidFill>
              </a:rPr>
              <a:t>do you think would have a greater entropy: solids, liquids, or gases? </a:t>
            </a:r>
          </a:p>
          <a:p>
            <a:pPr lvl="0"/>
            <a:endParaRPr lang="en-US" sz="3200" b="1" dirty="0"/>
          </a:p>
          <a:p>
            <a:endParaRPr lang="en-US" sz="4000" dirty="0" smtClean="0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" y="2828836"/>
            <a:ext cx="92033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en-US" sz="3600" dirty="0">
              <a:solidFill>
                <a:srgbClr val="0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17583"/>
          <a:stretch/>
        </p:blipFill>
        <p:spPr>
          <a:xfrm>
            <a:off x="2836123" y="4200769"/>
            <a:ext cx="3390900" cy="1978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9120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634374"/>
            <a:ext cx="9143998" cy="4704907"/>
          </a:xfrm>
        </p:spPr>
        <p:txBody>
          <a:bodyPr>
            <a:normAutofit/>
          </a:bodyPr>
          <a:lstStyle/>
          <a:p>
            <a:endParaRPr lang="en-US" sz="4000" b="1" dirty="0" smtClean="0">
              <a:solidFill>
                <a:srgbClr val="000000"/>
              </a:solidFill>
            </a:endParaRPr>
          </a:p>
          <a:p>
            <a:pPr lvl="0"/>
            <a:endParaRPr lang="en-US" sz="4000" dirty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</a:t>
            </a:r>
            <a:r>
              <a:rPr lang="en-US" sz="2400" b="1" dirty="0" smtClean="0"/>
              <a:t>2: </a:t>
            </a:r>
            <a:r>
              <a:rPr lang="en-US" sz="2400" b="1" dirty="0"/>
              <a:t>Matter &amp; Energy—It All Matters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485834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/>
              <a:t>2</a:t>
            </a:r>
            <a:r>
              <a:rPr lang="en-US" sz="6000" b="1" dirty="0" smtClean="0"/>
              <a:t>.7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526886"/>
            <a:ext cx="7407619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rgbClr val="000000"/>
                </a:solidFill>
              </a:rPr>
              <a:t>Aim: </a:t>
            </a:r>
            <a:r>
              <a:rPr lang="en-US" sz="2800" b="1" dirty="0">
                <a:solidFill>
                  <a:schemeClr val="bg1"/>
                </a:solidFill>
              </a:rPr>
              <a:t>How do we describe the states of matter in terms of entropy?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21" name="Rounded Rectangle 2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78374" y="4827038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48801" y="4823592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07965" y="6422729"/>
            <a:ext cx="1347226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547023" y="6422729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166579" y="1660158"/>
            <a:ext cx="8410804" cy="455307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47500" lnSpcReduction="20000"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 smtClean="0">
                <a:solidFill>
                  <a:srgbClr val="000000"/>
                </a:solidFill>
              </a:rPr>
              <a:t>As </a:t>
            </a:r>
            <a:r>
              <a:rPr lang="en-US" sz="4000" b="1" dirty="0">
                <a:solidFill>
                  <a:srgbClr val="000000"/>
                </a:solidFill>
              </a:rPr>
              <a:t>you move from a solid </a:t>
            </a:r>
            <a:r>
              <a:rPr lang="en-US" sz="4000" b="1" dirty="0">
                <a:solidFill>
                  <a:srgbClr val="000000"/>
                </a:solidFill>
                <a:sym typeface="Wingdings"/>
              </a:rPr>
              <a:t></a:t>
            </a:r>
            <a:r>
              <a:rPr lang="en-US" sz="4000" b="1" dirty="0">
                <a:solidFill>
                  <a:srgbClr val="000000"/>
                </a:solidFill>
              </a:rPr>
              <a:t> liquid </a:t>
            </a:r>
            <a:r>
              <a:rPr lang="en-US" sz="4000" b="1" dirty="0">
                <a:solidFill>
                  <a:srgbClr val="000000"/>
                </a:solidFill>
                <a:sym typeface="Wingdings"/>
              </a:rPr>
              <a:t></a:t>
            </a:r>
            <a:r>
              <a:rPr lang="en-US" sz="4000" b="1" dirty="0">
                <a:solidFill>
                  <a:srgbClr val="000000"/>
                </a:solidFill>
              </a:rPr>
              <a:t> </a:t>
            </a:r>
            <a:r>
              <a:rPr lang="en-US" sz="4000" b="1" dirty="0" smtClean="0">
                <a:solidFill>
                  <a:srgbClr val="000000"/>
                </a:solidFill>
              </a:rPr>
              <a:t>gas</a:t>
            </a:r>
            <a:endParaRPr lang="en-US" sz="4000" dirty="0">
              <a:solidFill>
                <a:srgbClr val="000000"/>
              </a:solidFill>
            </a:endParaRPr>
          </a:p>
          <a:p>
            <a:endParaRPr lang="en-US" sz="4000" b="1" dirty="0" smtClean="0">
              <a:solidFill>
                <a:srgbClr val="000000"/>
              </a:solidFill>
            </a:endParaRPr>
          </a:p>
          <a:p>
            <a:endParaRPr lang="en-US" sz="4000" b="1" dirty="0">
              <a:solidFill>
                <a:srgbClr val="000000"/>
              </a:solidFill>
            </a:endParaRPr>
          </a:p>
          <a:p>
            <a:endParaRPr lang="en-US" sz="4000" b="1" dirty="0" smtClean="0">
              <a:solidFill>
                <a:srgbClr val="000000"/>
              </a:solidFill>
            </a:endParaRPr>
          </a:p>
          <a:p>
            <a:endParaRPr lang="en-US" sz="4000" b="1" dirty="0" smtClean="0">
              <a:solidFill>
                <a:srgbClr val="000000"/>
              </a:solidFill>
            </a:endParaRPr>
          </a:p>
          <a:p>
            <a:pPr marL="1028700" lvl="1" indent="-571500" algn="l">
              <a:buFont typeface="Arial"/>
              <a:buChar char="•"/>
            </a:pPr>
            <a:r>
              <a:rPr lang="en-US" sz="4000" b="1" dirty="0" smtClean="0">
                <a:solidFill>
                  <a:srgbClr val="000000"/>
                </a:solidFill>
              </a:rPr>
              <a:t>What </a:t>
            </a:r>
            <a:r>
              <a:rPr lang="en-US" sz="4000" b="1" dirty="0">
                <a:solidFill>
                  <a:srgbClr val="000000"/>
                </a:solidFill>
              </a:rPr>
              <a:t>happens to the </a:t>
            </a:r>
            <a:r>
              <a:rPr lang="en-US" sz="4000" b="1" dirty="0" smtClean="0">
                <a:solidFill>
                  <a:srgbClr val="000000"/>
                </a:solidFill>
              </a:rPr>
              <a:t>temperature </a:t>
            </a:r>
            <a:r>
              <a:rPr lang="en-US" sz="4000" b="1" dirty="0">
                <a:solidFill>
                  <a:srgbClr val="000000"/>
                </a:solidFill>
              </a:rPr>
              <a:t>of the particles</a:t>
            </a:r>
            <a:r>
              <a:rPr lang="en-US" sz="4000" b="1" dirty="0" smtClean="0">
                <a:solidFill>
                  <a:srgbClr val="000000"/>
                </a:solidFill>
              </a:rPr>
              <a:t>?</a:t>
            </a:r>
            <a:endParaRPr lang="en-US" sz="4000" dirty="0">
              <a:solidFill>
                <a:srgbClr val="000000"/>
              </a:solidFill>
            </a:endParaRPr>
          </a:p>
          <a:p>
            <a:pPr marL="1028700" lvl="1" indent="-571500" algn="l">
              <a:buFont typeface="Arial"/>
              <a:buChar char="•"/>
            </a:pPr>
            <a:r>
              <a:rPr lang="en-US" sz="4000" b="1" dirty="0">
                <a:solidFill>
                  <a:srgbClr val="000000"/>
                </a:solidFill>
              </a:rPr>
              <a:t>What happens to the motion of the particles</a:t>
            </a:r>
            <a:r>
              <a:rPr lang="en-US" sz="4000" b="1" dirty="0" smtClean="0">
                <a:solidFill>
                  <a:srgbClr val="000000"/>
                </a:solidFill>
              </a:rPr>
              <a:t>?</a:t>
            </a:r>
            <a:endParaRPr lang="en-US" sz="4000" dirty="0">
              <a:solidFill>
                <a:srgbClr val="000000"/>
              </a:solidFill>
            </a:endParaRPr>
          </a:p>
          <a:p>
            <a:pPr marL="1028700" lvl="1" indent="-571500" algn="l">
              <a:buFont typeface="Arial"/>
              <a:buChar char="•"/>
            </a:pPr>
            <a:r>
              <a:rPr lang="en-US" sz="4000" b="1" dirty="0">
                <a:solidFill>
                  <a:srgbClr val="000000"/>
                </a:solidFill>
              </a:rPr>
              <a:t>What happens to the spacing of the particles</a:t>
            </a:r>
            <a:r>
              <a:rPr lang="en-US" sz="4000" b="1" dirty="0" smtClean="0">
                <a:solidFill>
                  <a:srgbClr val="000000"/>
                </a:solidFill>
              </a:rPr>
              <a:t>?</a:t>
            </a:r>
            <a:endParaRPr lang="en-US" sz="4000" dirty="0">
              <a:solidFill>
                <a:srgbClr val="000000"/>
              </a:solidFill>
            </a:endParaRPr>
          </a:p>
          <a:p>
            <a:pPr marL="1028700" lvl="1" indent="-571500" algn="l">
              <a:buFont typeface="Arial"/>
              <a:buChar char="•"/>
            </a:pPr>
            <a:r>
              <a:rPr lang="en-US" sz="4000" b="1" dirty="0">
                <a:solidFill>
                  <a:srgbClr val="000000"/>
                </a:solidFill>
              </a:rPr>
              <a:t>What happens to the disorder of the particles</a:t>
            </a:r>
            <a:r>
              <a:rPr lang="en-US" sz="4000" b="1" dirty="0" smtClean="0">
                <a:solidFill>
                  <a:srgbClr val="000000"/>
                </a:solidFill>
              </a:rPr>
              <a:t>?</a:t>
            </a:r>
            <a:endParaRPr lang="en-US" sz="4000" dirty="0">
              <a:solidFill>
                <a:srgbClr val="000000"/>
              </a:solidFill>
            </a:endParaRPr>
          </a:p>
          <a:p>
            <a:pPr marL="1028700" lvl="1" indent="-571500" algn="l">
              <a:buFont typeface="Arial"/>
              <a:buChar char="•"/>
            </a:pPr>
            <a:r>
              <a:rPr lang="en-US" sz="4000" b="1" dirty="0">
                <a:solidFill>
                  <a:srgbClr val="000000"/>
                </a:solidFill>
              </a:rPr>
              <a:t>What happens to the entropy of the particles?</a:t>
            </a:r>
            <a:endParaRPr lang="en-US" sz="4000" dirty="0">
              <a:solidFill>
                <a:srgbClr val="000000"/>
              </a:solidFill>
            </a:endParaRPr>
          </a:p>
          <a:p>
            <a:endParaRPr lang="en-US" sz="4000" dirty="0" smtClean="0">
              <a:solidFill>
                <a:srgbClr val="475BCD"/>
              </a:solidFill>
              <a:latin typeface="Stencil"/>
              <a:cs typeface="Stencil"/>
            </a:endParaRPr>
          </a:p>
          <a:p>
            <a:pPr lvl="0"/>
            <a:endParaRPr lang="en-US" sz="3200" b="1" dirty="0"/>
          </a:p>
          <a:p>
            <a:endParaRPr lang="en-US" sz="4000" dirty="0" smtClean="0">
              <a:solidFill>
                <a:srgbClr val="000000"/>
              </a:solidFill>
            </a:endParaRPr>
          </a:p>
        </p:txBody>
      </p:sp>
      <p:pic>
        <p:nvPicPr>
          <p:cNvPr id="18" name="Picture 17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732"/>
          <a:stretch/>
        </p:blipFill>
        <p:spPr bwMode="auto">
          <a:xfrm>
            <a:off x="3138012" y="2311614"/>
            <a:ext cx="2624455" cy="141414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728743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634374"/>
            <a:ext cx="9143998" cy="4704907"/>
          </a:xfrm>
        </p:spPr>
        <p:txBody>
          <a:bodyPr>
            <a:normAutofit/>
          </a:bodyPr>
          <a:lstStyle/>
          <a:p>
            <a:endParaRPr lang="en-US" sz="4000" b="1" dirty="0" smtClean="0">
              <a:solidFill>
                <a:srgbClr val="000000"/>
              </a:solidFill>
            </a:endParaRPr>
          </a:p>
          <a:p>
            <a:pPr lvl="0"/>
            <a:endParaRPr lang="en-US" sz="4000" dirty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</a:t>
            </a:r>
            <a:r>
              <a:rPr lang="en-US" sz="2400" b="1" dirty="0" smtClean="0"/>
              <a:t>2: </a:t>
            </a:r>
            <a:r>
              <a:rPr lang="en-US" sz="2400" b="1" dirty="0"/>
              <a:t>Matter &amp; Energy—It All Matters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485834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smtClean="0"/>
              <a:t>2.7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526886"/>
            <a:ext cx="7407619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rgbClr val="000000"/>
                </a:solidFill>
              </a:rPr>
              <a:t>Aim: </a:t>
            </a:r>
            <a:r>
              <a:rPr lang="en-US" sz="2800" b="1" dirty="0">
                <a:solidFill>
                  <a:schemeClr val="bg1"/>
                </a:solidFill>
              </a:rPr>
              <a:t>How do I distinguish </a:t>
            </a:r>
            <a:r>
              <a:rPr lang="en-US" sz="2800" b="1" dirty="0" smtClean="0">
                <a:solidFill>
                  <a:schemeClr val="bg1"/>
                </a:solidFill>
              </a:rPr>
              <a:t>among</a:t>
            </a:r>
          </a:p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>
                <a:solidFill>
                  <a:schemeClr val="bg1"/>
                </a:solidFill>
              </a:rPr>
              <a:t>the different states of matter?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21" name="Rounded Rectangle 2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78374" y="4827038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48801" y="4823592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07965" y="6422729"/>
            <a:ext cx="1347226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547023" y="6422729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107964" y="1464778"/>
            <a:ext cx="9036035" cy="455307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55000" lnSpcReduction="20000"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600" dirty="0">
                <a:solidFill>
                  <a:srgbClr val="475BCD"/>
                </a:solidFill>
                <a:latin typeface="Stencil"/>
                <a:cs typeface="Stencil"/>
              </a:rPr>
              <a:t>Annotating questions</a:t>
            </a:r>
          </a:p>
          <a:p>
            <a:pPr marL="1143000" lvl="0" indent="-1143000" algn="l">
              <a:buFont typeface="Arial"/>
              <a:buChar char="•"/>
            </a:pPr>
            <a:r>
              <a:rPr lang="en-US" sz="4000" dirty="0">
                <a:solidFill>
                  <a:srgbClr val="000000"/>
                </a:solidFill>
              </a:rPr>
              <a:t>Box any Chemistry terms—write a quick definition</a:t>
            </a:r>
          </a:p>
          <a:p>
            <a:pPr marL="1143000" lvl="0" indent="-1143000" algn="l">
              <a:buFont typeface="Arial"/>
              <a:buChar char="•"/>
            </a:pPr>
            <a:r>
              <a:rPr lang="en-US" sz="4000" dirty="0">
                <a:solidFill>
                  <a:srgbClr val="000000"/>
                </a:solidFill>
              </a:rPr>
              <a:t>Circle any numbers with units. Above write down what the number represents</a:t>
            </a:r>
          </a:p>
          <a:p>
            <a:pPr marL="1143000" lvl="0" indent="-1143000" algn="l">
              <a:buFont typeface="Arial"/>
              <a:buChar char="•"/>
            </a:pPr>
            <a:r>
              <a:rPr lang="en-US" sz="4000" dirty="0">
                <a:solidFill>
                  <a:srgbClr val="000000"/>
                </a:solidFill>
              </a:rPr>
              <a:t>Put a ?? Above something you are confused</a:t>
            </a:r>
          </a:p>
          <a:p>
            <a:pPr marL="1143000" lvl="0" indent="-1143000" algn="l">
              <a:buFont typeface="Arial"/>
              <a:buChar char="•"/>
            </a:pPr>
            <a:r>
              <a:rPr lang="en-US" sz="4000" dirty="0">
                <a:solidFill>
                  <a:srgbClr val="000000"/>
                </a:solidFill>
              </a:rPr>
              <a:t>Underline what the question is</a:t>
            </a:r>
          </a:p>
          <a:p>
            <a:pPr algn="l"/>
            <a:endParaRPr lang="en-US" sz="3200" dirty="0"/>
          </a:p>
        </p:txBody>
      </p:sp>
      <p:sp>
        <p:nvSpPr>
          <p:cNvPr id="3" name="Rectangle 2"/>
          <p:cNvSpPr/>
          <p:nvPr/>
        </p:nvSpPr>
        <p:spPr>
          <a:xfrm>
            <a:off x="1" y="2828836"/>
            <a:ext cx="92033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en-US" sz="3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23787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634374"/>
            <a:ext cx="9143998" cy="4704907"/>
          </a:xfrm>
        </p:spPr>
        <p:txBody>
          <a:bodyPr>
            <a:normAutofit/>
          </a:bodyPr>
          <a:lstStyle/>
          <a:p>
            <a:endParaRPr lang="en-US" sz="4000" b="1" dirty="0" smtClean="0">
              <a:solidFill>
                <a:srgbClr val="000000"/>
              </a:solidFill>
            </a:endParaRPr>
          </a:p>
          <a:p>
            <a:pPr lvl="0"/>
            <a:endParaRPr lang="en-US" sz="4000" dirty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</a:t>
            </a:r>
            <a:r>
              <a:rPr lang="en-US" sz="2400" b="1" dirty="0" smtClean="0"/>
              <a:t>2: </a:t>
            </a:r>
            <a:r>
              <a:rPr lang="en-US" sz="2400" b="1" dirty="0"/>
              <a:t>Matter &amp; Energy—It All Matters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485834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smtClean="0"/>
              <a:t>2.7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526886"/>
            <a:ext cx="7407619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rgbClr val="000000"/>
                </a:solidFill>
              </a:rPr>
              <a:t>Aim: </a:t>
            </a:r>
            <a:r>
              <a:rPr lang="en-US" sz="2800" b="1" dirty="0">
                <a:solidFill>
                  <a:schemeClr val="bg1"/>
                </a:solidFill>
              </a:rPr>
              <a:t>How do I distinguish </a:t>
            </a:r>
            <a:r>
              <a:rPr lang="en-US" sz="2800" b="1" dirty="0" smtClean="0">
                <a:solidFill>
                  <a:schemeClr val="bg1"/>
                </a:solidFill>
              </a:rPr>
              <a:t>among</a:t>
            </a:r>
          </a:p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>
                <a:solidFill>
                  <a:schemeClr val="bg1"/>
                </a:solidFill>
              </a:rPr>
              <a:t>the different states of matter?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21" name="Rounded Rectangle 2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78374" y="4827038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48801" y="4823592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07965" y="6422729"/>
            <a:ext cx="1347226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547023" y="6422729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107964" y="1464778"/>
            <a:ext cx="9036035" cy="455307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40000" lnSpcReduction="20000"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600" dirty="0">
                <a:solidFill>
                  <a:srgbClr val="475BCD"/>
                </a:solidFill>
                <a:latin typeface="Stencil"/>
                <a:cs typeface="Stencil"/>
              </a:rPr>
              <a:t>Raise your hand</a:t>
            </a:r>
          </a:p>
          <a:p>
            <a:r>
              <a:rPr lang="en-US" sz="9600" dirty="0">
                <a:solidFill>
                  <a:srgbClr val="000000"/>
                </a:solidFill>
                <a:latin typeface="Century Gothic"/>
                <a:cs typeface="Century Gothic"/>
              </a:rPr>
              <a:t>One finger = answer 1</a:t>
            </a:r>
          </a:p>
          <a:p>
            <a:r>
              <a:rPr lang="en-US" sz="9600" dirty="0">
                <a:solidFill>
                  <a:srgbClr val="000000"/>
                </a:solidFill>
                <a:latin typeface="Century Gothic"/>
                <a:cs typeface="Century Gothic"/>
              </a:rPr>
              <a:t>Two fingers = answer 2</a:t>
            </a:r>
          </a:p>
          <a:p>
            <a:r>
              <a:rPr lang="en-US" sz="9600" dirty="0">
                <a:solidFill>
                  <a:srgbClr val="000000"/>
                </a:solidFill>
                <a:latin typeface="Century Gothic"/>
                <a:cs typeface="Century Gothic"/>
              </a:rPr>
              <a:t>Three fingers = answer 3</a:t>
            </a:r>
          </a:p>
          <a:p>
            <a:r>
              <a:rPr lang="en-US" sz="9600" dirty="0">
                <a:solidFill>
                  <a:srgbClr val="000000"/>
                </a:solidFill>
                <a:latin typeface="Century Gothic"/>
                <a:cs typeface="Century Gothic"/>
              </a:rPr>
              <a:t>Four fingers = answer 4</a:t>
            </a:r>
          </a:p>
          <a:p>
            <a:pPr algn="l"/>
            <a:endParaRPr lang="en-US" sz="3200" dirty="0"/>
          </a:p>
        </p:txBody>
      </p:sp>
      <p:sp>
        <p:nvSpPr>
          <p:cNvPr id="3" name="Rectangle 2"/>
          <p:cNvSpPr/>
          <p:nvPr/>
        </p:nvSpPr>
        <p:spPr>
          <a:xfrm>
            <a:off x="1" y="2828836"/>
            <a:ext cx="92033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en-US" sz="3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46021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634374"/>
            <a:ext cx="9143998" cy="4704907"/>
          </a:xfrm>
        </p:spPr>
        <p:txBody>
          <a:bodyPr>
            <a:normAutofit/>
          </a:bodyPr>
          <a:lstStyle/>
          <a:p>
            <a:endParaRPr lang="en-US" sz="4000" b="1" dirty="0" smtClean="0">
              <a:solidFill>
                <a:srgbClr val="000000"/>
              </a:solidFill>
            </a:endParaRPr>
          </a:p>
          <a:p>
            <a:pPr lvl="0"/>
            <a:endParaRPr lang="en-US" sz="4000" dirty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</a:t>
            </a:r>
            <a:r>
              <a:rPr lang="en-US" sz="2400" b="1" dirty="0" smtClean="0"/>
              <a:t>2: </a:t>
            </a:r>
            <a:r>
              <a:rPr lang="en-US" sz="2400" b="1" dirty="0"/>
              <a:t>Matter &amp; Energy—It All Matters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485834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/>
              <a:t>2</a:t>
            </a:r>
            <a:r>
              <a:rPr lang="en-US" sz="6000" b="1" dirty="0" smtClean="0"/>
              <a:t>.7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526886"/>
            <a:ext cx="7407619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rgbClr val="000000"/>
                </a:solidFill>
              </a:rPr>
              <a:t>Aim: </a:t>
            </a:r>
            <a:r>
              <a:rPr lang="en-US" sz="2800" b="1" dirty="0">
                <a:solidFill>
                  <a:schemeClr val="bg1"/>
                </a:solidFill>
              </a:rPr>
              <a:t>How do we describe the states of matter in terms of entropy?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21" name="Rounded Rectangle 2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78374" y="4827038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48801" y="4823592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07965" y="6422729"/>
            <a:ext cx="1347226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547023" y="6422729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107964" y="1464777"/>
            <a:ext cx="9095359" cy="487450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 smtClean="0">
                <a:solidFill>
                  <a:srgbClr val="475BCD"/>
                </a:solidFill>
                <a:latin typeface="Stencil"/>
                <a:cs typeface="Stencil"/>
              </a:rPr>
              <a:t>Sample question</a:t>
            </a:r>
          </a:p>
          <a:p>
            <a:endParaRPr lang="en-US" sz="4000" dirty="0" smtClean="0">
              <a:solidFill>
                <a:srgbClr val="475BCD"/>
              </a:solidFill>
              <a:latin typeface="Stencil"/>
              <a:cs typeface="Stencil"/>
            </a:endParaRPr>
          </a:p>
          <a:p>
            <a:endParaRPr lang="en-US" sz="4000" dirty="0" smtClean="0">
              <a:solidFill>
                <a:srgbClr val="475BCD"/>
              </a:solidFill>
              <a:latin typeface="Stencil"/>
              <a:cs typeface="Stencil"/>
            </a:endParaRPr>
          </a:p>
          <a:p>
            <a:pPr lvl="0"/>
            <a:endParaRPr lang="en-US" sz="3200" b="1" dirty="0"/>
          </a:p>
          <a:p>
            <a:endParaRPr lang="en-US" sz="4000" dirty="0" smtClean="0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" y="2828836"/>
            <a:ext cx="92033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en-US" sz="3600" dirty="0">
              <a:solidFill>
                <a:srgbClr val="000000"/>
              </a:solidFill>
            </a:endParaRPr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9352681"/>
              </p:ext>
            </p:extLst>
          </p:nvPr>
        </p:nvGraphicFramePr>
        <p:xfrm>
          <a:off x="363414" y="1611912"/>
          <a:ext cx="8534400" cy="47273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37" name="Document" r:id="rId4" imgW="7061200" imgH="4762500" progId="Word.Document.12">
                  <p:embed/>
                </p:oleObj>
              </mc:Choice>
              <mc:Fallback>
                <p:oleObj name="Document" r:id="rId4" imgW="7061200" imgH="47625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63414" y="1611912"/>
                        <a:ext cx="8534400" cy="47273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035896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905001" y="1862400"/>
            <a:ext cx="3917461" cy="499560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10000"/>
              </a:lnSpc>
            </a:pPr>
            <a:r>
              <a:rPr lang="en-US" sz="4000" dirty="0" smtClean="0">
                <a:solidFill>
                  <a:srgbClr val="475BCD"/>
                </a:solidFill>
                <a:latin typeface="Stencil"/>
                <a:cs typeface="Stencil"/>
              </a:rPr>
              <a:t>Real-world connection</a:t>
            </a:r>
          </a:p>
          <a:p>
            <a:r>
              <a:rPr lang="en-US" sz="4000" b="1" dirty="0" smtClean="0">
                <a:solidFill>
                  <a:srgbClr val="FF0000"/>
                </a:solidFill>
              </a:rPr>
              <a:t>Clean vs. messy room</a:t>
            </a:r>
          </a:p>
          <a:p>
            <a:pPr>
              <a:lnSpc>
                <a:spcPct val="110000"/>
              </a:lnSpc>
            </a:pPr>
            <a:endParaRPr lang="en-US" sz="4000" dirty="0" smtClean="0">
              <a:solidFill>
                <a:srgbClr val="475BCD"/>
              </a:solidFill>
              <a:latin typeface="Stencil"/>
              <a:cs typeface="Stencil"/>
            </a:endParaRPr>
          </a:p>
          <a:p>
            <a:pPr>
              <a:lnSpc>
                <a:spcPct val="110000"/>
              </a:lnSpc>
            </a:pPr>
            <a:r>
              <a:rPr lang="en-US" sz="4000" dirty="0" smtClean="0">
                <a:solidFill>
                  <a:srgbClr val="475BCD"/>
                </a:solidFill>
                <a:latin typeface="Stencil"/>
                <a:cs typeface="Stencil"/>
              </a:rPr>
              <a:t>Vocabulary</a:t>
            </a:r>
          </a:p>
          <a:p>
            <a:r>
              <a:rPr lang="en-US" sz="3600" b="1" dirty="0">
                <a:solidFill>
                  <a:srgbClr val="FF0000"/>
                </a:solidFill>
              </a:rPr>
              <a:t>Entropy, law of disorder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</a:t>
            </a:r>
            <a:r>
              <a:rPr lang="en-US" sz="2400" b="1" dirty="0" smtClean="0"/>
              <a:t>2: </a:t>
            </a:r>
            <a:r>
              <a:rPr lang="en-US" sz="2400" b="1" dirty="0"/>
              <a:t>Matter &amp; Energy—It All Matters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524910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/>
              <a:t>2</a:t>
            </a:r>
            <a:r>
              <a:rPr lang="en-US" sz="6000" b="1" dirty="0" smtClean="0"/>
              <a:t>.7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546424"/>
            <a:ext cx="7407619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rgbClr val="000000"/>
                </a:solidFill>
              </a:rPr>
              <a:t>Aim: </a:t>
            </a:r>
            <a:r>
              <a:rPr lang="en-US" sz="2800" b="1" dirty="0">
                <a:solidFill>
                  <a:schemeClr val="bg1"/>
                </a:solidFill>
              </a:rPr>
              <a:t>How do we describe the states of matter in terms of entropy?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604553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1" name="Group 20"/>
          <p:cNvGrpSpPr/>
          <p:nvPr/>
        </p:nvGrpSpPr>
        <p:grpSpPr>
          <a:xfrm>
            <a:off x="76200" y="1754577"/>
            <a:ext cx="1828800" cy="5083885"/>
            <a:chOff x="76200" y="293448"/>
            <a:chExt cx="1828800" cy="4969413"/>
          </a:xfrm>
        </p:grpSpPr>
        <p:sp>
          <p:nvSpPr>
            <p:cNvPr id="22" name="Rounded Rectangle 21"/>
            <p:cNvSpPr/>
            <p:nvPr/>
          </p:nvSpPr>
          <p:spPr>
            <a:xfrm>
              <a:off x="76200" y="293448"/>
              <a:ext cx="1828800" cy="4969413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94002" y="577333"/>
              <a:ext cx="1453199" cy="369332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u="sng" dirty="0" smtClean="0">
                  <a:latin typeface="Stencil" pitchFamily="82" charset="0"/>
                </a:rPr>
                <a:t>AGENDA</a:t>
              </a:r>
              <a:endParaRPr lang="en-US" u="sng" dirty="0">
                <a:latin typeface="Stencil" pitchFamily="82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99401" y="1598950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Introduction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99401" y="2057400"/>
              <a:ext cx="1453199" cy="36933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99401" y="2514600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99401" y="2990129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99401" y="3446560"/>
              <a:ext cx="1453199" cy="36933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294002" y="2559607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0931" y="3090152"/>
            <a:ext cx="3276600" cy="247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9985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634374"/>
            <a:ext cx="9143998" cy="4704907"/>
          </a:xfrm>
        </p:spPr>
        <p:txBody>
          <a:bodyPr>
            <a:normAutofit/>
          </a:bodyPr>
          <a:lstStyle/>
          <a:p>
            <a:endParaRPr lang="en-US" sz="4000" b="1" dirty="0" smtClean="0">
              <a:solidFill>
                <a:srgbClr val="000000"/>
              </a:solidFill>
            </a:endParaRPr>
          </a:p>
          <a:p>
            <a:pPr lvl="0"/>
            <a:endParaRPr lang="en-US" sz="4000" dirty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</a:t>
            </a:r>
            <a:r>
              <a:rPr lang="en-US" sz="2400" b="1" dirty="0" smtClean="0"/>
              <a:t>2: </a:t>
            </a:r>
            <a:r>
              <a:rPr lang="en-US" sz="2400" b="1" dirty="0"/>
              <a:t>Matter &amp; Energy—It All Matters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485834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/>
              <a:t>2</a:t>
            </a:r>
            <a:r>
              <a:rPr lang="en-US" sz="6000" b="1" dirty="0" smtClean="0"/>
              <a:t>.7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526886"/>
            <a:ext cx="7407619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rgbClr val="000000"/>
                </a:solidFill>
              </a:rPr>
              <a:t>Aim: </a:t>
            </a:r>
            <a:r>
              <a:rPr lang="en-US" sz="2800" b="1" dirty="0">
                <a:solidFill>
                  <a:schemeClr val="bg1"/>
                </a:solidFill>
              </a:rPr>
              <a:t>How do we describe the states of matter in terms of entropy?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21" name="Rounded Rectangle 2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78374" y="4827038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48801" y="4823592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07965" y="6422729"/>
            <a:ext cx="1347226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547023" y="6422729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107964" y="1464777"/>
            <a:ext cx="9095359" cy="487450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 smtClean="0">
                <a:solidFill>
                  <a:srgbClr val="475BCD"/>
                </a:solidFill>
                <a:latin typeface="Stencil"/>
                <a:cs typeface="Stencil"/>
              </a:rPr>
              <a:t>Sample question</a:t>
            </a:r>
          </a:p>
          <a:p>
            <a:endParaRPr lang="en-US" sz="4000" dirty="0" smtClean="0">
              <a:solidFill>
                <a:srgbClr val="475BCD"/>
              </a:solidFill>
              <a:latin typeface="Stencil"/>
              <a:cs typeface="Stencil"/>
            </a:endParaRPr>
          </a:p>
          <a:p>
            <a:endParaRPr lang="en-US" sz="4000" dirty="0" smtClean="0">
              <a:solidFill>
                <a:srgbClr val="475BCD"/>
              </a:solidFill>
              <a:latin typeface="Stencil"/>
              <a:cs typeface="Stencil"/>
            </a:endParaRPr>
          </a:p>
          <a:p>
            <a:pPr lvl="0"/>
            <a:endParaRPr lang="en-US" sz="3200" b="1" dirty="0"/>
          </a:p>
          <a:p>
            <a:endParaRPr lang="en-US" sz="4000" dirty="0" smtClean="0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" y="2828836"/>
            <a:ext cx="92033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en-US" sz="3600" dirty="0">
              <a:solidFill>
                <a:srgbClr val="000000"/>
              </a:solidFill>
            </a:endParaRPr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87753"/>
              </p:ext>
            </p:extLst>
          </p:nvPr>
        </p:nvGraphicFramePr>
        <p:xfrm>
          <a:off x="572101" y="2469665"/>
          <a:ext cx="8153400" cy="373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60" name="Document" r:id="rId4" imgW="7061200" imgH="2705100" progId="Word.Document.12">
                  <p:embed/>
                </p:oleObj>
              </mc:Choice>
              <mc:Fallback>
                <p:oleObj name="Document" r:id="rId4" imgW="7061200" imgH="27051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72101" y="2469665"/>
                        <a:ext cx="8153400" cy="3733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772168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</a:t>
            </a:r>
            <a:r>
              <a:rPr lang="en-US" sz="2400" b="1" dirty="0" smtClean="0"/>
              <a:t>2: </a:t>
            </a:r>
            <a:r>
              <a:rPr lang="en-US" sz="2400" b="1" dirty="0"/>
              <a:t>Matter &amp; Energy—It All Matters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485834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/>
              <a:t>2</a:t>
            </a:r>
            <a:r>
              <a:rPr lang="en-US" sz="6000" b="1" dirty="0" smtClean="0"/>
              <a:t>.7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526886"/>
            <a:ext cx="7407619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rgbClr val="000000"/>
                </a:solidFill>
              </a:rPr>
              <a:t>Aim: </a:t>
            </a:r>
            <a:r>
              <a:rPr lang="en-US" sz="2800" b="1" dirty="0">
                <a:solidFill>
                  <a:schemeClr val="bg1"/>
                </a:solidFill>
              </a:rPr>
              <a:t>How do we describe the states of matter in terms of entropy?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21" name="Rounded Rectangle 2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78374" y="4827038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48801" y="4823592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07965" y="6422729"/>
            <a:ext cx="1347226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547023" y="6422729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107964" y="1464777"/>
            <a:ext cx="9095359" cy="487450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 smtClean="0">
                <a:solidFill>
                  <a:srgbClr val="475BCD"/>
                </a:solidFill>
                <a:latin typeface="Stencil"/>
                <a:cs typeface="Stencil"/>
              </a:rPr>
              <a:t>Sample question</a:t>
            </a:r>
          </a:p>
          <a:p>
            <a:endParaRPr lang="en-US" sz="4000" dirty="0" smtClean="0">
              <a:solidFill>
                <a:srgbClr val="475BCD"/>
              </a:solidFill>
              <a:latin typeface="Stencil"/>
              <a:cs typeface="Stencil"/>
            </a:endParaRPr>
          </a:p>
          <a:p>
            <a:endParaRPr lang="en-US" sz="4000" dirty="0" smtClean="0">
              <a:solidFill>
                <a:srgbClr val="475BCD"/>
              </a:solidFill>
              <a:latin typeface="Stencil"/>
              <a:cs typeface="Stencil"/>
            </a:endParaRPr>
          </a:p>
          <a:p>
            <a:pPr lvl="0"/>
            <a:endParaRPr lang="en-US" sz="3200" b="1" dirty="0"/>
          </a:p>
          <a:p>
            <a:endParaRPr lang="en-US" sz="4000" dirty="0" smtClean="0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" y="2828836"/>
            <a:ext cx="92033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en-US" sz="3600" dirty="0">
              <a:solidFill>
                <a:srgbClr val="000000"/>
              </a:solidFill>
            </a:endParaRPr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2664348"/>
              </p:ext>
            </p:extLst>
          </p:nvPr>
        </p:nvGraphicFramePr>
        <p:xfrm>
          <a:off x="439614" y="1762366"/>
          <a:ext cx="8305800" cy="454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84" name="Document" r:id="rId4" imgW="7061200" imgH="4546600" progId="Word.Document.12">
                  <p:embed/>
                </p:oleObj>
              </mc:Choice>
              <mc:Fallback>
                <p:oleObj name="Document" r:id="rId4" imgW="7061200" imgH="45466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39614" y="1762366"/>
                        <a:ext cx="8305800" cy="4546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715271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634374"/>
            <a:ext cx="9143998" cy="4704907"/>
          </a:xfrm>
        </p:spPr>
        <p:txBody>
          <a:bodyPr>
            <a:normAutofit/>
          </a:bodyPr>
          <a:lstStyle/>
          <a:p>
            <a:endParaRPr lang="en-US" sz="4000" b="1" dirty="0" smtClean="0">
              <a:solidFill>
                <a:srgbClr val="000000"/>
              </a:solidFill>
            </a:endParaRPr>
          </a:p>
          <a:p>
            <a:pPr lvl="0"/>
            <a:endParaRPr lang="en-US" sz="4000" dirty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</a:t>
            </a:r>
            <a:r>
              <a:rPr lang="en-US" sz="2400" b="1" dirty="0" smtClean="0"/>
              <a:t>2: </a:t>
            </a:r>
            <a:r>
              <a:rPr lang="en-US" sz="2400" b="1" dirty="0"/>
              <a:t>Matter &amp; Energy—It All Matters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485834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/>
              <a:t>2</a:t>
            </a:r>
            <a:r>
              <a:rPr lang="en-US" sz="6000" b="1" dirty="0" smtClean="0"/>
              <a:t>.7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526886"/>
            <a:ext cx="7407619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rgbClr val="000000"/>
                </a:solidFill>
              </a:rPr>
              <a:t>Aim: </a:t>
            </a:r>
            <a:r>
              <a:rPr lang="en-US" sz="2800" b="1" dirty="0">
                <a:solidFill>
                  <a:schemeClr val="bg1"/>
                </a:solidFill>
              </a:rPr>
              <a:t>How do we describe the states of matter in terms of entropy?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21" name="Rounded Rectangle 2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78374" y="4827038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48801" y="4823592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07965" y="6422729"/>
            <a:ext cx="1347226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547023" y="6422729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107964" y="1464777"/>
            <a:ext cx="9095359" cy="487450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 smtClean="0">
                <a:solidFill>
                  <a:srgbClr val="475BCD"/>
                </a:solidFill>
                <a:latin typeface="Stencil"/>
                <a:cs typeface="Stencil"/>
              </a:rPr>
              <a:t>Sample question</a:t>
            </a:r>
          </a:p>
          <a:p>
            <a:endParaRPr lang="en-US" sz="4000" dirty="0" smtClean="0">
              <a:solidFill>
                <a:srgbClr val="475BCD"/>
              </a:solidFill>
              <a:latin typeface="Stencil"/>
              <a:cs typeface="Stencil"/>
            </a:endParaRPr>
          </a:p>
          <a:p>
            <a:endParaRPr lang="en-US" sz="4000" dirty="0" smtClean="0">
              <a:solidFill>
                <a:srgbClr val="475BCD"/>
              </a:solidFill>
              <a:latin typeface="Stencil"/>
              <a:cs typeface="Stencil"/>
            </a:endParaRPr>
          </a:p>
          <a:p>
            <a:pPr lvl="0"/>
            <a:endParaRPr lang="en-US" sz="3200" b="1" dirty="0"/>
          </a:p>
          <a:p>
            <a:endParaRPr lang="en-US" sz="4000" dirty="0" smtClean="0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" y="2828836"/>
            <a:ext cx="92033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en-US" sz="3600" dirty="0">
              <a:solidFill>
                <a:srgbClr val="000000"/>
              </a:solidFill>
            </a:endParaRPr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5832380"/>
              </p:ext>
            </p:extLst>
          </p:nvPr>
        </p:nvGraphicFramePr>
        <p:xfrm>
          <a:off x="1103907" y="2520462"/>
          <a:ext cx="6906846" cy="3575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08" name="Document" r:id="rId4" imgW="7061200" imgH="2882900" progId="Word.Document.12">
                  <p:embed/>
                </p:oleObj>
              </mc:Choice>
              <mc:Fallback>
                <p:oleObj name="Document" r:id="rId4" imgW="7061200" imgH="28829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03907" y="2520462"/>
                        <a:ext cx="6906846" cy="35755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533453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634374"/>
            <a:ext cx="9143998" cy="4704907"/>
          </a:xfrm>
        </p:spPr>
        <p:txBody>
          <a:bodyPr>
            <a:normAutofit/>
          </a:bodyPr>
          <a:lstStyle/>
          <a:p>
            <a:endParaRPr lang="en-US" sz="4000" b="1" dirty="0" smtClean="0">
              <a:solidFill>
                <a:srgbClr val="000000"/>
              </a:solidFill>
            </a:endParaRPr>
          </a:p>
          <a:p>
            <a:pPr lvl="0"/>
            <a:endParaRPr lang="en-US" sz="4000" dirty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</a:t>
            </a:r>
            <a:r>
              <a:rPr lang="en-US" sz="2400" b="1" dirty="0" smtClean="0"/>
              <a:t>2: </a:t>
            </a:r>
            <a:r>
              <a:rPr lang="en-US" sz="2400" b="1" dirty="0"/>
              <a:t>Matter &amp; Energy—It All Matters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485834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smtClean="0"/>
              <a:t>2.7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526886"/>
            <a:ext cx="7407619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rgbClr val="000000"/>
                </a:solidFill>
              </a:rPr>
              <a:t>Aim: </a:t>
            </a:r>
            <a:r>
              <a:rPr lang="en-US" sz="2800" b="1" dirty="0">
                <a:solidFill>
                  <a:schemeClr val="bg1"/>
                </a:solidFill>
              </a:rPr>
              <a:t>How do I distinguish </a:t>
            </a:r>
            <a:r>
              <a:rPr lang="en-US" sz="2800" b="1" dirty="0" smtClean="0">
                <a:solidFill>
                  <a:schemeClr val="bg1"/>
                </a:solidFill>
              </a:rPr>
              <a:t>among</a:t>
            </a:r>
          </a:p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>
                <a:solidFill>
                  <a:schemeClr val="bg1"/>
                </a:solidFill>
              </a:rPr>
              <a:t>the different states of matter?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21" name="Rounded Rectangle 2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78374" y="4827038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48801" y="4823592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07965" y="6422729"/>
            <a:ext cx="1347226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547023" y="6422729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107964" y="1464778"/>
            <a:ext cx="9036035" cy="455307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0000" lnSpcReduction="20000"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>
                <a:solidFill>
                  <a:srgbClr val="475BCD"/>
                </a:solidFill>
                <a:latin typeface="Stencil"/>
                <a:cs typeface="Stencil"/>
              </a:rPr>
              <a:t>4 corners</a:t>
            </a:r>
          </a:p>
          <a:p>
            <a:pPr marL="1143000" lvl="0" indent="-1143000" algn="l">
              <a:buFont typeface="Arial"/>
              <a:buChar char="•"/>
            </a:pPr>
            <a:r>
              <a:rPr lang="en-US" sz="4000" dirty="0">
                <a:solidFill>
                  <a:srgbClr val="000000"/>
                </a:solidFill>
              </a:rPr>
              <a:t>You have 45 seconds to walk to the answer you believe is correct.</a:t>
            </a:r>
          </a:p>
          <a:p>
            <a:pPr marL="1143000" lvl="0" indent="-1143000" algn="l">
              <a:buFont typeface="Arial"/>
              <a:buChar char="•"/>
            </a:pPr>
            <a:r>
              <a:rPr lang="en-US" sz="4000" dirty="0">
                <a:solidFill>
                  <a:srgbClr val="000000"/>
                </a:solidFill>
              </a:rPr>
              <a:t>You will have 45 seconds to discuss with your group on why you guys chose that answer.</a:t>
            </a:r>
          </a:p>
          <a:p>
            <a:pPr marL="1143000" lvl="0" indent="-1143000" algn="l">
              <a:buFont typeface="Arial"/>
              <a:buChar char="•"/>
            </a:pPr>
            <a:r>
              <a:rPr lang="en-US" sz="4000" dirty="0">
                <a:solidFill>
                  <a:srgbClr val="000000"/>
                </a:solidFill>
              </a:rPr>
              <a:t>Someone in the group will be asked to share out.</a:t>
            </a:r>
          </a:p>
        </p:txBody>
      </p:sp>
      <p:sp>
        <p:nvSpPr>
          <p:cNvPr id="3" name="Rectangle 2"/>
          <p:cNvSpPr/>
          <p:nvPr/>
        </p:nvSpPr>
        <p:spPr>
          <a:xfrm>
            <a:off x="1" y="2828836"/>
            <a:ext cx="92033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en-US" sz="3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72976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862400"/>
            <a:ext cx="9143998" cy="4540688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accent4">
                    <a:lumMod val="75000"/>
                  </a:schemeClr>
                </a:solidFill>
                <a:latin typeface="Stencil"/>
                <a:cs typeface="Stencil"/>
              </a:rPr>
              <a:t>Work period</a:t>
            </a:r>
            <a:endParaRPr lang="en-US" sz="4000" b="1" dirty="0">
              <a:solidFill>
                <a:schemeClr val="accent4">
                  <a:lumMod val="75000"/>
                </a:schemeClr>
              </a:solidFill>
              <a:latin typeface="Stencil"/>
              <a:cs typeface="Stencil"/>
            </a:endParaRPr>
          </a:p>
          <a:p>
            <a:r>
              <a:rPr lang="en-US" sz="4000" b="1" dirty="0" smtClean="0">
                <a:solidFill>
                  <a:srgbClr val="000000"/>
                </a:solidFill>
              </a:rPr>
              <a:t>Complete pages 13-14</a:t>
            </a:r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</a:t>
            </a:r>
            <a:r>
              <a:rPr lang="en-US" sz="2400" b="1" dirty="0" smtClean="0"/>
              <a:t>2: </a:t>
            </a:r>
            <a:r>
              <a:rPr lang="en-US" sz="2400" b="1" dirty="0"/>
              <a:t>Matter &amp; Energy—It All Matters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524910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/>
              <a:t>2</a:t>
            </a:r>
            <a:r>
              <a:rPr lang="en-US" sz="6000" b="1" dirty="0" smtClean="0"/>
              <a:t>.7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546424"/>
            <a:ext cx="7407619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rgbClr val="000000"/>
                </a:solidFill>
              </a:rPr>
              <a:t>Aim: </a:t>
            </a:r>
            <a:r>
              <a:rPr lang="en-US" sz="2800" b="1" dirty="0">
                <a:solidFill>
                  <a:schemeClr val="bg1"/>
                </a:solidFill>
              </a:rPr>
              <a:t>How do we describe the states of matter in terms of entropy?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0" name="Group 2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31" name="Rounded Rectangle 3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3117450" y="6420618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Mini-Lesson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4679699" y="6420618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1586099" y="6413191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78153" y="6420618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93642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862400"/>
            <a:ext cx="9143998" cy="49956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4000" b="1" dirty="0" smtClean="0">
                <a:solidFill>
                  <a:schemeClr val="accent4">
                    <a:lumMod val="75000"/>
                  </a:schemeClr>
                </a:solidFill>
                <a:latin typeface="Stencil"/>
                <a:cs typeface="Stencil"/>
              </a:rPr>
              <a:t>HOMEWORK:</a:t>
            </a:r>
          </a:p>
          <a:p>
            <a:pPr>
              <a:lnSpc>
                <a:spcPct val="100000"/>
              </a:lnSpc>
            </a:pPr>
            <a:endParaRPr lang="en-US" sz="4000" b="1" dirty="0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</a:pPr>
            <a:r>
              <a:rPr lang="en-US" sz="4000" b="1" dirty="0" smtClean="0">
                <a:solidFill>
                  <a:srgbClr val="000000"/>
                </a:solidFill>
              </a:rPr>
              <a:t>Complete rest of 2.7</a:t>
            </a:r>
          </a:p>
          <a:p>
            <a:pPr>
              <a:lnSpc>
                <a:spcPct val="100000"/>
              </a:lnSpc>
            </a:pPr>
            <a:r>
              <a:rPr lang="en-US" sz="4000" b="1" dirty="0" smtClean="0">
                <a:solidFill>
                  <a:srgbClr val="000000"/>
                </a:solidFill>
              </a:rPr>
              <a:t>in the packet for homework</a:t>
            </a:r>
            <a:endParaRPr lang="en-US" sz="3000" dirty="0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</a:pPr>
            <a:endParaRPr lang="en-US" sz="3000" b="1" dirty="0" smtClean="0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</a:pPr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</a:t>
            </a:r>
            <a:r>
              <a:rPr lang="en-US" sz="2400" b="1" dirty="0" smtClean="0"/>
              <a:t>2: </a:t>
            </a:r>
            <a:r>
              <a:rPr lang="en-US" sz="2400" b="1" dirty="0"/>
              <a:t>Matter &amp; Energy—It All Matters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524910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/>
              <a:t>2</a:t>
            </a:r>
            <a:r>
              <a:rPr lang="en-US" sz="6000" b="1" dirty="0" smtClean="0"/>
              <a:t>.7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546424"/>
            <a:ext cx="7407619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rgbClr val="000000"/>
                </a:solidFill>
              </a:rPr>
              <a:t>Aim: </a:t>
            </a:r>
            <a:r>
              <a:rPr lang="en-US" sz="2800" b="1" dirty="0">
                <a:solidFill>
                  <a:schemeClr val="bg1"/>
                </a:solidFill>
              </a:rPr>
              <a:t>How do we describe the states of matter in terms of entropy?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0" name="Group 2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31" name="Rounded Rectangle 3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3117450" y="6420618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Mini-Lesson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4679699" y="6420618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1586099" y="6413191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78153" y="6420618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59966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862400"/>
            <a:ext cx="9143998" cy="49956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4000" b="1" u="sng" dirty="0">
                <a:solidFill>
                  <a:schemeClr val="accent4">
                    <a:lumMod val="75000"/>
                  </a:schemeClr>
                </a:solidFill>
                <a:latin typeface="Stencil"/>
                <a:ea typeface="ＭＳ Ｐゴシック" charset="-128"/>
                <a:cs typeface="Stencil"/>
              </a:rPr>
              <a:t>Exit Slip</a:t>
            </a:r>
            <a:endParaRPr lang="en-US" sz="4000" b="1" i="1" dirty="0">
              <a:solidFill>
                <a:schemeClr val="accent4">
                  <a:lumMod val="75000"/>
                </a:schemeClr>
              </a:solidFill>
              <a:latin typeface="Stencil"/>
              <a:cs typeface="Stencil"/>
            </a:endParaRPr>
          </a:p>
          <a:p>
            <a:pPr>
              <a:lnSpc>
                <a:spcPct val="100000"/>
              </a:lnSpc>
            </a:pPr>
            <a:r>
              <a:rPr lang="en-US" sz="3000" b="1" i="1" dirty="0" smtClean="0">
                <a:solidFill>
                  <a:srgbClr val="FF0000"/>
                </a:solidFill>
              </a:rPr>
              <a:t>Make sure you get your trackers checked!</a:t>
            </a:r>
          </a:p>
          <a:p>
            <a:pPr>
              <a:lnSpc>
                <a:spcPct val="100000"/>
              </a:lnSpc>
            </a:pPr>
            <a:endParaRPr lang="en-US" sz="4000" b="1" i="1" dirty="0">
              <a:solidFill>
                <a:srgbClr val="FF0000"/>
              </a:solidFill>
            </a:endParaRPr>
          </a:p>
          <a:p>
            <a:pPr>
              <a:lnSpc>
                <a:spcPct val="100000"/>
              </a:lnSpc>
            </a:pPr>
            <a:endParaRPr lang="en-US" sz="4000" dirty="0">
              <a:solidFill>
                <a:srgbClr val="FF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</a:t>
            </a:r>
            <a:r>
              <a:rPr lang="en-US" sz="2400" b="1" dirty="0" smtClean="0"/>
              <a:t>2: </a:t>
            </a:r>
            <a:r>
              <a:rPr lang="en-US" sz="2400" b="1" dirty="0"/>
              <a:t>Matter &amp; Energy—It All Matters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544448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/>
              <a:t>2</a:t>
            </a:r>
            <a:r>
              <a:rPr lang="en-US" sz="6000" b="1" dirty="0" smtClean="0"/>
              <a:t>.7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546424"/>
            <a:ext cx="7407619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rgbClr val="000000"/>
                </a:solidFill>
              </a:rPr>
              <a:t>Aim: </a:t>
            </a:r>
            <a:r>
              <a:rPr lang="en-US" sz="2800" b="1" dirty="0">
                <a:solidFill>
                  <a:schemeClr val="bg1"/>
                </a:solidFill>
              </a:rPr>
              <a:t>How do we describe the states of matter in terms of entropy?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85015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0" name="Group 2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31" name="Rounded Rectangle 3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3117450" y="6420618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Mini-Lesson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4679699" y="6420618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1586099" y="6413191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78153" y="6420618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219320" y="6428713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Work Period</a:t>
            </a:r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4003829"/>
              </p:ext>
            </p:extLst>
          </p:nvPr>
        </p:nvGraphicFramePr>
        <p:xfrm>
          <a:off x="1241903" y="3303258"/>
          <a:ext cx="6702892" cy="29251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152" name="Document" r:id="rId4" imgW="7188200" imgH="3136900" progId="Word.Document.12">
                  <p:embed/>
                </p:oleObj>
              </mc:Choice>
              <mc:Fallback>
                <p:oleObj name="Document" r:id="rId4" imgW="7188200" imgH="31369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41903" y="3303258"/>
                        <a:ext cx="6702892" cy="29251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99687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634374"/>
            <a:ext cx="9143998" cy="4704907"/>
          </a:xfrm>
        </p:spPr>
        <p:txBody>
          <a:bodyPr>
            <a:normAutofit/>
          </a:bodyPr>
          <a:lstStyle/>
          <a:p>
            <a:endParaRPr lang="en-US" sz="4000" b="1" dirty="0" smtClean="0">
              <a:solidFill>
                <a:srgbClr val="000000"/>
              </a:solidFill>
            </a:endParaRPr>
          </a:p>
          <a:p>
            <a:pPr lvl="0"/>
            <a:endParaRPr lang="en-US" sz="4000" dirty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</a:t>
            </a:r>
            <a:r>
              <a:rPr lang="en-US" sz="2400" b="1" dirty="0" smtClean="0"/>
              <a:t>2: </a:t>
            </a:r>
            <a:r>
              <a:rPr lang="en-US" sz="2400" b="1" dirty="0"/>
              <a:t>Matter &amp; Energy—It All Matters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485834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smtClean="0"/>
              <a:t>2.7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526886"/>
            <a:ext cx="7407619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rgbClr val="000000"/>
                </a:solidFill>
              </a:rPr>
              <a:t>Aim: </a:t>
            </a:r>
            <a:r>
              <a:rPr lang="en-US" sz="2800" b="1" dirty="0">
                <a:solidFill>
                  <a:schemeClr val="bg1"/>
                </a:solidFill>
              </a:rPr>
              <a:t>How do I distinguish </a:t>
            </a:r>
            <a:r>
              <a:rPr lang="en-US" sz="2800" b="1" dirty="0" smtClean="0">
                <a:solidFill>
                  <a:schemeClr val="bg1"/>
                </a:solidFill>
              </a:rPr>
              <a:t>among</a:t>
            </a:r>
          </a:p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>
                <a:solidFill>
                  <a:schemeClr val="bg1"/>
                </a:solidFill>
              </a:rPr>
              <a:t>the different states of matter?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21" name="Rounded Rectangle 2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78374" y="4827038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48801" y="4823592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07965" y="6422729"/>
            <a:ext cx="1347226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547023" y="6422729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107964" y="1464778"/>
            <a:ext cx="4423609" cy="455307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20000"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 smtClean="0">
                <a:solidFill>
                  <a:srgbClr val="475BCD"/>
                </a:solidFill>
                <a:latin typeface="Stencil"/>
                <a:cs typeface="Stencil"/>
              </a:rPr>
              <a:t>Joke</a:t>
            </a:r>
          </a:p>
          <a:p>
            <a:r>
              <a:rPr lang="en-US" sz="2900" dirty="0">
                <a:solidFill>
                  <a:srgbClr val="000000"/>
                </a:solidFill>
              </a:rPr>
              <a:t>A small piece of ice which lived in a test tube fell in love with a Bunsen burner. "Bunsen! my flame! I melt whenever I see you" said the ice. The Bunsen burner replied :"It's just a phase you're going through".</a:t>
            </a:r>
          </a:p>
          <a:p>
            <a:endParaRPr lang="en-US" sz="4000" dirty="0" smtClean="0">
              <a:solidFill>
                <a:srgbClr val="475BCD"/>
              </a:solidFill>
              <a:latin typeface="Stencil"/>
              <a:cs typeface="Stencil"/>
            </a:endParaRPr>
          </a:p>
          <a:p>
            <a:endParaRPr lang="en-US" sz="4000" dirty="0" smtClean="0">
              <a:solidFill>
                <a:srgbClr val="475BCD"/>
              </a:solidFill>
              <a:latin typeface="Stencil"/>
              <a:cs typeface="Stencil"/>
            </a:endParaRPr>
          </a:p>
          <a:p>
            <a:pPr lvl="0"/>
            <a:endParaRPr lang="en-US" sz="3200" b="1" dirty="0"/>
          </a:p>
          <a:p>
            <a:endParaRPr lang="en-US" sz="4000" dirty="0" smtClean="0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" y="2828836"/>
            <a:ext cx="92033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en-US" sz="3600" dirty="0">
              <a:solidFill>
                <a:srgbClr val="0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8614" y="2081819"/>
            <a:ext cx="3454777" cy="3584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525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905000" y="1862400"/>
            <a:ext cx="7238999" cy="49956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00000"/>
              </a:lnSpc>
            </a:pPr>
            <a:r>
              <a:rPr lang="en-US" sz="4000" dirty="0">
                <a:solidFill>
                  <a:srgbClr val="475BCD"/>
                </a:solidFill>
                <a:latin typeface="Stencil"/>
                <a:cs typeface="Stencil"/>
              </a:rPr>
              <a:t>DO NOW (ON LOOSELEAF)</a:t>
            </a:r>
          </a:p>
          <a:p>
            <a:pPr>
              <a:lnSpc>
                <a:spcPct val="100000"/>
              </a:lnSpc>
            </a:pPr>
            <a:r>
              <a:rPr lang="en-US" sz="2400" b="1" dirty="0" smtClean="0">
                <a:solidFill>
                  <a:srgbClr val="000000"/>
                </a:solidFill>
                <a:latin typeface="Century Gothic"/>
                <a:cs typeface="Century Gothic"/>
              </a:rPr>
              <a:t>Explain the meaning behind the joke. Connect the joke to what we have learned with states of matter.</a:t>
            </a:r>
            <a:endParaRPr lang="en-US" sz="2400" b="1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</a:pPr>
            <a:r>
              <a:rPr lang="en-US" sz="2400" b="1" dirty="0">
                <a:solidFill>
                  <a:srgbClr val="FF0000"/>
                </a:solidFill>
                <a:latin typeface="Century Gothic"/>
                <a:cs typeface="Century Gothic"/>
              </a:rPr>
              <a:t>Cite </a:t>
            </a:r>
            <a:r>
              <a:rPr lang="en-US" sz="2400" b="1" dirty="0" smtClean="0">
                <a:solidFill>
                  <a:srgbClr val="FF0000"/>
                </a:solidFill>
                <a:latin typeface="Century Gothic"/>
                <a:cs typeface="Century Gothic"/>
              </a:rPr>
              <a:t>a real life example as </a:t>
            </a:r>
            <a:r>
              <a:rPr lang="en-US" sz="2400" b="1" dirty="0">
                <a:solidFill>
                  <a:srgbClr val="FF0000"/>
                </a:solidFill>
                <a:latin typeface="Century Gothic"/>
                <a:cs typeface="Century Gothic"/>
              </a:rPr>
              <a:t>evidence</a:t>
            </a:r>
          </a:p>
          <a:p>
            <a:pPr>
              <a:lnSpc>
                <a:spcPct val="100000"/>
              </a:lnSpc>
            </a:pPr>
            <a:endParaRPr lang="en-US" sz="2400" b="1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</a:pPr>
            <a:r>
              <a:rPr lang="en-US" sz="2400" b="1" dirty="0">
                <a:solidFill>
                  <a:srgbClr val="000000"/>
                </a:solidFill>
                <a:latin typeface="Century Gothic"/>
                <a:cs typeface="Century Gothic"/>
              </a:rPr>
              <a:t>Please write for 5 minutes. </a:t>
            </a:r>
            <a:r>
              <a:rPr lang="en-US" sz="2400" b="1" dirty="0">
                <a:solidFill>
                  <a:srgbClr val="FF0000"/>
                </a:solidFill>
                <a:latin typeface="Century Gothic"/>
                <a:cs typeface="Century Gothic"/>
              </a:rPr>
              <a:t>Write a TIEDC paragraph </a:t>
            </a:r>
            <a:r>
              <a:rPr lang="en-US" sz="2400" b="1" dirty="0">
                <a:solidFill>
                  <a:srgbClr val="000000"/>
                </a:solidFill>
                <a:latin typeface="Century Gothic"/>
                <a:cs typeface="Century Gothic"/>
              </a:rPr>
              <a:t>(5+ sentences):</a:t>
            </a:r>
          </a:p>
          <a:p>
            <a:pPr>
              <a:lnSpc>
                <a:spcPct val="100000"/>
              </a:lnSpc>
            </a:pPr>
            <a:endParaRPr lang="en-US" sz="2400" b="1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pPr lvl="1" algn="l">
              <a:lnSpc>
                <a:spcPct val="100000"/>
              </a:lnSpc>
            </a:pPr>
            <a:r>
              <a:rPr lang="en-US" sz="2400" b="1" dirty="0">
                <a:solidFill>
                  <a:srgbClr val="000000"/>
                </a:solidFill>
                <a:latin typeface="Century Gothic"/>
                <a:cs typeface="Century Gothic"/>
              </a:rPr>
              <a:t>T = Topic Sentence</a:t>
            </a:r>
          </a:p>
          <a:p>
            <a:pPr lvl="1" algn="l">
              <a:lnSpc>
                <a:spcPct val="100000"/>
              </a:lnSpc>
            </a:pPr>
            <a:r>
              <a:rPr lang="en-US" sz="2400" b="1" dirty="0">
                <a:solidFill>
                  <a:srgbClr val="000000"/>
                </a:solidFill>
                <a:latin typeface="Century Gothic"/>
                <a:cs typeface="Century Gothic"/>
              </a:rPr>
              <a:t>I = Introduce Evidence </a:t>
            </a:r>
            <a:r>
              <a:rPr lang="en-US" sz="2400" b="1" dirty="0" smtClean="0">
                <a:solidFill>
                  <a:srgbClr val="000000"/>
                </a:solidFill>
                <a:latin typeface="Century Gothic"/>
                <a:cs typeface="Century Gothic"/>
              </a:rPr>
              <a:t>(use real life example)</a:t>
            </a:r>
            <a:endParaRPr lang="en-US" sz="2400" b="1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pPr lvl="1" algn="l">
              <a:lnSpc>
                <a:spcPct val="100000"/>
              </a:lnSpc>
            </a:pPr>
            <a:r>
              <a:rPr lang="en-US" sz="2400" b="1" dirty="0">
                <a:solidFill>
                  <a:srgbClr val="000000"/>
                </a:solidFill>
                <a:latin typeface="Century Gothic"/>
                <a:cs typeface="Century Gothic"/>
              </a:rPr>
              <a:t>E = Evidence (cite </a:t>
            </a:r>
            <a:r>
              <a:rPr lang="en-US" sz="2400" b="1" dirty="0" smtClean="0">
                <a:solidFill>
                  <a:srgbClr val="000000"/>
                </a:solidFill>
                <a:latin typeface="Century Gothic"/>
                <a:cs typeface="Century Gothic"/>
              </a:rPr>
              <a:t>specifics)</a:t>
            </a:r>
            <a:endParaRPr lang="en-US" sz="2400" b="1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pPr lvl="1" algn="l">
              <a:lnSpc>
                <a:spcPct val="100000"/>
              </a:lnSpc>
            </a:pPr>
            <a:r>
              <a:rPr lang="en-US" sz="2400" b="1" dirty="0">
                <a:solidFill>
                  <a:srgbClr val="000000"/>
                </a:solidFill>
                <a:latin typeface="Century Gothic"/>
                <a:cs typeface="Century Gothic"/>
              </a:rPr>
              <a:t>D = Develop evidence (explain </a:t>
            </a:r>
            <a:r>
              <a:rPr lang="en-US" sz="2400" b="1" dirty="0" smtClean="0">
                <a:solidFill>
                  <a:srgbClr val="000000"/>
                </a:solidFill>
                <a:latin typeface="Century Gothic"/>
                <a:cs typeface="Century Gothic"/>
              </a:rPr>
              <a:t>example)</a:t>
            </a:r>
            <a:endParaRPr lang="en-US" sz="2400" b="1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pPr lvl="1" algn="l">
              <a:lnSpc>
                <a:spcPct val="100000"/>
              </a:lnSpc>
            </a:pPr>
            <a:r>
              <a:rPr lang="en-US" sz="2400" b="1" dirty="0">
                <a:solidFill>
                  <a:srgbClr val="000000"/>
                </a:solidFill>
                <a:latin typeface="Century Gothic"/>
                <a:cs typeface="Century Gothic"/>
              </a:rPr>
              <a:t>C = Conclusion</a:t>
            </a:r>
            <a:endParaRPr lang="en-US" sz="2000" b="1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</a:t>
            </a:r>
            <a:r>
              <a:rPr lang="en-US" sz="2400" b="1" dirty="0" smtClean="0"/>
              <a:t>2: </a:t>
            </a:r>
            <a:r>
              <a:rPr lang="en-US" sz="2400" b="1" dirty="0"/>
              <a:t>Matter &amp; Energy—It All Matters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524910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smtClean="0"/>
              <a:t>2.7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526886"/>
            <a:ext cx="7407619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rgbClr val="000000"/>
                </a:solidFill>
              </a:rPr>
              <a:t>Aim: </a:t>
            </a:r>
            <a:r>
              <a:rPr lang="en-US" sz="2800" b="1" dirty="0">
                <a:solidFill>
                  <a:schemeClr val="bg1"/>
                </a:solidFill>
              </a:rPr>
              <a:t>How do I distinguish </a:t>
            </a:r>
            <a:r>
              <a:rPr lang="en-US" sz="2800" b="1" dirty="0" smtClean="0">
                <a:solidFill>
                  <a:schemeClr val="bg1"/>
                </a:solidFill>
              </a:rPr>
              <a:t>among</a:t>
            </a:r>
          </a:p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>
                <a:solidFill>
                  <a:schemeClr val="bg1"/>
                </a:solidFill>
              </a:rPr>
              <a:t>the different states of matter?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85015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8" name="Group 17"/>
          <p:cNvGrpSpPr/>
          <p:nvPr/>
        </p:nvGrpSpPr>
        <p:grpSpPr>
          <a:xfrm>
            <a:off x="76200" y="1733328"/>
            <a:ext cx="1828800" cy="5083885"/>
            <a:chOff x="76200" y="293448"/>
            <a:chExt cx="1828800" cy="4969413"/>
          </a:xfrm>
        </p:grpSpPr>
        <p:sp>
          <p:nvSpPr>
            <p:cNvPr id="19" name="Rounded Rectangle 18"/>
            <p:cNvSpPr/>
            <p:nvPr/>
          </p:nvSpPr>
          <p:spPr>
            <a:xfrm>
              <a:off x="76200" y="293448"/>
              <a:ext cx="1828800" cy="4969413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94002" y="577333"/>
              <a:ext cx="1453199" cy="369332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u="sng" dirty="0" smtClean="0">
                  <a:latin typeface="Stencil" pitchFamily="82" charset="0"/>
                </a:rPr>
                <a:t>AGENDA</a:t>
              </a:r>
              <a:endParaRPr lang="en-US" u="sng" dirty="0">
                <a:latin typeface="Stencil" pitchFamily="82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99401" y="1598950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Introduction</a:t>
              </a:r>
              <a:endParaRPr lang="en-US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299401" y="2057400"/>
              <a:ext cx="1453199" cy="36933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299401" y="2514600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299401" y="2990129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299401" y="3446560"/>
              <a:ext cx="1453199" cy="36933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294002" y="2559607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3290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905000" y="1862400"/>
            <a:ext cx="7238999" cy="49956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475BCD"/>
                </a:solidFill>
                <a:latin typeface="Stencil"/>
                <a:cs typeface="Stencil"/>
              </a:rPr>
              <a:t>Announcements</a:t>
            </a:r>
          </a:p>
          <a:p>
            <a:pPr algn="l"/>
            <a:r>
              <a:rPr lang="en-US" sz="4000" dirty="0" smtClean="0">
                <a:solidFill>
                  <a:srgbClr val="000000"/>
                </a:solidFill>
                <a:latin typeface="Century Gothic"/>
                <a:cs typeface="Century Gothic"/>
              </a:rPr>
              <a:t>Packet #3 due by tomorrow</a:t>
            </a:r>
          </a:p>
          <a:p>
            <a:pPr algn="l"/>
            <a:r>
              <a:rPr lang="en-US" sz="4000" dirty="0">
                <a:solidFill>
                  <a:schemeClr val="bg1"/>
                </a:solidFill>
                <a:latin typeface="Century Gothic"/>
                <a:cs typeface="Century Gothic"/>
              </a:rPr>
              <a:t>Chemistry in the News due 15</a:t>
            </a:r>
            <a:r>
              <a:rPr lang="en-US" sz="4000" baseline="30000" dirty="0">
                <a:solidFill>
                  <a:schemeClr val="bg1"/>
                </a:solidFill>
                <a:latin typeface="Century Gothic"/>
                <a:cs typeface="Century Gothic"/>
              </a:rPr>
              <a:t>th</a:t>
            </a:r>
            <a:r>
              <a:rPr lang="en-US" sz="4000" dirty="0">
                <a:solidFill>
                  <a:schemeClr val="bg1"/>
                </a:solidFill>
                <a:latin typeface="Century Gothic"/>
                <a:cs typeface="Century Gothic"/>
              </a:rPr>
              <a:t> of each month (first one due Mon  11/17)</a:t>
            </a:r>
            <a:endParaRPr lang="en-US" sz="4400" dirty="0">
              <a:solidFill>
                <a:schemeClr val="bg1"/>
              </a:solidFill>
              <a:latin typeface="Century Gothic"/>
              <a:cs typeface="Century Gothic"/>
            </a:endParaRPr>
          </a:p>
          <a:p>
            <a:pPr algn="l"/>
            <a:endParaRPr lang="en-US" sz="4000" dirty="0" smtClean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pPr algn="l"/>
            <a:endParaRPr lang="en-US" sz="4000" dirty="0" smtClean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</a:t>
            </a:r>
            <a:r>
              <a:rPr lang="en-US" sz="2400" b="1" dirty="0" smtClean="0"/>
              <a:t>2: </a:t>
            </a:r>
            <a:r>
              <a:rPr lang="en-US" sz="2400" b="1" dirty="0"/>
              <a:t>Matter &amp; Energy—It All Matters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524910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/>
              <a:t>2</a:t>
            </a:r>
            <a:r>
              <a:rPr lang="en-US" sz="6000" b="1" dirty="0" smtClean="0"/>
              <a:t>.7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526886"/>
            <a:ext cx="7407619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rgbClr val="000000"/>
                </a:solidFill>
              </a:rPr>
              <a:t>Aim: </a:t>
            </a:r>
            <a:r>
              <a:rPr lang="en-US" sz="2800" b="1" dirty="0">
                <a:solidFill>
                  <a:schemeClr val="bg1"/>
                </a:solidFill>
              </a:rPr>
              <a:t>How do we describe the states of matter in terms of entropy?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85015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8" name="Group 17"/>
          <p:cNvGrpSpPr/>
          <p:nvPr/>
        </p:nvGrpSpPr>
        <p:grpSpPr>
          <a:xfrm>
            <a:off x="76200" y="1733328"/>
            <a:ext cx="1828800" cy="5083885"/>
            <a:chOff x="76200" y="293448"/>
            <a:chExt cx="1828800" cy="4969413"/>
          </a:xfrm>
        </p:grpSpPr>
        <p:sp>
          <p:nvSpPr>
            <p:cNvPr id="19" name="Rounded Rectangle 18"/>
            <p:cNvSpPr/>
            <p:nvPr/>
          </p:nvSpPr>
          <p:spPr>
            <a:xfrm>
              <a:off x="76200" y="293448"/>
              <a:ext cx="1828800" cy="4969413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94002" y="577333"/>
              <a:ext cx="1453199" cy="369332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u="sng" dirty="0" smtClean="0">
                  <a:latin typeface="Stencil" pitchFamily="82" charset="0"/>
                </a:rPr>
                <a:t>AGENDA</a:t>
              </a:r>
              <a:endParaRPr lang="en-US" u="sng" dirty="0">
                <a:latin typeface="Stencil" pitchFamily="82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99401" y="1598950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Introduction</a:t>
              </a:r>
              <a:endParaRPr lang="en-US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299401" y="2057400"/>
              <a:ext cx="1453199" cy="36933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299401" y="2514600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299401" y="2990129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299401" y="3446560"/>
              <a:ext cx="1453199" cy="36933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294002" y="2559607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05549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634374"/>
            <a:ext cx="9143998" cy="4704907"/>
          </a:xfrm>
        </p:spPr>
        <p:txBody>
          <a:bodyPr>
            <a:normAutofit/>
          </a:bodyPr>
          <a:lstStyle/>
          <a:p>
            <a:endParaRPr lang="en-US" sz="4000" b="1" dirty="0" smtClean="0">
              <a:solidFill>
                <a:srgbClr val="000000"/>
              </a:solidFill>
            </a:endParaRPr>
          </a:p>
          <a:p>
            <a:pPr lvl="0"/>
            <a:endParaRPr lang="en-US" sz="4000" dirty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 smtClean="0"/>
              <a:t>Unit 2: </a:t>
            </a:r>
            <a:r>
              <a:rPr lang="en-US" sz="2400" b="1" dirty="0"/>
              <a:t>Matter &amp; Energy—It All Matters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485834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/>
              <a:t>2</a:t>
            </a:r>
            <a:r>
              <a:rPr lang="en-US" sz="6000" b="1" dirty="0" smtClean="0"/>
              <a:t>.7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526886"/>
            <a:ext cx="7407619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rgbClr val="000000"/>
                </a:solidFill>
              </a:rPr>
              <a:t>Aim: </a:t>
            </a:r>
            <a:r>
              <a:rPr lang="en-US" sz="2800" b="1" dirty="0">
                <a:solidFill>
                  <a:schemeClr val="bg1"/>
                </a:solidFill>
              </a:rPr>
              <a:t>How do we describe the states of matter in terms of entropy?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21" name="Rounded Rectangle 2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78374" y="4827038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48801" y="4823592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07965" y="6422729"/>
            <a:ext cx="1347226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547023" y="6422729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107964" y="1640620"/>
            <a:ext cx="9036035" cy="45530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endParaRPr lang="en-US" sz="3200" b="1" dirty="0"/>
          </a:p>
          <a:p>
            <a:endParaRPr lang="en-US" sz="4000" dirty="0" smtClean="0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" y="2828836"/>
            <a:ext cx="92033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en-US" sz="3600" dirty="0">
              <a:solidFill>
                <a:srgbClr val="00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87978" y="2521395"/>
            <a:ext cx="365648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u="sng" dirty="0">
                <a:solidFill>
                  <a:srgbClr val="000000"/>
                </a:solidFill>
              </a:rPr>
              <a:t>Raise your hand</a:t>
            </a:r>
            <a:r>
              <a:rPr lang="en-US" sz="3200" b="1" u="sng" dirty="0" smtClean="0">
                <a:solidFill>
                  <a:srgbClr val="000000"/>
                </a:solidFill>
              </a:rPr>
              <a:t>:</a:t>
            </a:r>
          </a:p>
          <a:p>
            <a:endParaRPr lang="en-US" sz="3200" b="1" u="sng" dirty="0">
              <a:solidFill>
                <a:srgbClr val="000000"/>
              </a:solidFill>
            </a:endParaRPr>
          </a:p>
          <a:p>
            <a:pPr algn="ctr"/>
            <a:r>
              <a:rPr lang="en-US" sz="3200" dirty="0">
                <a:solidFill>
                  <a:srgbClr val="000000"/>
                </a:solidFill>
              </a:rPr>
              <a:t>What are some other words for order?</a:t>
            </a:r>
          </a:p>
          <a:p>
            <a:endParaRPr lang="en-US" sz="3200" b="1" u="sng" dirty="0">
              <a:solidFill>
                <a:srgbClr val="000000"/>
              </a:solidFill>
            </a:endParaRPr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9658447"/>
              </p:ext>
            </p:extLst>
          </p:nvPr>
        </p:nvGraphicFramePr>
        <p:xfrm>
          <a:off x="4318000" y="1926490"/>
          <a:ext cx="7874000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" name="Document" r:id="rId4" imgW="7188200" imgH="3683000" progId="Word.Document.12">
                  <p:embed/>
                </p:oleObj>
              </mc:Choice>
              <mc:Fallback>
                <p:oleObj name="Document" r:id="rId4" imgW="7188200" imgH="36830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318000" y="1926490"/>
                        <a:ext cx="7874000" cy="411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73800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634374"/>
            <a:ext cx="9143998" cy="4704907"/>
          </a:xfrm>
        </p:spPr>
        <p:txBody>
          <a:bodyPr>
            <a:normAutofit/>
          </a:bodyPr>
          <a:lstStyle/>
          <a:p>
            <a:endParaRPr lang="en-US" sz="4000" b="1" dirty="0" smtClean="0">
              <a:solidFill>
                <a:srgbClr val="000000"/>
              </a:solidFill>
            </a:endParaRPr>
          </a:p>
          <a:p>
            <a:pPr lvl="0"/>
            <a:endParaRPr lang="en-US" sz="4000" dirty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</a:t>
            </a:r>
            <a:r>
              <a:rPr lang="en-US" sz="2400" b="1" dirty="0" smtClean="0"/>
              <a:t>2: </a:t>
            </a:r>
            <a:r>
              <a:rPr lang="en-US" sz="2400" b="1" dirty="0"/>
              <a:t>Matter &amp; Energy—It All Matters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485834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/>
              <a:t>2</a:t>
            </a:r>
            <a:r>
              <a:rPr lang="en-US" sz="6000" b="1" dirty="0" smtClean="0"/>
              <a:t>.7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526886"/>
            <a:ext cx="7407619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rgbClr val="000000"/>
                </a:solidFill>
              </a:rPr>
              <a:t>Aim: </a:t>
            </a:r>
            <a:r>
              <a:rPr lang="en-US" sz="2800" b="1" dirty="0">
                <a:solidFill>
                  <a:schemeClr val="bg1"/>
                </a:solidFill>
              </a:rPr>
              <a:t>How do we describe the states of matter in terms of entropy?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21" name="Rounded Rectangle 2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78374" y="4827038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48801" y="4823592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07965" y="6422729"/>
            <a:ext cx="1347226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547023" y="6422729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107964" y="1640620"/>
            <a:ext cx="9036035" cy="45530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endParaRPr lang="en-US" sz="3200" b="1" dirty="0"/>
          </a:p>
          <a:p>
            <a:endParaRPr lang="en-US" sz="4000" dirty="0" smtClean="0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" y="2828836"/>
            <a:ext cx="92033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en-US" sz="3600" dirty="0">
              <a:solidFill>
                <a:srgbClr val="00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87978" y="2521395"/>
            <a:ext cx="365648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u="sng" dirty="0">
                <a:solidFill>
                  <a:srgbClr val="000000"/>
                </a:solidFill>
              </a:rPr>
              <a:t>Call out:</a:t>
            </a:r>
          </a:p>
          <a:p>
            <a:pPr algn="ctr"/>
            <a:endParaRPr lang="en-US" sz="3200" dirty="0">
              <a:solidFill>
                <a:srgbClr val="000000"/>
              </a:solidFill>
            </a:endParaRPr>
          </a:p>
          <a:p>
            <a:pPr algn="ctr"/>
            <a:r>
              <a:rPr lang="en-US" sz="3200" dirty="0">
                <a:solidFill>
                  <a:srgbClr val="000000"/>
                </a:solidFill>
              </a:rPr>
              <a:t>What are some words for disorder?</a:t>
            </a:r>
          </a:p>
          <a:p>
            <a:pPr algn="ctr"/>
            <a:endParaRPr lang="en-US" sz="3200" b="1" u="sng" dirty="0">
              <a:solidFill>
                <a:srgbClr val="000000"/>
              </a:solidFill>
            </a:endParaRPr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3891862"/>
              </p:ext>
            </p:extLst>
          </p:nvPr>
        </p:nvGraphicFramePr>
        <p:xfrm>
          <a:off x="4648800" y="2442304"/>
          <a:ext cx="3885599" cy="32826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390" name="Document" r:id="rId4" imgW="10553700" imgH="3683000" progId="Word.Document.12">
                  <p:embed/>
                </p:oleObj>
              </mc:Choice>
              <mc:Fallback>
                <p:oleObj name="Document" r:id="rId4" imgW="10553700" imgH="36830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48800" y="2442304"/>
                        <a:ext cx="3885599" cy="32826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611601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634374"/>
            <a:ext cx="9143998" cy="4704907"/>
          </a:xfrm>
        </p:spPr>
        <p:txBody>
          <a:bodyPr>
            <a:normAutofit/>
          </a:bodyPr>
          <a:lstStyle/>
          <a:p>
            <a:endParaRPr lang="en-US" sz="4000" b="1" dirty="0" smtClean="0">
              <a:solidFill>
                <a:srgbClr val="000000"/>
              </a:solidFill>
            </a:endParaRPr>
          </a:p>
          <a:p>
            <a:pPr lvl="0"/>
            <a:endParaRPr lang="en-US" sz="4000" dirty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</a:t>
            </a:r>
            <a:r>
              <a:rPr lang="en-US" sz="2400" b="1" dirty="0" smtClean="0"/>
              <a:t>2: </a:t>
            </a:r>
            <a:r>
              <a:rPr lang="en-US" sz="2400" b="1" dirty="0"/>
              <a:t>Matter &amp; Energy—It All Matters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485834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/>
              <a:t>2</a:t>
            </a:r>
            <a:r>
              <a:rPr lang="en-US" sz="6000" b="1" dirty="0" smtClean="0"/>
              <a:t>.7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526886"/>
            <a:ext cx="7407619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rgbClr val="000000"/>
                </a:solidFill>
              </a:rPr>
              <a:t>Aim: </a:t>
            </a:r>
            <a:r>
              <a:rPr lang="en-US" sz="2800" b="1" dirty="0">
                <a:solidFill>
                  <a:schemeClr val="bg1"/>
                </a:solidFill>
              </a:rPr>
              <a:t>How do we describe the states of matter in terms of entropy?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21" name="Rounded Rectangle 2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78374" y="4827038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48801" y="4823592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07965" y="6422729"/>
            <a:ext cx="1347226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547023" y="6422729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107964" y="1640620"/>
            <a:ext cx="9036035" cy="45530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 smtClean="0">
                <a:solidFill>
                  <a:srgbClr val="475BCD"/>
                </a:solidFill>
                <a:latin typeface="Stencil"/>
                <a:cs typeface="Stencil"/>
              </a:rPr>
              <a:t>Thinking back…</a:t>
            </a:r>
          </a:p>
          <a:p>
            <a:pPr>
              <a:lnSpc>
                <a:spcPct val="100000"/>
              </a:lnSpc>
            </a:pPr>
            <a:r>
              <a:rPr lang="en-US" sz="3200" dirty="0">
                <a:solidFill>
                  <a:srgbClr val="000000"/>
                </a:solidFill>
              </a:rPr>
              <a:t>Which did you like to do? </a:t>
            </a:r>
            <a:endParaRPr lang="en-US" sz="3200" dirty="0" smtClean="0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</a:pPr>
            <a:r>
              <a:rPr lang="en-US" sz="3200" dirty="0" smtClean="0">
                <a:solidFill>
                  <a:srgbClr val="000000"/>
                </a:solidFill>
              </a:rPr>
              <a:t>Calling out or raising your hand? Why</a:t>
            </a:r>
            <a:r>
              <a:rPr lang="en-US" sz="3200" dirty="0">
                <a:solidFill>
                  <a:srgbClr val="000000"/>
                </a:solidFill>
              </a:rPr>
              <a:t>?</a:t>
            </a:r>
          </a:p>
          <a:p>
            <a:pPr lvl="0"/>
            <a:endParaRPr lang="en-US" sz="3200" b="1" dirty="0"/>
          </a:p>
          <a:p>
            <a:endParaRPr lang="en-US" sz="4000" dirty="0" smtClean="0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" y="2828836"/>
            <a:ext cx="92033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en-US" sz="3600" dirty="0">
              <a:solidFill>
                <a:srgbClr val="00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1640" y="3856892"/>
            <a:ext cx="3467100" cy="233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2531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634374"/>
            <a:ext cx="9143998" cy="4704907"/>
          </a:xfrm>
        </p:spPr>
        <p:txBody>
          <a:bodyPr>
            <a:normAutofit/>
          </a:bodyPr>
          <a:lstStyle/>
          <a:p>
            <a:endParaRPr lang="en-US" sz="4000" b="1" dirty="0" smtClean="0">
              <a:solidFill>
                <a:srgbClr val="000000"/>
              </a:solidFill>
            </a:endParaRPr>
          </a:p>
          <a:p>
            <a:pPr lvl="0"/>
            <a:endParaRPr lang="en-US" sz="4000" dirty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</a:t>
            </a:r>
            <a:r>
              <a:rPr lang="en-US" sz="2400" b="1" dirty="0" smtClean="0"/>
              <a:t>2: </a:t>
            </a:r>
            <a:r>
              <a:rPr lang="en-US" sz="2400" b="1" dirty="0"/>
              <a:t>Matter &amp; Energy—It All Matters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485834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/>
              <a:t>2</a:t>
            </a:r>
            <a:r>
              <a:rPr lang="en-US" sz="6000" b="1" dirty="0" smtClean="0"/>
              <a:t>.7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526886"/>
            <a:ext cx="7407619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rgbClr val="000000"/>
                </a:solidFill>
              </a:rPr>
              <a:t>Aim: </a:t>
            </a:r>
            <a:r>
              <a:rPr lang="en-US" sz="2800" b="1" dirty="0">
                <a:solidFill>
                  <a:schemeClr val="bg1"/>
                </a:solidFill>
              </a:rPr>
              <a:t>How do we describe the states of matter in terms of entropy?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21" name="Rounded Rectangle 2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78374" y="4827038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48801" y="4823592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07965" y="6422729"/>
            <a:ext cx="1347226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547023" y="6422729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107964" y="1640620"/>
            <a:ext cx="9036035" cy="45530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 smtClean="0">
                <a:solidFill>
                  <a:srgbClr val="475BCD"/>
                </a:solidFill>
                <a:latin typeface="Stencil"/>
                <a:cs typeface="Stencil"/>
              </a:rPr>
              <a:t>Watch this video</a:t>
            </a:r>
          </a:p>
          <a:p>
            <a:pPr>
              <a:lnSpc>
                <a:spcPct val="100000"/>
              </a:lnSpc>
            </a:pPr>
            <a:r>
              <a:rPr lang="en-US" sz="3200" dirty="0">
                <a:solidFill>
                  <a:srgbClr val="000000"/>
                </a:solidFill>
                <a:hlinkClick r:id="rId2"/>
              </a:rPr>
              <a:t>https://www.youtube.com/watch?v=</a:t>
            </a:r>
            <a:r>
              <a:rPr lang="en-US" sz="3200" dirty="0" smtClean="0">
                <a:solidFill>
                  <a:srgbClr val="000000"/>
                </a:solidFill>
                <a:hlinkClick r:id="rId2"/>
              </a:rPr>
              <a:t>ykUmibZHEZk</a:t>
            </a:r>
            <a:r>
              <a:rPr lang="en-US" sz="3200" dirty="0" smtClean="0">
                <a:solidFill>
                  <a:srgbClr val="000000"/>
                </a:solidFill>
              </a:rPr>
              <a:t> </a:t>
            </a:r>
            <a:endParaRPr lang="en-US" sz="3200" b="1" dirty="0"/>
          </a:p>
          <a:p>
            <a:endParaRPr lang="en-US" sz="4000" dirty="0" smtClean="0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" y="2828836"/>
            <a:ext cx="92033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en-US" sz="3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07725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wilight">
  <a:themeElements>
    <a:clrScheme name="Twilight">
      <a:dk1>
        <a:sysClr val="windowText" lastClr="000000"/>
      </a:dk1>
      <a:lt1>
        <a:sysClr val="window" lastClr="FFFFFF"/>
      </a:lt1>
      <a:dk2>
        <a:srgbClr val="24213E"/>
      </a:dk2>
      <a:lt2>
        <a:srgbClr val="E9EAF0"/>
      </a:lt2>
      <a:accent1>
        <a:srgbClr val="E8BC4A"/>
      </a:accent1>
      <a:accent2>
        <a:srgbClr val="83C1C6"/>
      </a:accent2>
      <a:accent3>
        <a:srgbClr val="E78D35"/>
      </a:accent3>
      <a:accent4>
        <a:srgbClr val="909CE1"/>
      </a:accent4>
      <a:accent5>
        <a:srgbClr val="839C41"/>
      </a:accent5>
      <a:accent6>
        <a:srgbClr val="CC5439"/>
      </a:accent6>
      <a:hlink>
        <a:srgbClr val="1C6CF1"/>
      </a:hlink>
      <a:folHlink>
        <a:srgbClr val="C649E0"/>
      </a:folHlink>
    </a:clrScheme>
    <a:fontScheme name="Twilight">
      <a:majorFont>
        <a:latin typeface="Corbel"/>
        <a:ea typeface=""/>
        <a:cs typeface=""/>
        <a:font script="Jpan" typeface="ヒラギノ角ゴ Pro W3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ヒラギノ角ゴ Pro W3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wi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 fov="600000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300000"/>
              </a:schemeClr>
            </a:gs>
            <a:gs pos="31000">
              <a:schemeClr val="bg1">
                <a:tint val="100000"/>
                <a:satMod val="300000"/>
              </a:schemeClr>
            </a:gs>
            <a:gs pos="62000">
              <a:schemeClr val="phClr">
                <a:tint val="100000"/>
                <a:shade val="100000"/>
                <a:satMod val="100000"/>
              </a:schemeClr>
            </a:gs>
            <a:gs pos="100000">
              <a:schemeClr val="phClr">
                <a:shade val="100000"/>
                <a:hueMod val="93000"/>
                <a:satMod val="50000"/>
                <a:lumMod val="2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atMod val="100000"/>
              </a:schemeClr>
            </a:gs>
            <a:gs pos="100000">
              <a:schemeClr val="phClr">
                <a:tint val="100000"/>
                <a:shade val="100000"/>
                <a:alpha val="100000"/>
                <a:hueMod val="100000"/>
                <a:satMod val="150000"/>
                <a:lumMod val="5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Twilight.thmx</Template>
  <TotalTime>5645</TotalTime>
  <Words>1530</Words>
  <Application>Microsoft Macintosh PowerPoint</Application>
  <PresentationFormat>On-screen Show (4:3)</PresentationFormat>
  <Paragraphs>363</Paragraphs>
  <Slides>26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8" baseType="lpstr">
      <vt:lpstr>Twilight</vt:lpstr>
      <vt:lpstr>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NYCDOE Schools</dc:creator>
  <cp:lastModifiedBy>User</cp:lastModifiedBy>
  <cp:revision>246</cp:revision>
  <dcterms:created xsi:type="dcterms:W3CDTF">2012-11-19T19:26:54Z</dcterms:created>
  <dcterms:modified xsi:type="dcterms:W3CDTF">2014-10-27T23:13:24Z</dcterms:modified>
</cp:coreProperties>
</file>