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32"/>
  </p:notesMasterIdLst>
  <p:sldIdLst>
    <p:sldId id="257" r:id="rId2"/>
    <p:sldId id="306" r:id="rId3"/>
    <p:sldId id="457" r:id="rId4"/>
    <p:sldId id="510" r:id="rId5"/>
    <p:sldId id="498" r:id="rId6"/>
    <p:sldId id="528" r:id="rId7"/>
    <p:sldId id="529" r:id="rId8"/>
    <p:sldId id="530" r:id="rId9"/>
    <p:sldId id="531" r:id="rId10"/>
    <p:sldId id="532" r:id="rId11"/>
    <p:sldId id="533" r:id="rId12"/>
    <p:sldId id="520" r:id="rId13"/>
    <p:sldId id="521" r:id="rId14"/>
    <p:sldId id="499" r:id="rId15"/>
    <p:sldId id="534" r:id="rId16"/>
    <p:sldId id="535" r:id="rId17"/>
    <p:sldId id="536" r:id="rId18"/>
    <p:sldId id="537" r:id="rId19"/>
    <p:sldId id="538" r:id="rId20"/>
    <p:sldId id="522" r:id="rId21"/>
    <p:sldId id="539" r:id="rId22"/>
    <p:sldId id="523" r:id="rId23"/>
    <p:sldId id="524" r:id="rId24"/>
    <p:sldId id="514" r:id="rId25"/>
    <p:sldId id="515" r:id="rId26"/>
    <p:sldId id="516" r:id="rId27"/>
    <p:sldId id="540" r:id="rId28"/>
    <p:sldId id="442" r:id="rId29"/>
    <p:sldId id="541" r:id="rId30"/>
    <p:sldId id="43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9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there</a:t>
            </a:r>
            <a:r>
              <a:rPr lang="en-US" baseline="0" dirty="0" smtClean="0"/>
              <a:t> more heat in an iceberg than a pot of boiling water?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E6601-88E3-EE42-92CE-0AEC8762A5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1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brainpop.com/science/energy/hea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</a:t>
            </a:r>
            <a:r>
              <a:rPr lang="en-US" sz="3200" dirty="0" smtClean="0"/>
              <a:t>analyze the relationship between heat, energy, and temperature.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Aim: </a:t>
            </a:r>
            <a:r>
              <a:rPr lang="en-US" sz="2800" b="1" dirty="0" smtClean="0">
                <a:solidFill>
                  <a:srgbClr val="000000"/>
                </a:solidFill>
              </a:rPr>
              <a:t>How is heat, energy, and temperature connected to each other?</a:t>
            </a:r>
            <a:endParaRPr 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complete the do now)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Each person in your group, share how this connects with Chemistry</a:t>
            </a:r>
          </a:p>
          <a:p>
            <a:pPr marL="742950" indent="-742950" algn="l"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Century Gothic"/>
                <a:cs typeface="Century Gothic"/>
              </a:rPr>
              <a:t>Outloud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as a class, we will share some questions and try to answer it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9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 vs. temperature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/>
          <a:stretch/>
        </p:blipFill>
        <p:spPr bwMode="auto">
          <a:xfrm>
            <a:off x="1767799" y="2828835"/>
            <a:ext cx="5337908" cy="3149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863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 flow</a:t>
            </a:r>
          </a:p>
          <a:p>
            <a:r>
              <a:rPr lang="en-US" sz="3200" u="sng" dirty="0">
                <a:solidFill>
                  <a:srgbClr val="000000"/>
                </a:solidFill>
              </a:rPr>
              <a:t>Baking a cake: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Where does heat come from?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Where does heat go?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71" y="1893277"/>
            <a:ext cx="3056488" cy="20339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153" y="4098835"/>
            <a:ext cx="3100444" cy="2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Heat flow</a:t>
            </a:r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energy is always transferred from </a:t>
            </a:r>
            <a:r>
              <a:rPr lang="en-US" sz="3200" b="1" u="sng" dirty="0">
                <a:solidFill>
                  <a:srgbClr val="800000"/>
                </a:solidFill>
              </a:rPr>
              <a:t>WARMER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(more hot) to </a:t>
            </a:r>
            <a:r>
              <a:rPr lang="en-US" sz="3200" b="1" u="sng" dirty="0">
                <a:solidFill>
                  <a:srgbClr val="800000"/>
                </a:solidFill>
              </a:rPr>
              <a:t>COOLER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objects (less hot)</a:t>
            </a:r>
          </a:p>
          <a:p>
            <a:endParaRPr lang="en-US" sz="3200" dirty="0"/>
          </a:p>
          <a:p>
            <a:pPr lvl="0"/>
            <a:r>
              <a:rPr lang="en-US" sz="3200" dirty="0">
                <a:solidFill>
                  <a:srgbClr val="000000"/>
                </a:solidFill>
              </a:rPr>
              <a:t>this heat flow is measured through change in </a:t>
            </a:r>
            <a:r>
              <a:rPr lang="en-US" sz="3200" b="1" u="sng" dirty="0">
                <a:solidFill>
                  <a:srgbClr val="800000"/>
                </a:solidFill>
              </a:rPr>
              <a:t>temperature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2293938"/>
            <a:ext cx="28575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>
                <a:solidFill>
                  <a:srgbClr val="000000"/>
                </a:solidFill>
              </a:rPr>
              <a:t>Underline what the question is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5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>
                <a:solidFill>
                  <a:srgbClr val="000000"/>
                </a:solidFill>
              </a:rPr>
              <a:t>1. How do molecules at warm temperatures differ from molecules at cool temperatures?</a:t>
            </a:r>
            <a:endParaRPr lang="en-US" sz="4800" dirty="0">
              <a:solidFill>
                <a:srgbClr val="000000"/>
              </a:solidFill>
            </a:endParaRPr>
          </a:p>
          <a:p>
            <a:pPr marL="914400" lvl="0" indent="-914400" algn="l">
              <a:buFont typeface="+mj-lt"/>
              <a:buAutoNum type="alphaUcPeriod"/>
            </a:pPr>
            <a:r>
              <a:rPr lang="en-US" sz="4800" dirty="0">
                <a:solidFill>
                  <a:srgbClr val="000000"/>
                </a:solidFill>
              </a:rPr>
              <a:t>At warm temperatures, molecules move around more </a:t>
            </a:r>
          </a:p>
          <a:p>
            <a:pPr marL="914400" lvl="0" indent="-914400" algn="l">
              <a:buFont typeface="+mj-lt"/>
              <a:buAutoNum type="alphaUcPeriod"/>
            </a:pPr>
            <a:r>
              <a:rPr lang="en-US" sz="4800" dirty="0">
                <a:solidFill>
                  <a:srgbClr val="000000"/>
                </a:solidFill>
              </a:rPr>
              <a:t>At warm temperatures, molecules grow in size.</a:t>
            </a:r>
          </a:p>
          <a:p>
            <a:pPr marL="914400" lvl="0" indent="-914400" algn="l">
              <a:buFont typeface="+mj-lt"/>
              <a:buAutoNum type="alphaUcPeriod"/>
            </a:pPr>
            <a:r>
              <a:rPr lang="en-US" sz="4800" dirty="0">
                <a:solidFill>
                  <a:srgbClr val="000000"/>
                </a:solidFill>
              </a:rPr>
              <a:t>At warm temperatures, molecules exchange electrons more easily</a:t>
            </a:r>
          </a:p>
          <a:p>
            <a:pPr marL="914400" lvl="0" indent="-914400" algn="l">
              <a:buFont typeface="+mj-lt"/>
              <a:buAutoNum type="alphaUcPeriod"/>
            </a:pPr>
            <a:r>
              <a:rPr lang="en-US" sz="4800" dirty="0">
                <a:solidFill>
                  <a:srgbClr val="000000"/>
                </a:solidFill>
              </a:rPr>
              <a:t>At warm temperatures, molecules combine with each other more easily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6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817076"/>
            <a:ext cx="9036035" cy="420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000000"/>
                </a:solidFill>
              </a:rPr>
              <a:t>2. What is the difference between heat and temperature?</a:t>
            </a:r>
            <a:endParaRPr lang="en-US" sz="3200" dirty="0">
              <a:solidFill>
                <a:srgbClr val="000000"/>
              </a:solidFill>
            </a:endParaRPr>
          </a:p>
          <a:p>
            <a:pPr marL="514350" lvl="0" indent="-514350" algn="l">
              <a:buFont typeface="+mj-lt"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Temperature measures the motion of particles, and heat is the energy of that motion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Temperature is measured by a thermometer, and heat is measured by a barometer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Heat is measured in calories and temperature is measured in joules</a:t>
            </a:r>
          </a:p>
          <a:p>
            <a:pPr marL="514350" lvl="0" indent="-514350" algn="l">
              <a:buFont typeface="+mj-lt"/>
              <a:buAutoNum type="alphaUcPeriod"/>
            </a:pPr>
            <a:r>
              <a:rPr lang="en-US" sz="3200" dirty="0">
                <a:solidFill>
                  <a:srgbClr val="000000"/>
                </a:solidFill>
              </a:rPr>
              <a:t>Heat is caused by the sun, and temperature is caused by conditions in the atmosphere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817076"/>
            <a:ext cx="9036035" cy="420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0000"/>
                </a:solidFill>
              </a:rPr>
              <a:t>3. What happens to molecules when the temperature reaches absolute zero?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They move so fast that they can’t be observed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They begin to vibrate slowly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All of their motion stops completely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Heat is caused by the sun, and temperature is caused by conditions in the atmosphere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7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817076"/>
            <a:ext cx="9036035" cy="420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solidFill>
                  <a:srgbClr val="000000"/>
                </a:solidFill>
              </a:rPr>
              <a:t>4. If you turn on a radiator, heat will diffuse throughout the room. What does this mean?</a:t>
            </a:r>
            <a:endParaRPr lang="en-US" sz="2400" dirty="0">
              <a:solidFill>
                <a:srgbClr val="000000"/>
              </a:solidFill>
            </a:endParaRP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 temperature will become unbearably hot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 heated molecules will cool down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 heat will be concentrated in one area of the room</a:t>
            </a:r>
          </a:p>
          <a:p>
            <a:pPr marL="457200" lvl="0" indent="-457200" algn="l">
              <a:buFont typeface="+mj-lt"/>
              <a:buAutoNum type="alphaUcPeriod"/>
            </a:pPr>
            <a:r>
              <a:rPr lang="en-US" sz="2400" dirty="0">
                <a:solidFill>
                  <a:srgbClr val="000000"/>
                </a:solidFill>
              </a:rPr>
              <a:t>The heat will spread out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0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Weather; water states of matter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heat, temperature, Celsius, Kelvin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58" y="3012001"/>
            <a:ext cx="3229886" cy="24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6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KINETIC ENERGY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 algn="l">
              <a:buFont typeface="Arial"/>
              <a:buChar char="•"/>
            </a:pPr>
            <a:r>
              <a:rPr lang="en-US" sz="3600" dirty="0" smtClean="0">
                <a:solidFill>
                  <a:srgbClr val="000000"/>
                </a:solidFill>
              </a:rPr>
              <a:t>DEFINITION: </a:t>
            </a:r>
            <a:r>
              <a:rPr lang="en-US" sz="3600" b="1" dirty="0" smtClean="0">
                <a:solidFill>
                  <a:schemeClr val="bg2">
                    <a:lumMod val="75000"/>
                    <a:lumOff val="25000"/>
                  </a:schemeClr>
                </a:solidFill>
              </a:rPr>
              <a:t>Energy of an object because of its motion</a:t>
            </a:r>
            <a:endParaRPr lang="en-US" sz="3600" b="1" u="sng" dirty="0">
              <a:solidFill>
                <a:schemeClr val="bg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35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6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note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ALL PARTICLES at the </a:t>
            </a:r>
            <a:r>
              <a:rPr lang="en-US" sz="3200" b="1" u="sng" dirty="0">
                <a:solidFill>
                  <a:srgbClr val="800000"/>
                </a:solidFill>
              </a:rPr>
              <a:t>SAME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TEMPERATURE have the</a:t>
            </a:r>
            <a:r>
              <a:rPr lang="en-US" sz="3200" dirty="0"/>
              <a:t> </a:t>
            </a:r>
            <a:r>
              <a:rPr lang="en-US" sz="3200" b="1" u="sng" dirty="0">
                <a:solidFill>
                  <a:srgbClr val="800000"/>
                </a:solidFill>
              </a:rPr>
              <a:t>SAME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</a:rPr>
              <a:t>AVERAGE KINETIC ENERGY (type or amount of substance does not matter)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As the kinetic energy </a:t>
            </a:r>
            <a:r>
              <a:rPr lang="en-US" sz="3200" b="1" u="sng" dirty="0">
                <a:solidFill>
                  <a:srgbClr val="800000"/>
                </a:solidFill>
              </a:rPr>
              <a:t>INCREASES</a:t>
            </a:r>
            <a:r>
              <a:rPr lang="en-US" sz="3200" dirty="0">
                <a:solidFill>
                  <a:srgbClr val="000000"/>
                </a:solidFill>
              </a:rPr>
              <a:t>, the temperature </a:t>
            </a:r>
            <a:r>
              <a:rPr lang="en-US" sz="3200" b="1" u="sng" dirty="0">
                <a:solidFill>
                  <a:srgbClr val="800000"/>
                </a:solidFill>
              </a:rPr>
              <a:t>INCREASES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00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5538651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u="sng" dirty="0" smtClean="0">
                <a:solidFill>
                  <a:srgbClr val="000000"/>
                </a:solidFill>
              </a:rPr>
              <a:t>EXAMPLE</a:t>
            </a:r>
            <a:r>
              <a:rPr lang="en-US" sz="3800" b="1" dirty="0">
                <a:solidFill>
                  <a:srgbClr val="000000"/>
                </a:solidFill>
              </a:rPr>
              <a:t>:</a:t>
            </a:r>
            <a:r>
              <a:rPr lang="en-US" sz="3800" dirty="0">
                <a:solidFill>
                  <a:srgbClr val="000000"/>
                </a:solidFill>
              </a:rPr>
              <a:t>   Heating water on a stove to make tea</a:t>
            </a:r>
          </a:p>
          <a:p>
            <a:pPr algn="l"/>
            <a:r>
              <a:rPr lang="en-US" sz="3800" dirty="0">
                <a:solidFill>
                  <a:srgbClr val="000000"/>
                </a:solidFill>
              </a:rPr>
              <a:t> </a:t>
            </a:r>
          </a:p>
          <a:p>
            <a:pPr marL="571500" lvl="0" indent="-571500" algn="l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When water is boiling, what do you see? </a:t>
            </a:r>
            <a:r>
              <a:rPr lang="en-US" sz="3800" dirty="0" smtClean="0">
                <a:solidFill>
                  <a:srgbClr val="000000"/>
                </a:solidFill>
              </a:rPr>
              <a:t>________________________________________________</a:t>
            </a:r>
            <a:endParaRPr lang="en-US" sz="3800" dirty="0">
              <a:solidFill>
                <a:srgbClr val="000000"/>
              </a:solidFill>
            </a:endParaRPr>
          </a:p>
          <a:p>
            <a:pPr algn="l"/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Why is that happening? </a:t>
            </a:r>
            <a:r>
              <a:rPr lang="en-US" sz="3800" dirty="0" smtClean="0">
                <a:solidFill>
                  <a:srgbClr val="000000"/>
                </a:solidFill>
              </a:rPr>
              <a:t>________________________________________________</a:t>
            </a:r>
            <a:endParaRPr lang="en-US" sz="3800" dirty="0">
              <a:solidFill>
                <a:srgbClr val="000000"/>
              </a:solidFill>
            </a:endParaRPr>
          </a:p>
          <a:p>
            <a:pPr algn="l"/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How does heat transfer? </a:t>
            </a:r>
            <a:r>
              <a:rPr lang="en-US" sz="3800" dirty="0" smtClean="0">
                <a:solidFill>
                  <a:srgbClr val="000000"/>
                </a:solidFill>
              </a:rPr>
              <a:t>_______________________________________________</a:t>
            </a:r>
            <a:endParaRPr lang="en-US" sz="3800" dirty="0">
              <a:solidFill>
                <a:srgbClr val="000000"/>
              </a:solidFill>
            </a:endParaRPr>
          </a:p>
          <a:p>
            <a:pPr algn="l"/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3800" dirty="0">
                <a:solidFill>
                  <a:srgbClr val="000000"/>
                </a:solidFill>
              </a:rPr>
              <a:t>When temperature increases, what is happening to the heat? What is happening to the kinetic energy?</a:t>
            </a:r>
          </a:p>
          <a:p>
            <a:pPr marL="571500" indent="-571500" algn="l">
              <a:lnSpc>
                <a:spcPct val="100000"/>
              </a:lnSpc>
              <a:buFont typeface="Arial"/>
              <a:buChar char="•"/>
            </a:pPr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endParaRPr lang="en-US" sz="3800" b="1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86" y="2327028"/>
            <a:ext cx="27432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90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67454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b="1" u="sng" dirty="0">
                <a:solidFill>
                  <a:srgbClr val="000000"/>
                </a:solidFill>
              </a:rPr>
              <a:t>EXAMPLE</a:t>
            </a:r>
            <a:r>
              <a:rPr lang="en-US" sz="3500" b="1" dirty="0">
                <a:solidFill>
                  <a:srgbClr val="000000"/>
                </a:solidFill>
              </a:rPr>
              <a:t>:</a:t>
            </a:r>
            <a:r>
              <a:rPr lang="en-US" sz="3500" dirty="0">
                <a:solidFill>
                  <a:srgbClr val="000000"/>
                </a:solidFill>
              </a:rPr>
              <a:t>   Your tea is at 120</a:t>
            </a:r>
            <a:r>
              <a:rPr lang="en-US" sz="3500" baseline="30000" dirty="0">
                <a:solidFill>
                  <a:srgbClr val="000000"/>
                </a:solidFill>
              </a:rPr>
              <a:t>o</a:t>
            </a:r>
            <a:r>
              <a:rPr lang="en-US" sz="3500" dirty="0">
                <a:solidFill>
                  <a:srgbClr val="000000"/>
                </a:solidFill>
              </a:rPr>
              <a:t>C and your coffee is at 140</a:t>
            </a:r>
            <a:r>
              <a:rPr lang="en-US" sz="3500" baseline="30000" dirty="0">
                <a:solidFill>
                  <a:srgbClr val="000000"/>
                </a:solidFill>
              </a:rPr>
              <a:t>o</a:t>
            </a:r>
            <a:r>
              <a:rPr lang="en-US" sz="3500" dirty="0">
                <a:solidFill>
                  <a:srgbClr val="000000"/>
                </a:solidFill>
              </a:rPr>
              <a:t>C. Is the kinetic energy of the two drinks the same or different? Why? </a:t>
            </a:r>
            <a:endParaRPr lang="en-US" sz="3500" dirty="0" smtClean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  <a:p>
            <a:endParaRPr lang="en-US" sz="38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endParaRPr lang="en-US" sz="3800" b="1" dirty="0">
              <a:solidFill>
                <a:srgbClr val="000000"/>
              </a:solidFill>
            </a:endParaRPr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142158"/>
            <a:ext cx="2879554" cy="20134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114800"/>
            <a:ext cx="3066770" cy="204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3: 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3.7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among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346296"/>
              </p:ext>
            </p:extLst>
          </p:nvPr>
        </p:nvGraphicFramePr>
        <p:xfrm>
          <a:off x="186117" y="152400"/>
          <a:ext cx="8828925" cy="670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Document" r:id="rId3" imgW="7061200" imgH="6553200" progId="Word.Document.12">
                  <p:embed/>
                </p:oleObj>
              </mc:Choice>
              <mc:Fallback>
                <p:oleObj name="Document" r:id="rId3" imgW="7061200" imgH="655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117" y="152400"/>
                        <a:ext cx="8828925" cy="670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41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09658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068352"/>
              </p:ext>
            </p:extLst>
          </p:nvPr>
        </p:nvGraphicFramePr>
        <p:xfrm>
          <a:off x="762000" y="1736966"/>
          <a:ext cx="7696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7061200" imgH="4572000" progId="Word.Document.12">
                  <p:embed/>
                </p:oleObj>
              </mc:Choice>
              <mc:Fallback>
                <p:oleObj name="Document" r:id="rId3" imgW="7061200" imgH="4572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736966"/>
                        <a:ext cx="76962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91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 fontScale="55000" lnSpcReduction="20000"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algn="l"/>
            <a:endParaRPr lang="en-US" sz="4000" dirty="0" smtClean="0">
              <a:solidFill>
                <a:schemeClr val="bg1"/>
              </a:solidFill>
            </a:endParaRPr>
          </a:p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Object </a:t>
            </a:r>
            <a:r>
              <a:rPr lang="en-US" sz="4000" dirty="0">
                <a:solidFill>
                  <a:schemeClr val="bg1"/>
                </a:solidFill>
              </a:rPr>
              <a:t>A at 40ºC and object </a:t>
            </a:r>
            <a:r>
              <a:rPr lang="en-US" sz="4000" i="1" dirty="0">
                <a:solidFill>
                  <a:schemeClr val="bg1"/>
                </a:solidFill>
              </a:rPr>
              <a:t>B </a:t>
            </a:r>
            <a:r>
              <a:rPr lang="en-US" sz="4000" dirty="0">
                <a:solidFill>
                  <a:schemeClr val="bg1"/>
                </a:solidFill>
              </a:rPr>
              <a:t>at 80ºC are placed in contact with each other. Which statement describes the heat flow between the objects?</a:t>
            </a:r>
          </a:p>
          <a:p>
            <a:pPr algn="l"/>
            <a:r>
              <a:rPr lang="en-US" sz="4000" b="1" dirty="0">
                <a:solidFill>
                  <a:schemeClr val="bg1"/>
                </a:solidFill>
              </a:rPr>
              <a:t> </a:t>
            </a:r>
            <a:endParaRPr lang="en-US" sz="4000" dirty="0">
              <a:solidFill>
                <a:schemeClr val="bg1"/>
              </a:solidFill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A)  Heat flows from object </a:t>
            </a:r>
            <a:r>
              <a:rPr lang="en-US" sz="4000" i="1" dirty="0">
                <a:solidFill>
                  <a:schemeClr val="bg1"/>
                </a:solidFill>
              </a:rPr>
              <a:t>A</a:t>
            </a:r>
            <a:r>
              <a:rPr lang="en-US" sz="4000" dirty="0">
                <a:solidFill>
                  <a:schemeClr val="bg1"/>
                </a:solidFill>
              </a:rPr>
              <a:t> to object </a:t>
            </a:r>
            <a:r>
              <a:rPr lang="en-US" sz="4000" i="1" dirty="0">
                <a:solidFill>
                  <a:schemeClr val="bg1"/>
                </a:solidFill>
              </a:rPr>
              <a:t>B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B)  Heat flows from object </a:t>
            </a:r>
            <a:r>
              <a:rPr lang="en-US" sz="4000" i="1" dirty="0">
                <a:solidFill>
                  <a:schemeClr val="bg1"/>
                </a:solidFill>
              </a:rPr>
              <a:t>B </a:t>
            </a:r>
            <a:r>
              <a:rPr lang="en-US" sz="4000" dirty="0">
                <a:solidFill>
                  <a:schemeClr val="bg1"/>
                </a:solidFill>
              </a:rPr>
              <a:t>to object </a:t>
            </a:r>
            <a:r>
              <a:rPr lang="en-US" sz="4000" i="1" dirty="0">
                <a:solidFill>
                  <a:schemeClr val="bg1"/>
                </a:solidFill>
              </a:rPr>
              <a:t>A.</a:t>
            </a:r>
            <a:endParaRPr lang="en-US" sz="4000" dirty="0">
              <a:solidFill>
                <a:schemeClr val="bg1"/>
              </a:solidFill>
            </a:endParaRP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C)  Heat flows in both directions between the objects.</a:t>
            </a:r>
          </a:p>
          <a:p>
            <a:pPr algn="l"/>
            <a:r>
              <a:rPr lang="en-US" sz="4000" dirty="0">
                <a:solidFill>
                  <a:schemeClr val="bg1"/>
                </a:solidFill>
              </a:rPr>
              <a:t>D)  No heat flow occurs between the objects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Class work questions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16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algn="l"/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>
                <a:solidFill>
                  <a:srgbClr val="000000"/>
                </a:solidFill>
              </a:rPr>
              <a:t>average kinetic energy of water molecules is greatest in which of these samples?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A)   10 g of water at 35°C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B)   10 g of water at 55°C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C)   100 g of water at 25°C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</a:rPr>
              <a:t>D)    100 g of water at 45°C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Class work questions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0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  <a:r>
              <a:rPr lang="en-US" sz="4000" b="1" dirty="0"/>
              <a:t> </a:t>
            </a:r>
            <a:endParaRPr lang="en-US" sz="4000" dirty="0"/>
          </a:p>
          <a:p>
            <a:r>
              <a:rPr lang="en-US" sz="4000" dirty="0">
                <a:solidFill>
                  <a:srgbClr val="000000"/>
                </a:solidFill>
              </a:rPr>
              <a:t>Explain the relationship between heat, energy, and temperature. Be sure to use all of these terms in your paragraph response.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19</a:t>
            </a:r>
            <a:r>
              <a:rPr lang="en-US" sz="4000" b="1" dirty="0" smtClean="0">
                <a:solidFill>
                  <a:srgbClr val="000000"/>
                </a:solidFill>
              </a:rPr>
              <a:t>-20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61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</a:t>
            </a:r>
            <a:r>
              <a:rPr lang="en-US" sz="4000" b="1" dirty="0" smtClean="0">
                <a:solidFill>
                  <a:srgbClr val="000000"/>
                </a:solidFill>
              </a:rPr>
              <a:t>2.8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51774"/>
              </p:ext>
            </p:extLst>
          </p:nvPr>
        </p:nvGraphicFramePr>
        <p:xfrm>
          <a:off x="2015123" y="3068903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Document" r:id="rId3" imgW="7188200" imgH="3035300" progId="Word.Document.12">
                  <p:embed/>
                </p:oleObj>
              </mc:Choice>
              <mc:Fallback>
                <p:oleObj name="Document" r:id="rId3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123" y="3068903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Thinking about…</a:t>
            </a:r>
          </a:p>
          <a:p>
            <a:pPr>
              <a:lnSpc>
                <a:spcPct val="100000"/>
              </a:lnSpc>
              <a:defRPr/>
            </a:pPr>
            <a:r>
              <a:rPr lang="en-US" sz="3200" dirty="0">
                <a:solidFill>
                  <a:schemeClr val="bg1"/>
                </a:solidFill>
              </a:rPr>
              <a:t>How would you describe the weather outside when it is winter? How do you know?</a:t>
            </a: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chemeClr val="bg1"/>
                </a:solidFill>
              </a:rPr>
              <a:t>How would you describe the weather outside when it is summer? How do you know? 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818" y="4848217"/>
            <a:ext cx="2252889" cy="14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While watching video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3 Things That You Learned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Two Questions You Have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1 connection to Chemistry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7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Watch this video</a:t>
            </a:r>
          </a:p>
          <a:p>
            <a:pPr lvl="0"/>
            <a:r>
              <a:rPr lang="en-US" sz="3200" b="1" dirty="0">
                <a:hlinkClick r:id="rId3"/>
              </a:rPr>
              <a:t>http://www.brainpop.com/science/energy/heat</a:t>
            </a:r>
            <a:r>
              <a:rPr lang="en-US" sz="3200" b="1" dirty="0" smtClean="0">
                <a:hlinkClick r:id="rId3"/>
              </a:rPr>
              <a:t>/</a:t>
            </a:r>
            <a:endParaRPr lang="en-US" sz="3200" b="1" dirty="0" smtClean="0"/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0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Write the three things you learned on three post-its</a:t>
            </a: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Find 3 other people with a different color post-it and read it to them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394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.8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How is heat, energy, and temperature connected to each other?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3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5708</TotalTime>
  <Words>1954</Words>
  <Application>Microsoft Macintosh PowerPoint</Application>
  <PresentationFormat>On-screen Show (4:3)</PresentationFormat>
  <Paragraphs>433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252</cp:revision>
  <dcterms:created xsi:type="dcterms:W3CDTF">2012-11-19T19:26:54Z</dcterms:created>
  <dcterms:modified xsi:type="dcterms:W3CDTF">2014-10-06T00:31:10Z</dcterms:modified>
</cp:coreProperties>
</file>