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7"/>
  </p:notesMasterIdLst>
  <p:sldIdLst>
    <p:sldId id="257" r:id="rId2"/>
    <p:sldId id="306" r:id="rId3"/>
    <p:sldId id="457" r:id="rId4"/>
    <p:sldId id="510" r:id="rId5"/>
    <p:sldId id="520" r:id="rId6"/>
    <p:sldId id="528" r:id="rId7"/>
    <p:sldId id="529" r:id="rId8"/>
    <p:sldId id="530" r:id="rId9"/>
    <p:sldId id="531" r:id="rId10"/>
    <p:sldId id="532" r:id="rId11"/>
    <p:sldId id="533" r:id="rId12"/>
    <p:sldId id="535" r:id="rId13"/>
    <p:sldId id="534" r:id="rId14"/>
    <p:sldId id="536" r:id="rId15"/>
    <p:sldId id="537" r:id="rId16"/>
    <p:sldId id="538" r:id="rId17"/>
    <p:sldId id="505" r:id="rId18"/>
    <p:sldId id="525" r:id="rId19"/>
    <p:sldId id="526" r:id="rId20"/>
    <p:sldId id="527" r:id="rId21"/>
    <p:sldId id="539" r:id="rId22"/>
    <p:sldId id="442" r:id="rId23"/>
    <p:sldId id="540" r:id="rId24"/>
    <p:sldId id="438" r:id="rId25"/>
    <p:sldId id="3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rainpop.com/science/energy/temperatur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</a:t>
            </a:r>
            <a:r>
              <a:rPr lang="en-US" sz="3200" dirty="0" smtClean="0"/>
              <a:t>will convert </a:t>
            </a:r>
            <a:r>
              <a:rPr lang="en-US" sz="3200" dirty="0" smtClean="0"/>
              <a:t>temperature</a:t>
            </a:r>
          </a:p>
          <a:p>
            <a:r>
              <a:rPr lang="en-US" sz="3200" dirty="0" smtClean="0"/>
              <a:t> </a:t>
            </a:r>
            <a:r>
              <a:rPr lang="en-US" sz="3200" dirty="0" smtClean="0"/>
              <a:t>between Celsius and Kelvin.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Aim: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 smtClean="0">
                <a:solidFill>
                  <a:srgbClr val="000000"/>
                </a:solidFill>
              </a:rPr>
              <a:t>do we convert </a:t>
            </a:r>
            <a:r>
              <a:rPr lang="en-US" sz="2400" b="1" dirty="0">
                <a:solidFill>
                  <a:srgbClr val="000000"/>
                </a:solidFill>
              </a:rPr>
              <a:t>temperature 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between </a:t>
            </a:r>
            <a:r>
              <a:rPr lang="en-US" sz="2400" b="1" dirty="0">
                <a:solidFill>
                  <a:srgbClr val="000000"/>
                </a:solidFill>
              </a:rPr>
              <a:t>Celsius and </a:t>
            </a:r>
            <a:r>
              <a:rPr lang="en-US" sz="2400" b="1" dirty="0" smtClean="0">
                <a:solidFill>
                  <a:srgbClr val="000000"/>
                </a:solidFill>
              </a:rPr>
              <a:t>Kelvin?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</a:t>
            </a:r>
            <a:r>
              <a:rPr lang="en-US" sz="2400" b="1" dirty="0"/>
              <a:t>2</a:t>
            </a:r>
            <a:r>
              <a:rPr lang="en-US" sz="2400" b="1" dirty="0" smtClean="0"/>
              <a:t>: </a:t>
            </a:r>
            <a:r>
              <a:rPr lang="en-US" sz="2400" b="1" dirty="0" smtClean="0"/>
              <a:t>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5 minutes to complete the do now)</a:t>
            </a:r>
            <a:endParaRPr lang="en-US" sz="5100" b="1" dirty="0" smtClean="0">
              <a:solidFill>
                <a:srgbClr val="80000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Three temperature scales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085969"/>
              </p:ext>
            </p:extLst>
          </p:nvPr>
        </p:nvGraphicFramePr>
        <p:xfrm>
          <a:off x="1007323" y="2828836"/>
          <a:ext cx="7048500" cy="2977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1" name="Document" r:id="rId3" imgW="7048500" imgH="2743200" progId="Word.Document.12">
                  <p:embed/>
                </p:oleObj>
              </mc:Choice>
              <mc:Fallback>
                <p:oleObj name="Document" r:id="rId3" imgW="7048500" imgH="274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7323" y="2828836"/>
                        <a:ext cx="7048500" cy="2977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383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</a:p>
          <a:p>
            <a:pPr lvl="0"/>
            <a:endParaRPr lang="en-US" sz="3200" b="1" dirty="0"/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1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pPr lvl="0"/>
            <a:endParaRPr lang="en-US" sz="3200" b="1" dirty="0"/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09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 #1 from video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1. How does the air on a hot day compare with the air on a cold day?</a:t>
            </a:r>
            <a:endParaRPr lang="en-US" sz="4000" dirty="0">
              <a:solidFill>
                <a:srgbClr val="000000"/>
              </a:solidFill>
            </a:endParaRPr>
          </a:p>
          <a:p>
            <a:pPr marL="742950" lvl="0" indent="-7429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On a hot day, air molecules have more energy</a:t>
            </a:r>
          </a:p>
          <a:p>
            <a:pPr marL="742950" lvl="0" indent="-7429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On a cold day, air molecules move faster</a:t>
            </a:r>
          </a:p>
          <a:p>
            <a:pPr marL="742950" lvl="0" indent="-7429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On a hot day, the air contains more nitrogen</a:t>
            </a:r>
          </a:p>
          <a:p>
            <a:pPr marL="742950" lvl="0" indent="-742950" algn="l">
              <a:buFont typeface="+mj-lt"/>
              <a:buAutoNum type="arabicParenR"/>
            </a:pPr>
            <a:r>
              <a:rPr lang="en-US" sz="4000" dirty="0">
                <a:solidFill>
                  <a:srgbClr val="000000"/>
                </a:solidFill>
              </a:rPr>
              <a:t>On a cold day, air molecules don’t move at all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5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 #2 from video</a:t>
            </a:r>
          </a:p>
          <a:p>
            <a:pPr algn="l"/>
            <a:r>
              <a:rPr lang="en-US" sz="3200" b="1" dirty="0">
                <a:solidFill>
                  <a:srgbClr val="000000"/>
                </a:solidFill>
              </a:rPr>
              <a:t>2. What happens inside a thermometer when the temperature goes up?</a:t>
            </a:r>
            <a:endParaRPr lang="en-US" sz="3200" dirty="0">
              <a:solidFill>
                <a:srgbClr val="000000"/>
              </a:solidFill>
            </a:endParaRPr>
          </a:p>
          <a:p>
            <a:pPr marL="514350" lvl="0" indent="-514350" algn="l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The heat causes the liquid to become denser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The heat causes liquid to expand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The heat causes liquid to float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sz="3200" dirty="0">
                <a:solidFill>
                  <a:srgbClr val="000000"/>
                </a:solidFill>
              </a:rPr>
              <a:t>The heat boils the liquid into a gas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4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 #3 from video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3. In France, the air temperature is often 30 degree in summer time. In the northern U.S., it’s often 30 degrees in the winter. What is the most likely reasons for this?</a:t>
            </a:r>
            <a:endParaRPr lang="en-US" dirty="0">
              <a:solidFill>
                <a:srgbClr val="000000"/>
              </a:solidFill>
            </a:endParaRP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Winters in the northern U.S. are extremely warm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France uses Celsius scale; the U.S. uses the Fahrenheit scale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Summers in France are extremely cold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France uses the Celsius scale; the U.S. uses the Kelvin scale.</a:t>
            </a:r>
          </a:p>
          <a:p>
            <a:endParaRPr lang="en-US" sz="4000" dirty="0">
              <a:solidFill>
                <a:srgbClr val="000000"/>
              </a:solidFill>
            </a:endParaRPr>
          </a:p>
          <a:p>
            <a:pPr algn="l"/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869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Question #3 from video</a:t>
            </a:r>
          </a:p>
          <a:p>
            <a:pPr algn="l"/>
            <a:r>
              <a:rPr lang="en-US" b="1" dirty="0">
                <a:solidFill>
                  <a:srgbClr val="000000"/>
                </a:solidFill>
              </a:rPr>
              <a:t>4. How is the Kelvin scale different from the Fahrenheit and Celsius scales?</a:t>
            </a:r>
            <a:endParaRPr lang="en-US" dirty="0">
              <a:solidFill>
                <a:srgbClr val="000000"/>
              </a:solidFill>
            </a:endParaRP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The Kelvin scale is used in the U.S.; the Fahrenheit and Celsius scales are used in Europe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The Kelvin scale measures a wider range of temperatures than the other scales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The Kelvin scale has no negative numbers</a:t>
            </a:r>
          </a:p>
          <a:p>
            <a:pPr marL="514350" lvl="0" indent="-514350" algn="l">
              <a:buFont typeface="+mj-lt"/>
              <a:buAutoNum type="arabicParenR"/>
            </a:pPr>
            <a:r>
              <a:rPr lang="en-US" dirty="0">
                <a:solidFill>
                  <a:srgbClr val="000000"/>
                </a:solidFill>
              </a:rPr>
              <a:t>The Kelvin scale does not exist outside of science labs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87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318000" y="1660158"/>
            <a:ext cx="4689229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000" dirty="0">
                <a:solidFill>
                  <a:srgbClr val="000000"/>
                </a:solidFill>
              </a:rPr>
              <a:t>What do you notice about the temperature difference between freezing point and boiling point for Celsius and </a:t>
            </a:r>
            <a:r>
              <a:rPr lang="en-US" sz="5000" dirty="0" smtClean="0">
                <a:solidFill>
                  <a:srgbClr val="000000"/>
                </a:solidFill>
              </a:rPr>
              <a:t>Kelvin?</a:t>
            </a:r>
          </a:p>
          <a:p>
            <a:pPr algn="l"/>
            <a:endParaRPr lang="en-US" sz="5000" dirty="0" smtClean="0">
              <a:solidFill>
                <a:srgbClr val="000000"/>
              </a:solidFill>
            </a:endParaRPr>
          </a:p>
          <a:p>
            <a:pPr algn="l"/>
            <a:endParaRPr lang="en-US" sz="4400" dirty="0" smtClean="0">
              <a:solidFill>
                <a:srgbClr val="000000"/>
              </a:solidFill>
            </a:endParaRPr>
          </a:p>
          <a:p>
            <a:pPr algn="l"/>
            <a:r>
              <a:rPr lang="en-US" sz="4400" dirty="0" smtClean="0">
                <a:solidFill>
                  <a:srgbClr val="000000"/>
                </a:solidFill>
              </a:rPr>
              <a:t>This </a:t>
            </a:r>
            <a:r>
              <a:rPr lang="en-US" sz="4400" dirty="0">
                <a:solidFill>
                  <a:srgbClr val="000000"/>
                </a:solidFill>
              </a:rPr>
              <a:t>means…</a:t>
            </a:r>
          </a:p>
          <a:p>
            <a:endParaRPr lang="en-US" sz="5000" dirty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5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pic>
        <p:nvPicPr>
          <p:cNvPr id="19" name="Picture 1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1" y="2188623"/>
            <a:ext cx="3776980" cy="3301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28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7"/>
            <a:ext cx="9095359" cy="48745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Conversion formula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708069"/>
              </p:ext>
            </p:extLst>
          </p:nvPr>
        </p:nvGraphicFramePr>
        <p:xfrm>
          <a:off x="429845" y="2705100"/>
          <a:ext cx="8264769" cy="2023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9" name="Document" r:id="rId3" imgW="6819900" imgH="1447800" progId="Word.Document.12">
                  <p:embed/>
                </p:oleObj>
              </mc:Choice>
              <mc:Fallback>
                <p:oleObj name="Document" r:id="rId3" imgW="68199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845" y="2705100"/>
                        <a:ext cx="8264769" cy="2023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42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Sample question #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1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r>
              <a:rPr lang="en-US" sz="4000" dirty="0">
                <a:solidFill>
                  <a:srgbClr val="000000"/>
                </a:solidFill>
              </a:rPr>
              <a:t>What Kelvin temperature is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equivalent </a:t>
            </a:r>
            <a:r>
              <a:rPr lang="en-US" sz="4000" dirty="0">
                <a:solidFill>
                  <a:srgbClr val="000000"/>
                </a:solidFill>
              </a:rPr>
              <a:t>to 35</a:t>
            </a:r>
            <a:r>
              <a:rPr lang="en-US" sz="4000" baseline="30000" dirty="0">
                <a:solidFill>
                  <a:srgbClr val="000000"/>
                </a:solidFill>
              </a:rPr>
              <a:t>o</a:t>
            </a:r>
            <a:r>
              <a:rPr lang="en-US" sz="4000" dirty="0">
                <a:solidFill>
                  <a:srgbClr val="000000"/>
                </a:solidFill>
              </a:rPr>
              <a:t>C?</a:t>
            </a:r>
          </a:p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77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weather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heat, temperature, Celsius, Kelvin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87810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</a:t>
            </a:r>
            <a:r>
              <a:rPr lang="en-US" sz="2400" b="1" dirty="0" smtClean="0">
                <a:solidFill>
                  <a:srgbClr val="000000"/>
                </a:solidFill>
              </a:rPr>
              <a:t>?</a:t>
            </a:r>
            <a:endParaRPr lang="en-US" sz="24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158" y="3012001"/>
            <a:ext cx="3229886" cy="241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  <a:endParaRPr lang="en-US" sz="4000" dirty="0"/>
          </a:p>
          <a:p>
            <a:r>
              <a:rPr lang="en-US" sz="4000" dirty="0">
                <a:solidFill>
                  <a:srgbClr val="000000"/>
                </a:solidFill>
              </a:rPr>
              <a:t>What Celsius temperature is 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>
                <a:solidFill>
                  <a:srgbClr val="000000"/>
                </a:solidFill>
              </a:rPr>
              <a:t>equivalent </a:t>
            </a:r>
            <a:r>
              <a:rPr lang="en-US" sz="4000" dirty="0">
                <a:solidFill>
                  <a:srgbClr val="000000"/>
                </a:solidFill>
              </a:rPr>
              <a:t>to 298K?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2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7033845" y="1634374"/>
            <a:ext cx="2110153" cy="4704907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Some more to try…</a:t>
            </a:r>
            <a:endParaRPr lang="en-US" sz="4000" dirty="0"/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773558"/>
              </p:ext>
            </p:extLst>
          </p:nvPr>
        </p:nvGraphicFramePr>
        <p:xfrm>
          <a:off x="107965" y="1649062"/>
          <a:ext cx="68199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4" name="Document" r:id="rId3" imgW="6819900" imgH="4876800" progId="Word.Document.12">
                  <p:embed/>
                </p:oleObj>
              </mc:Choice>
              <mc:Fallback>
                <p:oleObj name="Document" r:id="rId3" imgW="6819900" imgH="4876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65" y="1649062"/>
                        <a:ext cx="6819900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896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55000" lnSpcReduction="20000"/>
          </a:bodyPr>
          <a:lstStyle/>
          <a:p>
            <a:r>
              <a:rPr lang="en-US" sz="4000" b="1" dirty="0">
                <a:solidFill>
                  <a:srgbClr val="000000"/>
                </a:solidFill>
              </a:rPr>
              <a:t>In a lab, you measure four liquids and got the following temperatures. List the following temperatures in order from least to greatest.  SHOW WORK! 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293 K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38</a:t>
            </a:r>
            <a:r>
              <a:rPr lang="en-US" sz="4000" b="1" baseline="30000" dirty="0">
                <a:solidFill>
                  <a:srgbClr val="000000"/>
                </a:solidFill>
              </a:rPr>
              <a:t>o</a:t>
            </a:r>
            <a:r>
              <a:rPr lang="en-US" sz="4000" b="1" dirty="0">
                <a:solidFill>
                  <a:srgbClr val="000000"/>
                </a:solidFill>
              </a:rPr>
              <a:t>C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42K</a:t>
            </a:r>
            <a:endParaRPr lang="en-US" sz="4000" dirty="0">
              <a:solidFill>
                <a:srgbClr val="000000"/>
              </a:solidFill>
            </a:endParaRPr>
          </a:p>
          <a:p>
            <a:pPr marL="571500" lvl="0" indent="-571500" algn="l">
              <a:buFont typeface="Arial"/>
              <a:buChar char="•"/>
            </a:pPr>
            <a:r>
              <a:rPr lang="en-US" sz="4000" b="1" dirty="0" smtClean="0">
                <a:solidFill>
                  <a:srgbClr val="000000"/>
                </a:solidFill>
              </a:rPr>
              <a:t>61</a:t>
            </a:r>
            <a:r>
              <a:rPr lang="en-US" sz="4000" b="1" baseline="30000" dirty="0" smtClean="0">
                <a:solidFill>
                  <a:srgbClr val="000000"/>
                </a:solidFill>
              </a:rPr>
              <a:t>o</a:t>
            </a:r>
            <a:r>
              <a:rPr lang="en-US" sz="4000" b="1" dirty="0" smtClean="0">
                <a:solidFill>
                  <a:srgbClr val="000000"/>
                </a:solidFill>
              </a:rPr>
              <a:t>C</a:t>
            </a:r>
            <a:endParaRPr lang="en-US" sz="4000" dirty="0">
              <a:solidFill>
                <a:srgbClr val="000000"/>
              </a:solidFill>
            </a:endParaRPr>
          </a:p>
          <a:p>
            <a:r>
              <a:rPr lang="en-US" sz="4000" b="1" dirty="0">
                <a:solidFill>
                  <a:srgbClr val="000000"/>
                </a:solidFill>
              </a:rPr>
              <a:t>Then list the temperatures above from the most kinetic energy to the least kinetic energy. Explain your reasoning.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</a:t>
            </a:r>
            <a:r>
              <a:rPr lang="en-US" sz="4000" b="1" dirty="0" smtClean="0">
                <a:solidFill>
                  <a:srgbClr val="000000"/>
                </a:solidFill>
              </a:rPr>
              <a:t>25-26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0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3.8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20756"/>
              </p:ext>
            </p:extLst>
          </p:nvPr>
        </p:nvGraphicFramePr>
        <p:xfrm>
          <a:off x="977900" y="3277575"/>
          <a:ext cx="7188200" cy="292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Document" r:id="rId3" imgW="7188200" imgH="2921000" progId="Word.Document.12">
                  <p:embed/>
                </p:oleObj>
              </mc:Choice>
              <mc:Fallback>
                <p:oleObj name="Document" r:id="rId3" imgW="7188200" imgH="292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900" y="3277575"/>
                        <a:ext cx="7188200" cy="292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68272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5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448734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651774"/>
              </p:ext>
            </p:extLst>
          </p:nvPr>
        </p:nvGraphicFramePr>
        <p:xfrm>
          <a:off x="2015123" y="3068903"/>
          <a:ext cx="7188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7" name="Document" r:id="rId3" imgW="7188200" imgH="3035300" progId="Word.Document.12">
                  <p:embed/>
                </p:oleObj>
              </mc:Choice>
              <mc:Fallback>
                <p:oleObj name="Document" r:id="rId3" imgW="7188200" imgH="303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5123" y="3068903"/>
                        <a:ext cx="7188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</a:t>
            </a:r>
            <a:r>
              <a:rPr lang="en-US" sz="6000" b="1" dirty="0" smtClean="0"/>
              <a:t>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Watch video</a:t>
            </a: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3200" u="sng" dirty="0">
                <a:solidFill>
                  <a:srgbClr val="000000"/>
                </a:solidFill>
                <a:hlinkClick r:id="rId2"/>
              </a:rPr>
              <a:t>http://www.brainpop.com/science/energy/temperature</a:t>
            </a:r>
            <a:r>
              <a:rPr lang="en-US" sz="3200" u="sng" dirty="0" smtClean="0">
                <a:solidFill>
                  <a:srgbClr val="000000"/>
                </a:solidFill>
                <a:hlinkClick r:id="rId2"/>
              </a:rPr>
              <a:t>/</a:t>
            </a:r>
            <a:r>
              <a:rPr lang="en-US" sz="3200" u="sng" dirty="0" smtClean="0">
                <a:solidFill>
                  <a:srgbClr val="000000"/>
                </a:solidFill>
              </a:rPr>
              <a:t> </a:t>
            </a:r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32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While watching video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3 Things That You Learned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Two Questions You Have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1 connection to Chemistry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70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Turn and talk</a:t>
            </a:r>
            <a:endParaRPr lang="en-US" sz="40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Share three things you learned from the person next to you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6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QUESTION STEMS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_____________?</a:t>
            </a: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  <a:endParaRPr lang="en-US" sz="40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21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2.9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87337" y="429196"/>
            <a:ext cx="74076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Aim: </a:t>
            </a:r>
            <a:r>
              <a:rPr lang="en-US" sz="2400" b="1" dirty="0" smtClean="0">
                <a:solidFill>
                  <a:srgbClr val="000000"/>
                </a:solidFill>
              </a:rPr>
              <a:t>How </a:t>
            </a:r>
            <a:r>
              <a:rPr lang="en-US" sz="2400" b="1" dirty="0">
                <a:solidFill>
                  <a:srgbClr val="000000"/>
                </a:solidFill>
              </a:rPr>
              <a:t>do we convert temperature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between Celsius and Kelvin?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86992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Each person in your group, share how this connects with Chemistry</a:t>
            </a:r>
          </a:p>
          <a:p>
            <a:pPr marL="742950" indent="-742950" algn="l">
              <a:buAutoNum type="arabicPeriod"/>
            </a:pPr>
            <a:r>
              <a:rPr lang="en-US" sz="4000" dirty="0" err="1">
                <a:solidFill>
                  <a:srgbClr val="000000"/>
                </a:solidFill>
                <a:latin typeface="Century Gothic"/>
                <a:cs typeface="Century Gothic"/>
              </a:rPr>
              <a:t>Outloud</a:t>
            </a: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 as a class, we will share some questions and try to answer it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6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5652</TotalTime>
  <Words>1461</Words>
  <Application>Microsoft Macintosh PowerPoint</Application>
  <PresentationFormat>On-screen Show (4:3)</PresentationFormat>
  <Paragraphs>365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Twilight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250</cp:revision>
  <dcterms:created xsi:type="dcterms:W3CDTF">2012-11-19T19:26:54Z</dcterms:created>
  <dcterms:modified xsi:type="dcterms:W3CDTF">2014-10-06T01:23:30Z</dcterms:modified>
</cp:coreProperties>
</file>