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7" r:id="rId1"/>
  </p:sldMasterIdLst>
  <p:notesMasterIdLst>
    <p:notesMasterId r:id="rId25"/>
  </p:notesMasterIdLst>
  <p:sldIdLst>
    <p:sldId id="257" r:id="rId2"/>
    <p:sldId id="306" r:id="rId3"/>
    <p:sldId id="577" r:id="rId4"/>
    <p:sldId id="578" r:id="rId5"/>
    <p:sldId id="600" r:id="rId6"/>
    <p:sldId id="599" r:id="rId7"/>
    <p:sldId id="582" r:id="rId8"/>
    <p:sldId id="601" r:id="rId9"/>
    <p:sldId id="602" r:id="rId10"/>
    <p:sldId id="572" r:id="rId11"/>
    <p:sldId id="586" r:id="rId12"/>
    <p:sldId id="589" r:id="rId13"/>
    <p:sldId id="590" r:id="rId14"/>
    <p:sldId id="591" r:id="rId15"/>
    <p:sldId id="592" r:id="rId16"/>
    <p:sldId id="594" r:id="rId17"/>
    <p:sldId id="595" r:id="rId18"/>
    <p:sldId id="598" r:id="rId19"/>
    <p:sldId id="596" r:id="rId20"/>
    <p:sldId id="597" r:id="rId21"/>
    <p:sldId id="536" r:id="rId22"/>
    <p:sldId id="438" r:id="rId23"/>
    <p:sldId id="37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65" d="100"/>
          <a:sy n="65" d="100"/>
        </p:scale>
        <p:origin x="-1704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EE796-8BB9-8E40-BF38-D52FCB9B1618}" type="datetimeFigureOut">
              <a:rPr lang="en-US" smtClean="0"/>
              <a:t>1/11/15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E6601-88E3-EE42-92CE-0AEC8762A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6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CBC95-73C3-6940-8688-C6D4C3AD3A7E}" type="datetimeFigureOut">
              <a:rPr lang="en-US" smtClean="0"/>
              <a:pPr/>
              <a:t>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images.google.com/imgres?imgurl=http://www.wise.k12.va.us/jjk/Chemistry/dalton2.gif&amp;imgrefurl=http://www.wise.k12.va.us/jjk/Chemistry/gaslaws.html&amp;h=350&amp;w=293&amp;sz=24&amp;hl=en&amp;start=1&amp;usg=__tKW1MZsUc4JZu9oKaZNr8STm8iE=&amp;tbnid=sPsSGEksLAnGxM:&amp;tbnh=120&amp;tbnw=100&amp;prev=/images?q=dalton&amp;gbv=2&amp;hl=en" TargetMode="External"/><Relationship Id="rId3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upload.wikimedia.org/wikipedia/commons/b/b6/Jj-thomson2.jpg" TargetMode="External"/><Relationship Id="rId3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1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15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image" Target="../media/image16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brainpop.com/science/matterandchemistry/atomicmodel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799718"/>
            <a:ext cx="7296150" cy="2615974"/>
          </a:xfrm>
        </p:spPr>
        <p:txBody>
          <a:bodyPr>
            <a:normAutofit lnSpcReduction="10000"/>
          </a:bodyPr>
          <a:lstStyle/>
          <a:p>
            <a:pPr algn="l" eaLnBrk="1" hangingPunct="1"/>
            <a:r>
              <a:rPr lang="en-US" sz="5100" b="1" u="sng" dirty="0" smtClean="0">
                <a:solidFill>
                  <a:schemeClr val="bg1"/>
                </a:solidFill>
                <a:latin typeface="Stencil"/>
                <a:ea typeface="ＭＳ Ｐゴシック" charset="-128"/>
                <a:cs typeface="Stencil"/>
              </a:rPr>
              <a:t>Objective:</a:t>
            </a:r>
          </a:p>
          <a:p>
            <a:pPr marL="457200" indent="-457200" algn="l">
              <a:buFontTx/>
              <a:buChar char="•"/>
            </a:pPr>
            <a:r>
              <a:rPr lang="en-US" dirty="0"/>
              <a:t>I will </a:t>
            </a:r>
            <a:r>
              <a:rPr lang="en-US" dirty="0" smtClean="0"/>
              <a:t>summarize the development of the atom.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7799" y="565962"/>
            <a:ext cx="7407619" cy="8925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 smtClean="0">
                <a:solidFill>
                  <a:srgbClr val="000000"/>
                </a:solidFill>
              </a:rPr>
              <a:t>Aim</a:t>
            </a:r>
            <a:r>
              <a:rPr lang="en-US" sz="2600" b="1" dirty="0" smtClean="0">
                <a:solidFill>
                  <a:schemeClr val="bg1"/>
                </a:solidFill>
              </a:rPr>
              <a:t>: How has the model of the atom</a:t>
            </a:r>
          </a:p>
          <a:p>
            <a:pPr algn="ctr"/>
            <a:r>
              <a:rPr lang="en-US" sz="2600" b="1" dirty="0" smtClean="0">
                <a:solidFill>
                  <a:schemeClr val="bg1"/>
                </a:solidFill>
              </a:rPr>
              <a:t> evolved over time?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</a:t>
            </a:r>
            <a:r>
              <a:rPr lang="en-US" sz="2400" b="1" dirty="0" smtClean="0"/>
              <a:t>3: </a:t>
            </a:r>
            <a:r>
              <a:rPr lang="en-US" sz="2400" b="1" dirty="0" smtClean="0"/>
              <a:t>A World of Particles—An Atom &amp; Its Components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30261" y="168270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12" name="Rounded Rectangle 1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4001" y="1066800"/>
              <a:ext cx="1453199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Do Now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26" y="5568464"/>
            <a:ext cx="871830" cy="95738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10" y="4415692"/>
            <a:ext cx="1758511" cy="2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732821" y="4415692"/>
            <a:ext cx="5411179" cy="24423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0" b="1" u="sng" dirty="0" smtClean="0">
                <a:solidFill>
                  <a:srgbClr val="000000"/>
                </a:solidFill>
                <a:latin typeface="Stencil" pitchFamily="82" charset="0"/>
              </a:rPr>
              <a:t>DO NOW</a:t>
            </a:r>
            <a:r>
              <a:rPr lang="en-US" sz="12000" b="1" dirty="0" smtClean="0">
                <a:solidFill>
                  <a:srgbClr val="000000"/>
                </a:solidFill>
                <a:latin typeface="Stencil" pitchFamily="82" charset="0"/>
              </a:rPr>
              <a:t>:</a:t>
            </a:r>
            <a:r>
              <a:rPr lang="en-US" sz="8000" b="1" dirty="0" smtClean="0">
                <a:solidFill>
                  <a:srgbClr val="000000"/>
                </a:solidFill>
                <a:latin typeface="Stencil" pitchFamily="82" charset="0"/>
              </a:rPr>
              <a:t> </a:t>
            </a:r>
          </a:p>
          <a:p>
            <a:pPr algn="l"/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You have 5 minutes for the Do Now</a:t>
            </a:r>
            <a:endParaRPr lang="en-US" sz="5100" b="1" dirty="0" smtClean="0">
              <a:solidFill>
                <a:srgbClr val="800000"/>
              </a:solidFill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.1</a:t>
            </a:r>
            <a:endParaRPr lang="en-US" sz="60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</a:rPr>
              <a:t>Aim</a:t>
            </a:r>
            <a:r>
              <a:rPr lang="en-US" sz="2600" b="1" dirty="0">
                <a:solidFill>
                  <a:schemeClr val="bg1"/>
                </a:solidFill>
              </a:rPr>
              <a:t>: How has the model of the atom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</a:rPr>
              <a:t> evolved over time?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8" y="1720342"/>
            <a:ext cx="919379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Group assignment</a:t>
            </a:r>
            <a:endParaRPr lang="en-US" sz="3000" dirty="0" smtClean="0">
              <a:solidFill>
                <a:srgbClr val="000000"/>
              </a:solidFill>
            </a:endParaRPr>
          </a:p>
          <a:p>
            <a:endParaRPr lang="en-US" sz="3000" dirty="0" smtClean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rgbClr val="000000"/>
                </a:solidFill>
              </a:rPr>
              <a:t>Read each passage that are on pages </a:t>
            </a:r>
            <a:r>
              <a:rPr lang="en-US" sz="3000" dirty="0" smtClean="0">
                <a:solidFill>
                  <a:srgbClr val="000000"/>
                </a:solidFill>
              </a:rPr>
              <a:t>4-</a:t>
            </a:r>
            <a:r>
              <a:rPr lang="en-US" sz="3000" dirty="0">
                <a:solidFill>
                  <a:srgbClr val="000000"/>
                </a:solidFill>
              </a:rPr>
              <a:t>6</a:t>
            </a:r>
            <a:r>
              <a:rPr lang="en-US" sz="3000" dirty="0" smtClean="0">
                <a:solidFill>
                  <a:srgbClr val="000000"/>
                </a:solidFill>
              </a:rPr>
              <a:t> </a:t>
            </a:r>
            <a:r>
              <a:rPr lang="en-US" sz="3000" dirty="0" smtClean="0">
                <a:solidFill>
                  <a:srgbClr val="000000"/>
                </a:solidFill>
              </a:rPr>
              <a:t>and answer the questions as a group. 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rgbClr val="000000"/>
                </a:solidFill>
              </a:rPr>
              <a:t>You will also be responsible to fill out the chart on page 3 based on the readings on pages 4-6</a:t>
            </a:r>
            <a:endParaRPr lang="en-US" sz="3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518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.1</a:t>
            </a:r>
            <a:endParaRPr lang="en-US" sz="60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</a:rPr>
              <a:t>Aim</a:t>
            </a:r>
            <a:r>
              <a:rPr lang="en-US" sz="2600" b="1" dirty="0">
                <a:solidFill>
                  <a:schemeClr val="bg1"/>
                </a:solidFill>
              </a:rPr>
              <a:t>: How has the model of the atom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</a:rPr>
              <a:t> evolved over time?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8" y="1720342"/>
            <a:ext cx="9193798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John </a:t>
            </a:r>
            <a:r>
              <a:rPr lang="en-US" sz="4000" dirty="0" err="1" smtClean="0">
                <a:solidFill>
                  <a:srgbClr val="475BCD"/>
                </a:solidFill>
                <a:latin typeface="Stencil"/>
                <a:cs typeface="Stencil"/>
              </a:rPr>
              <a:t>dalton</a:t>
            </a: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—model #1</a:t>
            </a:r>
            <a:endParaRPr lang="en-US" sz="3200" dirty="0" smtClean="0"/>
          </a:p>
          <a:p>
            <a:r>
              <a:rPr lang="en-US" sz="2500" dirty="0" smtClean="0">
                <a:solidFill>
                  <a:srgbClr val="000000"/>
                </a:solidFill>
              </a:rPr>
              <a:t>1</a:t>
            </a:r>
            <a:r>
              <a:rPr lang="en-US" sz="2500" dirty="0">
                <a:solidFill>
                  <a:srgbClr val="000000"/>
                </a:solidFill>
              </a:rPr>
              <a:t>. What is the name of his theory? ________________________________________</a:t>
            </a:r>
          </a:p>
          <a:p>
            <a:r>
              <a:rPr lang="en-US" sz="2500" dirty="0">
                <a:solidFill>
                  <a:srgbClr val="000000"/>
                </a:solidFill>
              </a:rPr>
              <a:t>2. What are elements made of? ___________________________________________</a:t>
            </a:r>
          </a:p>
          <a:p>
            <a:r>
              <a:rPr lang="en-US" sz="2500" dirty="0">
                <a:solidFill>
                  <a:srgbClr val="000000"/>
                </a:solidFill>
              </a:rPr>
              <a:t>3. An atom of hydrogen and an atom of carbon are ______________________. </a:t>
            </a:r>
          </a:p>
          <a:p>
            <a:r>
              <a:rPr lang="en-US" sz="2500" dirty="0">
                <a:solidFill>
                  <a:srgbClr val="000000"/>
                </a:solidFill>
              </a:rPr>
              <a:t>4. What are compounds made of ? ___________________________________</a:t>
            </a:r>
          </a:p>
          <a:p>
            <a:r>
              <a:rPr lang="en-US" sz="2500" dirty="0">
                <a:solidFill>
                  <a:srgbClr val="000000"/>
                </a:solidFill>
              </a:rPr>
              <a:t>5. The ratio of atoms in </a:t>
            </a:r>
            <a:r>
              <a:rPr lang="en-US" sz="2500" dirty="0" err="1">
                <a:solidFill>
                  <a:srgbClr val="000000"/>
                </a:solidFill>
              </a:rPr>
              <a:t>HCl</a:t>
            </a:r>
            <a:r>
              <a:rPr lang="en-US" sz="2500" dirty="0">
                <a:solidFill>
                  <a:srgbClr val="000000"/>
                </a:solidFill>
              </a:rPr>
              <a:t> is       a) 1:3         b) 2:1             c) 1:1</a:t>
            </a:r>
          </a:p>
        </p:txBody>
      </p:sp>
      <p:pic>
        <p:nvPicPr>
          <p:cNvPr id="22" name="Picture 6" descr="http://tbn0.google.com/images?q=tbn:sPsSGEksLAnGxM:http://www.wise.k12.va.us/jjk/Chemistry/dalton2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802" y="2828836"/>
            <a:ext cx="1837378" cy="2268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637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.1</a:t>
            </a:r>
            <a:endParaRPr lang="en-US" sz="60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</a:rPr>
              <a:t>Aim</a:t>
            </a:r>
            <a:r>
              <a:rPr lang="en-US" sz="2600" b="1" dirty="0">
                <a:solidFill>
                  <a:schemeClr val="bg1"/>
                </a:solidFill>
              </a:rPr>
              <a:t>: How has the model of the atom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</a:rPr>
              <a:t> evolved over time?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8" y="1720342"/>
            <a:ext cx="9193798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475BCD"/>
                </a:solidFill>
                <a:latin typeface="Stencil"/>
                <a:cs typeface="Stencil"/>
              </a:rPr>
              <a:t>j.j</a:t>
            </a: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. </a:t>
            </a:r>
            <a:r>
              <a:rPr lang="en-US" sz="4000" dirty="0" err="1" smtClean="0">
                <a:solidFill>
                  <a:srgbClr val="475BCD"/>
                </a:solidFill>
                <a:latin typeface="Stencil"/>
                <a:cs typeface="Stencil"/>
              </a:rPr>
              <a:t>thomson</a:t>
            </a: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—model #2</a:t>
            </a:r>
            <a:endParaRPr lang="en-US" sz="3200" dirty="0" smtClean="0"/>
          </a:p>
          <a:p>
            <a:pPr marL="514350" indent="-514350">
              <a:buAutoNum type="arabicPeriod"/>
            </a:pP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What </a:t>
            </a:r>
            <a:r>
              <a:rPr lang="en-US" sz="2800" dirty="0">
                <a:solidFill>
                  <a:schemeClr val="bg1"/>
                </a:solidFill>
              </a:rPr>
              <a:t>did J.J. Thompson discover?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What </a:t>
            </a:r>
            <a:r>
              <a:rPr lang="en-US" sz="2800" dirty="0">
                <a:solidFill>
                  <a:schemeClr val="bg1"/>
                </a:solidFill>
              </a:rPr>
              <a:t>is the charge of an electron?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What </a:t>
            </a:r>
            <a:r>
              <a:rPr lang="en-US" sz="2800" dirty="0">
                <a:solidFill>
                  <a:schemeClr val="bg1"/>
                </a:solidFill>
              </a:rPr>
              <a:t>are cathode rays made of?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Why </a:t>
            </a:r>
            <a:r>
              <a:rPr lang="en-US" sz="2800" dirty="0">
                <a:solidFill>
                  <a:schemeClr val="bg1"/>
                </a:solidFill>
              </a:rPr>
              <a:t>do electrons move from the negative end of the tube to the positive end?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What </a:t>
            </a:r>
            <a:r>
              <a:rPr lang="en-US" sz="2800" dirty="0">
                <a:solidFill>
                  <a:schemeClr val="bg1"/>
                </a:solidFill>
              </a:rPr>
              <a:t>was Thompson working with when he discovered the cathode rays? 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2500" dirty="0">
              <a:solidFill>
                <a:schemeClr val="bg1"/>
              </a:solidFill>
            </a:endParaRPr>
          </a:p>
        </p:txBody>
      </p:sp>
      <p:pic>
        <p:nvPicPr>
          <p:cNvPr id="23" name="Picture 2" descr="File:Jj-thomson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000" y="2409477"/>
            <a:ext cx="1403835" cy="161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744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.1</a:t>
            </a:r>
            <a:endParaRPr lang="en-US" sz="60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</a:rPr>
              <a:t>Aim</a:t>
            </a:r>
            <a:r>
              <a:rPr lang="en-US" sz="2600" b="1" dirty="0">
                <a:solidFill>
                  <a:schemeClr val="bg1"/>
                </a:solidFill>
              </a:rPr>
              <a:t>: How has the model of the atom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</a:rPr>
              <a:t> evolved over time?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8" y="1720342"/>
            <a:ext cx="91937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Ernest </a:t>
            </a:r>
            <a:r>
              <a:rPr lang="en-US" sz="4000" dirty="0" err="1" smtClean="0">
                <a:solidFill>
                  <a:srgbClr val="475BCD"/>
                </a:solidFill>
                <a:latin typeface="Stencil"/>
                <a:cs typeface="Stencil"/>
              </a:rPr>
              <a:t>rutherford</a:t>
            </a: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—model #3</a:t>
            </a:r>
            <a:endParaRPr lang="en-US" sz="2800" dirty="0" smtClean="0"/>
          </a:p>
          <a:p>
            <a:pPr marL="457200" indent="-457200">
              <a:buAutoNum type="arabicPeriod"/>
            </a:pPr>
            <a:r>
              <a:rPr lang="en-US" sz="2500" dirty="0" smtClean="0">
                <a:solidFill>
                  <a:srgbClr val="000000"/>
                </a:solidFill>
              </a:rPr>
              <a:t>What </a:t>
            </a:r>
            <a:r>
              <a:rPr lang="en-US" sz="2500" dirty="0">
                <a:solidFill>
                  <a:srgbClr val="000000"/>
                </a:solidFill>
              </a:rPr>
              <a:t>is the name of his theory?  </a:t>
            </a:r>
            <a:r>
              <a:rPr lang="en-US" sz="2500" dirty="0" smtClean="0">
                <a:solidFill>
                  <a:srgbClr val="000000"/>
                </a:solidFill>
              </a:rPr>
              <a:t>What </a:t>
            </a:r>
            <a:r>
              <a:rPr lang="en-US" sz="2500" dirty="0">
                <a:solidFill>
                  <a:srgbClr val="000000"/>
                </a:solidFill>
              </a:rPr>
              <a:t>is the charge of an alpha particle? </a:t>
            </a:r>
          </a:p>
          <a:p>
            <a:pPr marL="457200" indent="-457200">
              <a:buAutoNum type="arabicPeriod"/>
            </a:pPr>
            <a:r>
              <a:rPr lang="en-US" sz="2500" dirty="0" smtClean="0">
                <a:solidFill>
                  <a:srgbClr val="000000"/>
                </a:solidFill>
              </a:rPr>
              <a:t>Why </a:t>
            </a:r>
            <a:r>
              <a:rPr lang="en-US" sz="2500" dirty="0">
                <a:solidFill>
                  <a:srgbClr val="000000"/>
                </a:solidFill>
              </a:rPr>
              <a:t>is Rutherford’s experiment called the gold foil </a:t>
            </a:r>
            <a:r>
              <a:rPr lang="en-US" sz="2500" dirty="0" smtClean="0">
                <a:solidFill>
                  <a:srgbClr val="000000"/>
                </a:solidFill>
              </a:rPr>
              <a:t>experiment?</a:t>
            </a:r>
          </a:p>
          <a:p>
            <a:pPr marL="457200" indent="-457200">
              <a:buAutoNum type="arabicPeriod"/>
            </a:pPr>
            <a:r>
              <a:rPr lang="en-US" sz="2500" dirty="0" smtClean="0">
                <a:solidFill>
                  <a:srgbClr val="000000"/>
                </a:solidFill>
              </a:rPr>
              <a:t>How </a:t>
            </a:r>
            <a:r>
              <a:rPr lang="en-US" sz="2500" dirty="0">
                <a:solidFill>
                  <a:srgbClr val="000000"/>
                </a:solidFill>
              </a:rPr>
              <a:t>did he know that atom was mostly empty space</a:t>
            </a:r>
            <a:r>
              <a:rPr lang="en-US" sz="2500" dirty="0" smtClean="0">
                <a:solidFill>
                  <a:srgbClr val="000000"/>
                </a:solidFill>
              </a:rPr>
              <a:t>?</a:t>
            </a:r>
          </a:p>
          <a:p>
            <a:pPr marL="457200" indent="-457200">
              <a:buAutoNum type="arabicPeriod"/>
            </a:pPr>
            <a:r>
              <a:rPr lang="en-US" sz="2500" dirty="0" smtClean="0">
                <a:solidFill>
                  <a:srgbClr val="000000"/>
                </a:solidFill>
              </a:rPr>
              <a:t>What </a:t>
            </a:r>
            <a:r>
              <a:rPr lang="en-US" sz="2500" dirty="0">
                <a:solidFill>
                  <a:srgbClr val="000000"/>
                </a:solidFill>
              </a:rPr>
              <a:t>happened to the alpha particles as they </a:t>
            </a:r>
            <a:endParaRPr lang="en-US" sz="2500" dirty="0" smtClean="0">
              <a:solidFill>
                <a:srgbClr val="000000"/>
              </a:solidFill>
            </a:endParaRPr>
          </a:p>
          <a:p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smtClean="0">
                <a:solidFill>
                  <a:srgbClr val="000000"/>
                </a:solidFill>
              </a:rPr>
              <a:t>      hit </a:t>
            </a:r>
            <a:r>
              <a:rPr lang="en-US" sz="2500" dirty="0">
                <a:solidFill>
                  <a:srgbClr val="000000"/>
                </a:solidFill>
              </a:rPr>
              <a:t>the gold foil? </a:t>
            </a:r>
          </a:p>
          <a:p>
            <a:r>
              <a:rPr lang="en-US" sz="2500" dirty="0" smtClean="0">
                <a:solidFill>
                  <a:srgbClr val="000000"/>
                </a:solidFill>
              </a:rPr>
              <a:t>5.    How </a:t>
            </a:r>
            <a:r>
              <a:rPr lang="en-US" sz="2500" dirty="0">
                <a:solidFill>
                  <a:srgbClr val="000000"/>
                </a:solidFill>
              </a:rPr>
              <a:t>did he know that the nucleus was </a:t>
            </a:r>
            <a:r>
              <a:rPr lang="en-US" sz="2500" dirty="0" smtClean="0">
                <a:solidFill>
                  <a:srgbClr val="000000"/>
                </a:solidFill>
              </a:rPr>
              <a:t>positively</a:t>
            </a:r>
          </a:p>
          <a:p>
            <a:r>
              <a:rPr lang="en-US" sz="2500" dirty="0" smtClean="0">
                <a:solidFill>
                  <a:srgbClr val="000000"/>
                </a:solidFill>
              </a:rPr>
              <a:t>        </a:t>
            </a:r>
            <a:r>
              <a:rPr lang="en-US" sz="2500" dirty="0">
                <a:solidFill>
                  <a:srgbClr val="000000"/>
                </a:solidFill>
              </a:rPr>
              <a:t>charged? </a:t>
            </a:r>
          </a:p>
        </p:txBody>
      </p:sp>
      <p:pic>
        <p:nvPicPr>
          <p:cNvPr id="22" name="Picture 2" descr="http://www.scientific-web.com/en/Physics/Biographies/images/ErnestRutherfor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155" y="4005385"/>
            <a:ext cx="1661614" cy="20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735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.1</a:t>
            </a:r>
            <a:endParaRPr lang="en-US" sz="60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</a:rPr>
              <a:t>Aim</a:t>
            </a:r>
            <a:r>
              <a:rPr lang="en-US" sz="2600" b="1" dirty="0">
                <a:solidFill>
                  <a:schemeClr val="bg1"/>
                </a:solidFill>
              </a:rPr>
              <a:t>: How has the model of the atom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</a:rPr>
              <a:t> evolved over time?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9" y="1720342"/>
            <a:ext cx="6731953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475BCD"/>
                </a:solidFill>
                <a:latin typeface="Stencil"/>
                <a:cs typeface="Stencil"/>
              </a:rPr>
              <a:t>Neils</a:t>
            </a: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 </a:t>
            </a:r>
            <a:r>
              <a:rPr lang="en-US" sz="4000" dirty="0" err="1" smtClean="0">
                <a:solidFill>
                  <a:srgbClr val="475BCD"/>
                </a:solidFill>
                <a:latin typeface="Stencil"/>
                <a:cs typeface="Stencil"/>
              </a:rPr>
              <a:t>bohr</a:t>
            </a: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—model #4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400" dirty="0" smtClean="0">
                <a:solidFill>
                  <a:srgbClr val="000000"/>
                </a:solidFill>
              </a:rPr>
              <a:t>Why </a:t>
            </a:r>
            <a:r>
              <a:rPr lang="en-US" sz="2400" dirty="0">
                <a:solidFill>
                  <a:srgbClr val="000000"/>
                </a:solidFill>
              </a:rPr>
              <a:t>could Bohr’s model be called a planetary model of the atom? 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514350" indent="-514350">
              <a:buAutoNum type="arabicPeriod"/>
            </a:pPr>
            <a:r>
              <a:rPr lang="en-US" sz="2400" dirty="0" smtClean="0">
                <a:solidFill>
                  <a:srgbClr val="000000"/>
                </a:solidFill>
              </a:rPr>
              <a:t>How </a:t>
            </a:r>
            <a:r>
              <a:rPr lang="en-US" sz="2400" dirty="0">
                <a:solidFill>
                  <a:srgbClr val="000000"/>
                </a:solidFill>
              </a:rPr>
              <a:t>do electrons in the same atom differ? 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514350" indent="-514350">
              <a:buAutoNum type="arabicPeriod"/>
            </a:pPr>
            <a:r>
              <a:rPr lang="en-US" sz="2400" dirty="0" smtClean="0">
                <a:solidFill>
                  <a:srgbClr val="000000"/>
                </a:solidFill>
              </a:rPr>
              <a:t>How </a:t>
            </a:r>
            <a:r>
              <a:rPr lang="en-US" sz="2400" dirty="0">
                <a:solidFill>
                  <a:srgbClr val="000000"/>
                </a:solidFill>
              </a:rPr>
              <a:t>many electrons can the fourth energy level hold? 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solidFill>
                  <a:srgbClr val="000000"/>
                </a:solidFill>
              </a:rPr>
              <a:t>Would </a:t>
            </a:r>
            <a:r>
              <a:rPr lang="en-US" sz="2400" dirty="0">
                <a:solidFill>
                  <a:srgbClr val="000000"/>
                </a:solidFill>
              </a:rPr>
              <a:t>an electron have to absorb or release energy to jump from the second energy level to the third energy level? 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For an electron to fall from the third energy level to the second energy level, it must ________________________ energy.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569" y="2567350"/>
            <a:ext cx="2165871" cy="305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56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.1</a:t>
            </a:r>
            <a:endParaRPr lang="en-US" sz="60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</a:rPr>
              <a:t>Aim</a:t>
            </a:r>
            <a:r>
              <a:rPr lang="en-US" sz="2600" b="1" dirty="0">
                <a:solidFill>
                  <a:schemeClr val="bg1"/>
                </a:solidFill>
              </a:rPr>
              <a:t>: How has the model of the atom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</a:rPr>
              <a:t> evolved over time?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9" y="1720342"/>
            <a:ext cx="919379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quantum mechanical—model #5</a:t>
            </a:r>
            <a:endParaRPr lang="en-US" sz="28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According to this theory, electrons are both ______________ and __________.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What is an electron cloud? ___________________________________________.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What are orbitals? __________________________________________________.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Where are we most likely to find electrons? _____________________________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Where are we least likely? _______________________________________ 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531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3: 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3.16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</a:rPr>
              <a:t>Aim</a:t>
            </a:r>
            <a:r>
              <a:rPr lang="en-US" sz="2600" b="1" dirty="0">
                <a:solidFill>
                  <a:schemeClr val="bg1"/>
                </a:solidFill>
              </a:rPr>
              <a:t>: How is temperature, volume and pressure of a gas related to each other?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610908"/>
              </p:ext>
            </p:extLst>
          </p:nvPr>
        </p:nvGraphicFramePr>
        <p:xfrm>
          <a:off x="0" y="133350"/>
          <a:ext cx="9652000" cy="659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3" imgW="7150100" imgH="6591300" progId="Word.Document.12">
                  <p:embed/>
                </p:oleObj>
              </mc:Choice>
              <mc:Fallback>
                <p:oleObj name="Document" r:id="rId3" imgW="7150100" imgH="6591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33350"/>
                        <a:ext cx="9652000" cy="659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7041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.1</a:t>
            </a:r>
            <a:endParaRPr lang="en-US" sz="60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</a:rPr>
              <a:t>Aim</a:t>
            </a:r>
            <a:r>
              <a:rPr lang="en-US" sz="2600" b="1" dirty="0">
                <a:solidFill>
                  <a:schemeClr val="bg1"/>
                </a:solidFill>
              </a:rPr>
              <a:t>: How has the model of the atom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</a:rPr>
              <a:t> evolved over time?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9" y="1720342"/>
            <a:ext cx="91937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What does this cartoon mean?</a:t>
            </a:r>
            <a:endParaRPr lang="en-US" sz="2800" dirty="0" smtClean="0"/>
          </a:p>
          <a:p>
            <a:pPr lvl="0"/>
            <a:endParaRPr lang="en-US" sz="2400" dirty="0" smtClean="0">
              <a:solidFill>
                <a:srgbClr val="000000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2"/>
          <a:stretch>
            <a:fillRect/>
          </a:stretch>
        </p:blipFill>
        <p:spPr bwMode="auto">
          <a:xfrm>
            <a:off x="1767799" y="2373362"/>
            <a:ext cx="5460112" cy="382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644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.1</a:t>
            </a:r>
            <a:endParaRPr lang="en-US" sz="60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</a:rPr>
              <a:t>Aim</a:t>
            </a:r>
            <a:r>
              <a:rPr lang="en-US" sz="2600" b="1" dirty="0">
                <a:solidFill>
                  <a:schemeClr val="bg1"/>
                </a:solidFill>
              </a:rPr>
              <a:t>: How has the model of the atom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</a:rPr>
              <a:t> evolved over time?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9" y="1720342"/>
            <a:ext cx="91937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Sample question #1</a:t>
            </a:r>
            <a:endParaRPr lang="en-US" sz="2800" dirty="0" smtClean="0"/>
          </a:p>
          <a:p>
            <a:pPr lvl="0"/>
            <a:endParaRPr lang="en-US" sz="24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936960"/>
              </p:ext>
            </p:extLst>
          </p:nvPr>
        </p:nvGraphicFramePr>
        <p:xfrm>
          <a:off x="1238851" y="2688492"/>
          <a:ext cx="68199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3" name="Document" r:id="rId3" imgW="6819900" imgH="3505200" progId="Word.Document.12">
                  <p:embed/>
                </p:oleObj>
              </mc:Choice>
              <mc:Fallback>
                <p:oleObj name="Document" r:id="rId3" imgW="6819900" imgH="3505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8851" y="2688492"/>
                        <a:ext cx="6819900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998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.1</a:t>
            </a:r>
            <a:endParaRPr lang="en-US" sz="60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</a:rPr>
              <a:t>Aim</a:t>
            </a:r>
            <a:r>
              <a:rPr lang="en-US" sz="2600" b="1" dirty="0">
                <a:solidFill>
                  <a:schemeClr val="bg1"/>
                </a:solidFill>
              </a:rPr>
              <a:t>: How has the model of the atom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</a:rPr>
              <a:t> evolved over time?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9" y="1720342"/>
            <a:ext cx="91937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Sample question #2</a:t>
            </a:r>
            <a:endParaRPr lang="en-US" sz="2800" dirty="0" smtClean="0"/>
          </a:p>
          <a:p>
            <a:pPr lvl="0"/>
            <a:endParaRPr lang="en-US" sz="24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100016"/>
              </p:ext>
            </p:extLst>
          </p:nvPr>
        </p:nvGraphicFramePr>
        <p:xfrm>
          <a:off x="1238851" y="2473568"/>
          <a:ext cx="68199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5" name="Document" r:id="rId3" imgW="6819900" imgH="3505200" progId="Word.Document.12">
                  <p:embed/>
                </p:oleObj>
              </mc:Choice>
              <mc:Fallback>
                <p:oleObj name="Document" r:id="rId3" imgW="6819900" imgH="3505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8851" y="2473568"/>
                        <a:ext cx="6819900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799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4210537" cy="49956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Real-world connection</a:t>
            </a:r>
          </a:p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“acceptance of unknown”</a:t>
            </a: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Vocabulary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Atom, atomic model, Dalton’s atomic theory, Plum-pudding model, nuclear model, Rutherford gold foil experiment, Bohr Model, wave mechanical model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87810"/>
            <a:ext cx="7407619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</a:rPr>
              <a:t>Aim</a:t>
            </a:r>
            <a:r>
              <a:rPr lang="en-US" sz="2600" b="1" dirty="0">
                <a:solidFill>
                  <a:schemeClr val="bg1"/>
                </a:solidFill>
              </a:rPr>
              <a:t>: How has the model of the atom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</a:rPr>
              <a:t> evolved over time?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491" y="2559606"/>
            <a:ext cx="2492831" cy="279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9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.1</a:t>
            </a:r>
            <a:endParaRPr lang="en-US" sz="60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</a:rPr>
              <a:t>Aim</a:t>
            </a:r>
            <a:r>
              <a:rPr lang="en-US" sz="2600" b="1" dirty="0">
                <a:solidFill>
                  <a:schemeClr val="bg1"/>
                </a:solidFill>
              </a:rPr>
              <a:t>: How has the model of the atom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</a:rPr>
              <a:t> evolved over time?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9" y="1720342"/>
            <a:ext cx="91937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Sample question #3</a:t>
            </a:r>
            <a:endParaRPr lang="en-US" sz="2800" dirty="0" smtClean="0"/>
          </a:p>
          <a:p>
            <a:pPr lvl="0"/>
            <a:endParaRPr lang="en-US" sz="24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876883"/>
              </p:ext>
            </p:extLst>
          </p:nvPr>
        </p:nvGraphicFramePr>
        <p:xfrm>
          <a:off x="1162050" y="2561492"/>
          <a:ext cx="68199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69" name="Document" r:id="rId3" imgW="6819900" imgH="3124200" progId="Word.Document.12">
                  <p:embed/>
                </p:oleObj>
              </mc:Choice>
              <mc:Fallback>
                <p:oleObj name="Document" r:id="rId3" imgW="6819900" imgH="3124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2050" y="2561492"/>
                        <a:ext cx="6819900" cy="312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0203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54068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Work period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r>
              <a:rPr lang="en-US" sz="4000" b="1" dirty="0" smtClean="0">
                <a:solidFill>
                  <a:srgbClr val="000000"/>
                </a:solidFill>
              </a:rPr>
              <a:t>Complete pages </a:t>
            </a:r>
            <a:r>
              <a:rPr lang="en-US" sz="4000" b="1" dirty="0" smtClean="0">
                <a:solidFill>
                  <a:srgbClr val="000000"/>
                </a:solidFill>
              </a:rPr>
              <a:t>7-8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</a:t>
            </a:r>
            <a:r>
              <a:rPr lang="en-US" sz="2400" b="1" dirty="0">
                <a:solidFill>
                  <a:schemeClr val="bg1"/>
                </a:solidFill>
              </a:rPr>
              <a:t>: How has the model of the atom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 evolved over time?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407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HOMEWORK:</a:t>
            </a:r>
          </a:p>
          <a:p>
            <a:pPr>
              <a:lnSpc>
                <a:spcPct val="100000"/>
              </a:lnSpc>
            </a:pPr>
            <a:endParaRPr lang="en-US" sz="4000" b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Complete rest of </a:t>
            </a:r>
            <a:r>
              <a:rPr lang="en-US" sz="4000" b="1" dirty="0" smtClean="0">
                <a:solidFill>
                  <a:srgbClr val="000000"/>
                </a:solidFill>
              </a:rPr>
              <a:t>3.1</a:t>
            </a:r>
            <a:endParaRPr lang="en-US" sz="4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in the packet for homework</a:t>
            </a:r>
            <a:endParaRPr lang="en-US" sz="30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3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</a:t>
            </a:r>
            <a:r>
              <a:rPr lang="en-US" sz="2400" b="1" dirty="0">
                <a:solidFill>
                  <a:schemeClr val="bg1"/>
                </a:solidFill>
              </a:rPr>
              <a:t>: How has the model of the atom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 evolved over time?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96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u="sng" dirty="0">
                <a:solidFill>
                  <a:schemeClr val="accent4">
                    <a:lumMod val="75000"/>
                  </a:schemeClr>
                </a:solidFill>
                <a:latin typeface="Stencil"/>
                <a:ea typeface="ＭＳ Ｐゴシック" charset="-128"/>
                <a:cs typeface="Stencil"/>
              </a:rPr>
              <a:t>Exit Slip</a:t>
            </a:r>
            <a:endParaRPr lang="en-US" sz="4000" b="1" i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>
              <a:lnSpc>
                <a:spcPct val="100000"/>
              </a:lnSpc>
            </a:pPr>
            <a:r>
              <a:rPr lang="en-US" sz="3000" b="1" i="1" dirty="0" smtClean="0">
                <a:solidFill>
                  <a:srgbClr val="FF0000"/>
                </a:solidFill>
              </a:rPr>
              <a:t>Make sure you get your trackers checked!</a:t>
            </a:r>
          </a:p>
          <a:p>
            <a:pPr>
              <a:lnSpc>
                <a:spcPct val="100000"/>
              </a:lnSpc>
            </a:pPr>
            <a:endParaRPr lang="en-US" sz="4000" b="1" i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FF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 smtClean="0"/>
              <a:t>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4448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</a:t>
            </a:r>
            <a:r>
              <a:rPr lang="en-US" sz="2400" b="1" dirty="0">
                <a:solidFill>
                  <a:schemeClr val="bg1"/>
                </a:solidFill>
              </a:rPr>
              <a:t>: How has the model of the atom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 evolved over time?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19320" y="6428713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Work Period</a:t>
            </a:r>
            <a:endParaRPr lang="en-US" dirty="0"/>
          </a:p>
        </p:txBody>
      </p:sp>
      <p:pic>
        <p:nvPicPr>
          <p:cNvPr id="17" name="Picture 16"/>
          <p:cNvPicPr/>
          <p:nvPr/>
        </p:nvPicPr>
        <p:blipFill>
          <a:blip r:embed="rId2"/>
          <a:stretch>
            <a:fillRect/>
          </a:stretch>
        </p:blipFill>
        <p:spPr>
          <a:xfrm>
            <a:off x="2289802" y="3142838"/>
            <a:ext cx="4796155" cy="317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7298322" cy="4995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ANNOUNCEMENTS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b="1" dirty="0" smtClean="0">
                <a:solidFill>
                  <a:srgbClr val="FF0000"/>
                </a:solidFill>
              </a:rPr>
              <a:t>Fill out test reflections for Exam </a:t>
            </a:r>
            <a:r>
              <a:rPr lang="en-US" sz="4000" b="1" dirty="0">
                <a:solidFill>
                  <a:srgbClr val="FF0000"/>
                </a:solidFill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by Thursday</a:t>
            </a:r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87810"/>
            <a:ext cx="7407619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</a:rPr>
              <a:t>Aim</a:t>
            </a:r>
            <a:r>
              <a:rPr lang="en-US" sz="2600" b="1" dirty="0">
                <a:solidFill>
                  <a:schemeClr val="bg1"/>
                </a:solidFill>
              </a:rPr>
              <a:t>: How has the model of the atom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</a:rPr>
              <a:t> evolved over time?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507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</a:rPr>
              <a:t>Aim</a:t>
            </a:r>
            <a:r>
              <a:rPr lang="en-US" sz="2600" b="1" dirty="0">
                <a:solidFill>
                  <a:schemeClr val="bg1"/>
                </a:solidFill>
              </a:rPr>
              <a:t>: How has the model of the atom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</a:rPr>
              <a:t> evolved over time?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802" y="1640620"/>
            <a:ext cx="9143998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u="sng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Activity</a:t>
            </a:r>
            <a:r>
              <a:rPr lang="en-US" sz="3000" b="1" u="sng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: One volunteer</a:t>
            </a:r>
            <a:endParaRPr lang="en-US" sz="30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000" dirty="0">
                <a:solidFill>
                  <a:schemeClr val="bg1"/>
                </a:solidFill>
              </a:rPr>
              <a:t>Rip a piece of paper to as tiny as it can go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000" dirty="0">
                <a:solidFill>
                  <a:schemeClr val="bg1"/>
                </a:solidFill>
              </a:rPr>
              <a:t>Questions to consider:</a:t>
            </a:r>
          </a:p>
          <a:p>
            <a:pPr marL="1543050" lvl="2" indent="-742950">
              <a:buFont typeface="+mj-lt"/>
              <a:buAutoNum type="arabicPeriod"/>
              <a:defRPr/>
            </a:pPr>
            <a:r>
              <a:rPr lang="en-US" sz="3000" dirty="0">
                <a:solidFill>
                  <a:schemeClr val="bg1"/>
                </a:solidFill>
              </a:rPr>
              <a:t>What were you doing here?</a:t>
            </a:r>
          </a:p>
          <a:p>
            <a:pPr marL="1543050" lvl="2" indent="-742950">
              <a:buFont typeface="+mj-lt"/>
              <a:buAutoNum type="arabicPeriod"/>
              <a:defRPr/>
            </a:pPr>
            <a:r>
              <a:rPr lang="en-US" sz="3000" dirty="0">
                <a:solidFill>
                  <a:schemeClr val="bg1"/>
                </a:solidFill>
              </a:rPr>
              <a:t> Is it still a piece of paper? </a:t>
            </a:r>
          </a:p>
          <a:p>
            <a:pPr marL="1543050" lvl="2" indent="-742950">
              <a:buFont typeface="+mj-lt"/>
              <a:buAutoNum type="arabicPeriod"/>
              <a:defRPr/>
            </a:pPr>
            <a:r>
              <a:rPr lang="en-US" sz="3000" dirty="0">
                <a:solidFill>
                  <a:schemeClr val="bg1"/>
                </a:solidFill>
              </a:rPr>
              <a:t>Can it be broken down even further? Could you cut the piece in half again 10 more times? 100 more times? 1000 more times? </a:t>
            </a:r>
          </a:p>
          <a:p>
            <a:pPr marL="1543050" lvl="2" indent="-742950">
              <a:buFont typeface="+mj-lt"/>
              <a:buAutoNum type="arabicPeriod"/>
              <a:defRPr/>
            </a:pPr>
            <a:r>
              <a:rPr lang="en-US" sz="3000" dirty="0">
                <a:solidFill>
                  <a:schemeClr val="bg1"/>
                </a:solidFill>
              </a:rPr>
              <a:t>How small can something be?</a:t>
            </a:r>
          </a:p>
          <a:p>
            <a:endParaRPr lang="en-US" b="1" dirty="0">
              <a:solidFill>
                <a:srgbClr val="800000"/>
              </a:solidFill>
              <a:latin typeface="Calisto MT" charset="0"/>
            </a:endParaRPr>
          </a:p>
          <a:p>
            <a:pPr algn="ctr"/>
            <a:endParaRPr lang="en-US" sz="4000" dirty="0">
              <a:solidFill>
                <a:srgbClr val="475BCD"/>
              </a:solidFill>
              <a:latin typeface="Stencil"/>
              <a:cs typeface="Stencil"/>
            </a:endParaRPr>
          </a:p>
          <a:p>
            <a:pPr algn="ctr"/>
            <a:endParaRPr lang="en-US" sz="4000" dirty="0" smtClean="0">
              <a:solidFill>
                <a:srgbClr val="000000"/>
              </a:solidFill>
              <a:latin typeface="Stencil"/>
              <a:cs typeface="Stencil"/>
            </a:endParaRPr>
          </a:p>
          <a:p>
            <a:pPr marL="342900" lvl="0" indent="-342900">
              <a:buFont typeface="Arial"/>
              <a:buChar char="•"/>
            </a:pPr>
            <a:endParaRPr lang="en-US" sz="2500" b="1" dirty="0" smtClean="0">
              <a:solidFill>
                <a:srgbClr val="000000"/>
              </a:solidFill>
            </a:endParaRPr>
          </a:p>
        </p:txBody>
      </p:sp>
      <p:pic>
        <p:nvPicPr>
          <p:cNvPr id="2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737" y="2147077"/>
            <a:ext cx="2067873" cy="136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634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</a:rPr>
              <a:t>Aim</a:t>
            </a:r>
            <a:r>
              <a:rPr lang="en-US" sz="2600" b="1" dirty="0">
                <a:solidFill>
                  <a:schemeClr val="bg1"/>
                </a:solidFill>
              </a:rPr>
              <a:t>: How has the model of the atom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</a:rPr>
              <a:t> evolved over time?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8" y="1739880"/>
            <a:ext cx="586542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Atoms &amp; ATOMIC MODEL</a:t>
            </a:r>
            <a:endParaRPr lang="en-US" sz="66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marL="457200" lvl="0" indent="-457200">
              <a:buFont typeface="Arial"/>
              <a:buChar char="•"/>
            </a:pPr>
            <a:endParaRPr lang="en-US" sz="3000" dirty="0" smtClean="0">
              <a:solidFill>
                <a:srgbClr val="800000"/>
              </a:solidFill>
            </a:endParaRPr>
          </a:p>
          <a:p>
            <a:pPr lvl="0" algn="ctr"/>
            <a:r>
              <a:rPr lang="en-US" sz="4400" dirty="0" smtClean="0">
                <a:solidFill>
                  <a:srgbClr val="000000"/>
                </a:solidFill>
              </a:rPr>
              <a:t>What is your definition of an atom? Atomic model?</a:t>
            </a:r>
            <a:endParaRPr lang="en-US" sz="440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623" y="2558577"/>
            <a:ext cx="30099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21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</a:rPr>
              <a:t>Aim</a:t>
            </a:r>
            <a:r>
              <a:rPr lang="en-US" sz="2600" b="1" dirty="0">
                <a:solidFill>
                  <a:schemeClr val="bg1"/>
                </a:solidFill>
              </a:rPr>
              <a:t>: How has the model of the atom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</a:rPr>
              <a:t> evolved over time?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8" y="1739880"/>
            <a:ext cx="919379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Atoms</a:t>
            </a:r>
            <a:endParaRPr lang="en-US" sz="66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marL="457200" lvl="0" indent="-457200">
              <a:buFont typeface="Arial"/>
              <a:buChar char="•"/>
            </a:pPr>
            <a:r>
              <a:rPr lang="en-US" sz="3000" dirty="0">
                <a:solidFill>
                  <a:srgbClr val="800000"/>
                </a:solidFill>
              </a:rPr>
              <a:t>Smallest particle of a type of matter that has all of the same characteristics as that type of matter</a:t>
            </a:r>
          </a:p>
          <a:p>
            <a:pPr algn="ctr"/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algn="ctr"/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algn="ctr"/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361" y="3921550"/>
            <a:ext cx="2751992" cy="2060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795" y="3985848"/>
            <a:ext cx="2862802" cy="18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42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</a:rPr>
              <a:t>Aim</a:t>
            </a:r>
            <a:r>
              <a:rPr lang="en-US" sz="2600" b="1" dirty="0">
                <a:solidFill>
                  <a:schemeClr val="bg1"/>
                </a:solidFill>
              </a:rPr>
              <a:t>: How has the model of the atom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</a:rPr>
              <a:t> evolved over time?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8" y="1739880"/>
            <a:ext cx="919379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Think ink-pair share</a:t>
            </a:r>
            <a:endParaRPr lang="en-US" sz="66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marL="457200" lvl="0" indent="-457200">
              <a:buFont typeface="Arial"/>
              <a:buChar char="•"/>
            </a:pPr>
            <a:endParaRPr lang="en-US" sz="3000" dirty="0" smtClean="0">
              <a:solidFill>
                <a:srgbClr val="800000"/>
              </a:solidFill>
            </a:endParaRPr>
          </a:p>
          <a:p>
            <a:pPr marL="914400" lvl="1" indent="-457200">
              <a:buFont typeface="Arial"/>
              <a:buChar char="•"/>
            </a:pPr>
            <a:r>
              <a:rPr lang="en-US" sz="4800" dirty="0" smtClean="0">
                <a:solidFill>
                  <a:srgbClr val="000000"/>
                </a:solidFill>
              </a:rPr>
              <a:t>How are atoms like </a:t>
            </a:r>
            <a:r>
              <a:rPr lang="en-US" sz="4800" dirty="0" err="1" smtClean="0">
                <a:solidFill>
                  <a:srgbClr val="000000"/>
                </a:solidFill>
              </a:rPr>
              <a:t>legoes</a:t>
            </a:r>
            <a:r>
              <a:rPr lang="en-US" sz="4800" dirty="0" smtClean="0">
                <a:solidFill>
                  <a:srgbClr val="000000"/>
                </a:solidFill>
              </a:rPr>
              <a:t>?</a:t>
            </a:r>
            <a:endParaRPr lang="en-US" sz="4800" dirty="0">
              <a:solidFill>
                <a:srgbClr val="000000"/>
              </a:solidFill>
            </a:endParaRPr>
          </a:p>
          <a:p>
            <a:pPr algn="ctr"/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algn="ctr"/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algn="ctr"/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361" y="3921550"/>
            <a:ext cx="2751992" cy="2060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795" y="3985848"/>
            <a:ext cx="2862802" cy="18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1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</a:rPr>
              <a:t>Aim</a:t>
            </a:r>
            <a:r>
              <a:rPr lang="en-US" sz="2600" b="1" dirty="0">
                <a:solidFill>
                  <a:schemeClr val="bg1"/>
                </a:solidFill>
              </a:rPr>
              <a:t>: How has the model of the atom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</a:rPr>
              <a:t> evolved over time?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8" y="1739880"/>
            <a:ext cx="9193798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Brain pop video</a:t>
            </a:r>
            <a:endParaRPr lang="en-US" sz="66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marL="457200" lvl="0" indent="-457200">
              <a:buFont typeface="Arial"/>
              <a:buChar char="•"/>
            </a:pPr>
            <a:endParaRPr lang="en-US" sz="3000" dirty="0" smtClean="0">
              <a:solidFill>
                <a:srgbClr val="800000"/>
              </a:solidFill>
            </a:endParaRPr>
          </a:p>
          <a:p>
            <a:pPr marL="914400" lvl="1" indent="-457200">
              <a:buFont typeface="Arial"/>
              <a:buChar char="•"/>
            </a:pPr>
            <a:r>
              <a:rPr lang="en-US" sz="4800" dirty="0" smtClean="0">
                <a:solidFill>
                  <a:srgbClr val="000000"/>
                </a:solidFill>
              </a:rPr>
              <a:t>3 Things You Learned</a:t>
            </a:r>
          </a:p>
          <a:p>
            <a:pPr marL="914400" lvl="1" indent="-457200">
              <a:buFont typeface="Arial"/>
              <a:buChar char="•"/>
            </a:pPr>
            <a:r>
              <a:rPr lang="en-US" sz="4800" dirty="0" smtClean="0">
                <a:solidFill>
                  <a:srgbClr val="000000"/>
                </a:solidFill>
              </a:rPr>
              <a:t>2 Questions You Have</a:t>
            </a:r>
          </a:p>
          <a:p>
            <a:pPr marL="914400" lvl="1" indent="-457200">
              <a:buFont typeface="Arial"/>
              <a:buChar char="•"/>
            </a:pPr>
            <a:r>
              <a:rPr lang="en-US" sz="4800" dirty="0" smtClean="0">
                <a:solidFill>
                  <a:srgbClr val="000000"/>
                </a:solidFill>
              </a:rPr>
              <a:t>1 Wondering</a:t>
            </a:r>
            <a:endParaRPr lang="en-US" sz="4800" dirty="0">
              <a:solidFill>
                <a:srgbClr val="000000"/>
              </a:solidFill>
            </a:endParaRPr>
          </a:p>
          <a:p>
            <a:pPr lvl="1"/>
            <a:endParaRPr lang="en-US" sz="2000" dirty="0" smtClean="0">
              <a:solidFill>
                <a:srgbClr val="000000"/>
              </a:solidFill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LINK: </a:t>
            </a:r>
            <a:r>
              <a:rPr lang="en-US" sz="2400" dirty="0">
                <a:solidFill>
                  <a:srgbClr val="000000"/>
                </a:solidFill>
                <a:hlinkClick r:id="rId2"/>
              </a:rPr>
              <a:t>https://www.brainpop.com/science/matterandchemistry/atomicmodel</a:t>
            </a:r>
            <a:r>
              <a:rPr lang="en-US" sz="2400" dirty="0" smtClean="0">
                <a:solidFill>
                  <a:srgbClr val="000000"/>
                </a:solidFill>
                <a:hlinkClick r:id="rId2"/>
              </a:rPr>
              <a:t>/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algn="ctr"/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algn="ctr"/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</p:txBody>
      </p:sp>
    </p:spTree>
    <p:extLst>
      <p:ext uri="{BB962C8B-B14F-4D97-AF65-F5344CB8AC3E}">
        <p14:creationId xmlns:p14="http://schemas.microsoft.com/office/powerpoint/2010/main" val="2693268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</a:rPr>
              <a:t>Aim</a:t>
            </a:r>
            <a:r>
              <a:rPr lang="en-US" sz="2600" b="1" dirty="0">
                <a:solidFill>
                  <a:schemeClr val="bg1"/>
                </a:solidFill>
              </a:rPr>
              <a:t>: How has the model of the atom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</a:rPr>
              <a:t> evolved over time?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8" y="1739880"/>
            <a:ext cx="919379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QUESTION STEMS</a:t>
            </a:r>
            <a:endParaRPr lang="en-US" sz="66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marL="457200" lvl="0" indent="-457200">
              <a:buFont typeface="Arial"/>
              <a:buChar char="•"/>
            </a:pPr>
            <a:endParaRPr lang="en-US" sz="3000" dirty="0" smtClean="0">
              <a:solidFill>
                <a:srgbClr val="8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4000" b="1" dirty="0">
                <a:solidFill>
                  <a:srgbClr val="000000"/>
                </a:solidFill>
              </a:rPr>
              <a:t>How come ____________?</a:t>
            </a:r>
          </a:p>
          <a:p>
            <a:pPr marL="457200" indent="-457200">
              <a:buFont typeface="Arial"/>
              <a:buChar char="•"/>
            </a:pPr>
            <a:r>
              <a:rPr lang="en-US" sz="4000" b="1" dirty="0">
                <a:solidFill>
                  <a:srgbClr val="000000"/>
                </a:solidFill>
              </a:rPr>
              <a:t>Why did ______________?</a:t>
            </a:r>
          </a:p>
          <a:p>
            <a:pPr marL="457200" indent="-457200">
              <a:buFont typeface="Arial"/>
              <a:buChar char="•"/>
            </a:pPr>
            <a:r>
              <a:rPr lang="en-US" sz="4000" b="1" dirty="0">
                <a:solidFill>
                  <a:srgbClr val="000000"/>
                </a:solidFill>
              </a:rPr>
              <a:t>What would happen if _____________?</a:t>
            </a:r>
          </a:p>
          <a:p>
            <a:pPr marL="457200" indent="-457200">
              <a:buFont typeface="Arial"/>
              <a:buChar char="•"/>
            </a:pPr>
            <a:r>
              <a:rPr lang="en-US" sz="4000" b="1" dirty="0">
                <a:solidFill>
                  <a:srgbClr val="000000"/>
                </a:solidFill>
              </a:rPr>
              <a:t>How is _______ related to ________?</a:t>
            </a: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ctr"/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algn="ctr"/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</p:txBody>
      </p:sp>
    </p:spTree>
    <p:extLst>
      <p:ext uri="{BB962C8B-B14F-4D97-AF65-F5344CB8AC3E}">
        <p14:creationId xmlns:p14="http://schemas.microsoft.com/office/powerpoint/2010/main" val="899653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6135</TotalTime>
  <Words>1556</Words>
  <Application>Microsoft Macintosh PowerPoint</Application>
  <PresentationFormat>On-screen Show (4:3)</PresentationFormat>
  <Paragraphs>377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Twilight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NYCDOE Schools</dc:creator>
  <cp:lastModifiedBy>User</cp:lastModifiedBy>
  <cp:revision>285</cp:revision>
  <dcterms:created xsi:type="dcterms:W3CDTF">2012-11-19T19:26:54Z</dcterms:created>
  <dcterms:modified xsi:type="dcterms:W3CDTF">2015-01-11T22:15:54Z</dcterms:modified>
</cp:coreProperties>
</file>