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bin" ContentType="audio/unknown"/>
  <Override PartName="/ppt/media/audio3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4"/>
  </p:notesMasterIdLst>
  <p:sldIdLst>
    <p:sldId id="257" r:id="rId2"/>
    <p:sldId id="306" r:id="rId3"/>
    <p:sldId id="577" r:id="rId4"/>
    <p:sldId id="599" r:id="rId5"/>
    <p:sldId id="610" r:id="rId6"/>
    <p:sldId id="602" r:id="rId7"/>
    <p:sldId id="601" r:id="rId8"/>
    <p:sldId id="600" r:id="rId9"/>
    <p:sldId id="603" r:id="rId10"/>
    <p:sldId id="604" r:id="rId11"/>
    <p:sldId id="585" r:id="rId12"/>
    <p:sldId id="607" r:id="rId13"/>
    <p:sldId id="572" r:id="rId14"/>
    <p:sldId id="608" r:id="rId15"/>
    <p:sldId id="586" r:id="rId16"/>
    <p:sldId id="609" r:id="rId17"/>
    <p:sldId id="611" r:id="rId18"/>
    <p:sldId id="598" r:id="rId19"/>
    <p:sldId id="596" r:id="rId20"/>
    <p:sldId id="536" r:id="rId21"/>
    <p:sldId id="438" r:id="rId22"/>
    <p:sldId id="3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7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8E0F8A-FBA3-3140-9A0D-994D2A47A0BE}" type="slidenum">
              <a:rPr lang="en-US" sz="1200">
                <a:latin typeface="Times" charset="0"/>
              </a:rPr>
              <a:pPr eaLnBrk="1" hangingPunct="1"/>
              <a:t>9</a:t>
            </a:fld>
            <a:endParaRPr lang="en-US" sz="1200">
              <a:latin typeface="Times" charset="0"/>
            </a:endParaRPr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841F47-2E2D-6048-8C88-119CDC3BA670}" type="slidenum">
              <a:rPr lang="en-US" sz="1200">
                <a:latin typeface="Times" charset="0"/>
              </a:rPr>
              <a:pPr eaLnBrk="1" hangingPunct="1"/>
              <a:t>10</a:t>
            </a:fld>
            <a:endParaRPr lang="en-US" sz="1200">
              <a:latin typeface="Times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D4C634-0EAA-E542-9F81-D244E1E26E10}" type="slidenum">
              <a:rPr lang="en-US" sz="1200">
                <a:latin typeface="Times" charset="0"/>
              </a:rPr>
              <a:pPr eaLnBrk="1" hangingPunct="1"/>
              <a:t>12</a:t>
            </a:fld>
            <a:endParaRPr lang="en-US" sz="1200">
              <a:latin typeface="Times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041383-2505-9348-B4C7-D06578854699}" type="slidenum">
              <a:rPr lang="en-US" sz="1200">
                <a:latin typeface="Times" charset="0"/>
              </a:rPr>
              <a:pPr eaLnBrk="1" hangingPunct="1"/>
              <a:t>14</a:t>
            </a:fld>
            <a:endParaRPr lang="en-US" sz="1200">
              <a:latin typeface="Times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pPr marL="457200" indent="-457200" algn="l">
              <a:buFontTx/>
              <a:buChar char="•"/>
            </a:pPr>
            <a:r>
              <a:rPr lang="en-US" dirty="0"/>
              <a:t>I will </a:t>
            </a:r>
            <a:r>
              <a:rPr lang="en-US" dirty="0" smtClean="0"/>
              <a:t>analyze how the gold-</a:t>
            </a:r>
            <a:r>
              <a:rPr lang="en-US" dirty="0"/>
              <a:t>f</a:t>
            </a:r>
            <a:r>
              <a:rPr lang="en-US" dirty="0" smtClean="0"/>
              <a:t>oil experiment led to the modern model of the atom.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00"/>
                </a:solidFill>
              </a:rPr>
              <a:t>Aim</a:t>
            </a:r>
            <a:r>
              <a:rPr lang="en-US" sz="2600" b="1" dirty="0" smtClean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3: A World of Particles—An Atom &amp; Its Components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8270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5 minutes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95450"/>
            <a:ext cx="64293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28600" y="914400"/>
            <a:ext cx="609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Times New Roman" charset="0"/>
              </a:rPr>
              <a:t>What he predicted if plum pudding was correct</a:t>
            </a:r>
          </a:p>
        </p:txBody>
      </p:sp>
      <p:sp>
        <p:nvSpPr>
          <p:cNvPr id="174084" name="Line 4"/>
          <p:cNvSpPr>
            <a:spLocks noChangeShapeType="1"/>
          </p:cNvSpPr>
          <p:nvPr/>
        </p:nvSpPr>
        <p:spPr bwMode="auto">
          <a:xfrm>
            <a:off x="2743200" y="3657600"/>
            <a:ext cx="2895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5867400" y="36576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0" y="539432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Times New Roman" charset="0"/>
              </a:rPr>
              <a:t>Explanation:</a:t>
            </a:r>
          </a:p>
        </p:txBody>
      </p:sp>
    </p:spTree>
    <p:extLst>
      <p:ext uri="{BB962C8B-B14F-4D97-AF65-F5344CB8AC3E}">
        <p14:creationId xmlns:p14="http://schemas.microsoft.com/office/powerpoint/2010/main" val="130349653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animBg="1"/>
      <p:bldP spid="1740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Think…ink…PAIR…SHARE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</a:rPr>
              <a:t>Prediction if the Plum-Pudding model of the atom were true.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</a:rPr>
              <a:t>EXPLAIN</a:t>
            </a:r>
            <a:endParaRPr lang="en-US" sz="4000" b="1" i="1" dirty="0">
              <a:solidFill>
                <a:srgbClr val="FF0000"/>
              </a:solidFill>
              <a:latin typeface="Stencil"/>
              <a:cs typeface="Stencil"/>
            </a:endParaRPr>
          </a:p>
          <a:p>
            <a:pPr lvl="0"/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3000222" y="3890602"/>
            <a:ext cx="3158393" cy="189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7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887046" y="347120"/>
            <a:ext cx="7065108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charset="0"/>
              </a:rPr>
              <a:t>Answer:  Because</a:t>
            </a:r>
            <a:r>
              <a:rPr lang="en-US" sz="3200" dirty="0">
                <a:latin typeface="Times New Roman" charset="0"/>
              </a:rPr>
              <a:t>, he thought the mass was evenly distributed in the atom</a:t>
            </a: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3587750" y="1987550"/>
            <a:ext cx="3187700" cy="3187700"/>
          </a:xfrm>
          <a:prstGeom prst="ellipse">
            <a:avLst/>
          </a:prstGeom>
          <a:gradFill rotWithShape="0">
            <a:gsLst>
              <a:gs pos="0">
                <a:srgbClr val="1D3C00"/>
              </a:gs>
              <a:gs pos="100000">
                <a:srgbClr val="60C9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charset="0"/>
            </a:endParaRP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4502150" y="252095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charset="0"/>
            </a:endParaRP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4572000" y="2743200"/>
            <a:ext cx="304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5797550" y="366395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charset="0"/>
            </a:endParaRP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867400" y="3886200"/>
            <a:ext cx="304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4044950" y="381635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charset="0"/>
            </a:endParaRPr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4114800" y="4038600"/>
            <a:ext cx="304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10"/>
          <p:cNvSpPr>
            <a:spLocks noChangeArrowheads="1"/>
          </p:cNvSpPr>
          <p:nvPr/>
        </p:nvSpPr>
        <p:spPr bwMode="auto">
          <a:xfrm>
            <a:off x="5568950" y="267335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charset="0"/>
            </a:endParaRPr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5638800" y="2895600"/>
            <a:ext cx="304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5111750" y="442595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charset="0"/>
            </a:endParaRP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5181600" y="4648200"/>
            <a:ext cx="304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762000" y="3581400"/>
            <a:ext cx="76962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9893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8306" y="1720342"/>
            <a:ext cx="5685693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ink…</a:t>
            </a:r>
          </a:p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PAIR SHARE</a:t>
            </a:r>
            <a:endParaRPr lang="en-US" sz="3000" dirty="0" smtClean="0">
              <a:solidFill>
                <a:srgbClr val="000000"/>
              </a:solidFill>
            </a:endParaRPr>
          </a:p>
          <a:p>
            <a:pPr algn="ctr"/>
            <a:endParaRPr lang="en-US" sz="32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What </a:t>
            </a:r>
            <a:r>
              <a:rPr lang="en-US" sz="3200" b="1" dirty="0">
                <a:solidFill>
                  <a:srgbClr val="000000"/>
                </a:solidFill>
              </a:rPr>
              <a:t>actually </a:t>
            </a:r>
            <a:r>
              <a:rPr lang="en-US" sz="3200" b="1" dirty="0" smtClean="0">
                <a:solidFill>
                  <a:srgbClr val="000000"/>
                </a:solidFill>
              </a:rPr>
              <a:t>happened?</a:t>
            </a:r>
            <a:endParaRPr lang="en-US" sz="3200" b="1" dirty="0">
              <a:solidFill>
                <a:srgbClr val="0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Why is this the case? </a:t>
            </a:r>
            <a:endParaRPr lang="en-US" sz="3000" dirty="0" smtClean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674140" y="1786774"/>
            <a:ext cx="2784167" cy="40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1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95450"/>
            <a:ext cx="64293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828800" y="685800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Times New Roman" charset="0"/>
              </a:rPr>
              <a:t>What he got</a:t>
            </a:r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2743200" y="3657600"/>
            <a:ext cx="2895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5791200" y="3657600"/>
            <a:ext cx="160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 flipV="1">
            <a:off x="5791200" y="3505200"/>
            <a:ext cx="1600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5867400" y="3657600"/>
            <a:ext cx="1600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>
            <a:off x="5791200" y="3657600"/>
            <a:ext cx="1600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V="1">
            <a:off x="5943600" y="3276600"/>
            <a:ext cx="1371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 flipV="1">
            <a:off x="5867400" y="2971800"/>
            <a:ext cx="1447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>
            <a:off x="5791200" y="3657600"/>
            <a:ext cx="1524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 flipV="1">
            <a:off x="5867400" y="2438400"/>
            <a:ext cx="9144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>
            <a:off x="5867400" y="3733800"/>
            <a:ext cx="9144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 flipH="1">
            <a:off x="5410200" y="3657600"/>
            <a:ext cx="3048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 flipV="1">
            <a:off x="4038600" y="3657600"/>
            <a:ext cx="1600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2" name="Line 16"/>
          <p:cNvSpPr>
            <a:spLocks noChangeShapeType="1"/>
          </p:cNvSpPr>
          <p:nvPr/>
        </p:nvSpPr>
        <p:spPr bwMode="auto">
          <a:xfrm flipH="1" flipV="1">
            <a:off x="4648200" y="2286000"/>
            <a:ext cx="990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Rectangle 3"/>
          <p:cNvSpPr>
            <a:spLocks noChangeArrowheads="1"/>
          </p:cNvSpPr>
          <p:nvPr/>
        </p:nvSpPr>
        <p:spPr bwMode="auto">
          <a:xfrm>
            <a:off x="0" y="539432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Times New Roman" charset="0"/>
              </a:rPr>
              <a:t>Explanation:</a:t>
            </a:r>
          </a:p>
        </p:txBody>
      </p:sp>
    </p:spTree>
    <p:extLst>
      <p:ext uri="{BB962C8B-B14F-4D97-AF65-F5344CB8AC3E}">
        <p14:creationId xmlns:p14="http://schemas.microsoft.com/office/powerpoint/2010/main" val="41135250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h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h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h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nimBg="1"/>
      <p:bldP spid="178181" grpId="0" animBg="1"/>
      <p:bldP spid="178182" grpId="0" animBg="1"/>
      <p:bldP spid="178183" grpId="0" animBg="1"/>
      <p:bldP spid="178184" grpId="0" animBg="1"/>
      <p:bldP spid="178185" grpId="0" animBg="1"/>
      <p:bldP spid="178186" grpId="0" animBg="1"/>
      <p:bldP spid="178187" grpId="0" animBg="1"/>
      <p:bldP spid="178188" grpId="0" animBg="1"/>
      <p:bldP spid="178189" grpId="0" animBg="1"/>
      <p:bldP spid="178190" grpId="0" animBg="1"/>
      <p:bldP spid="178191" grpId="0" animBg="1"/>
      <p:bldP spid="1781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20342"/>
            <a:ext cx="919379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Conclusion vs. evidence</a:t>
            </a:r>
            <a:endParaRPr lang="en-US" sz="3200" dirty="0" smtClean="0"/>
          </a:p>
          <a:p>
            <a:endParaRPr lang="en-US" sz="2500" dirty="0" smtClean="0">
              <a:solidFill>
                <a:srgbClr val="000000"/>
              </a:solidFill>
            </a:endParaRPr>
          </a:p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Scenario: Courtney looked out the window. He noticed people wearing heavy coats. </a:t>
            </a:r>
            <a:r>
              <a:rPr lang="en-US" sz="2500" dirty="0">
                <a:solidFill>
                  <a:srgbClr val="000000"/>
                </a:solidFill>
              </a:rPr>
              <a:t>H</a:t>
            </a:r>
            <a:r>
              <a:rPr lang="en-US" sz="2500" dirty="0" smtClean="0">
                <a:solidFill>
                  <a:srgbClr val="000000"/>
                </a:solidFill>
              </a:rPr>
              <a:t>e said, “Darn, it must be really cold outside.” He decided to wear a heavy coat himself.</a:t>
            </a:r>
          </a:p>
          <a:p>
            <a:pPr algn="ctr"/>
            <a:endParaRPr lang="en-US" sz="2500" dirty="0">
              <a:solidFill>
                <a:srgbClr val="000000"/>
              </a:solidFill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2500" smtClean="0">
                <a:solidFill>
                  <a:srgbClr val="000000"/>
                </a:solidFill>
              </a:rPr>
              <a:t>What </a:t>
            </a:r>
            <a:r>
              <a:rPr lang="en-US" sz="2500" smtClean="0">
                <a:solidFill>
                  <a:srgbClr val="000000"/>
                </a:solidFill>
              </a:rPr>
              <a:t>conclusion </a:t>
            </a:r>
            <a:r>
              <a:rPr lang="en-US" sz="2500" dirty="0" smtClean="0">
                <a:solidFill>
                  <a:srgbClr val="000000"/>
                </a:solidFill>
              </a:rPr>
              <a:t>did he make?</a:t>
            </a:r>
          </a:p>
          <a:p>
            <a:pPr marL="342900" indent="-342900" algn="r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What was the evidence of the conclusion?</a:t>
            </a:r>
          </a:p>
          <a:p>
            <a:pPr marL="342900" indent="-342900" algn="r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How can we distinguish between the terms?</a:t>
            </a:r>
          </a:p>
          <a:p>
            <a:pPr marL="342900" indent="-342900" algn="r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What is the relationship </a:t>
            </a:r>
          </a:p>
          <a:p>
            <a:pPr algn="r"/>
            <a:r>
              <a:rPr lang="en-US" sz="2500" dirty="0" smtClean="0">
                <a:solidFill>
                  <a:srgbClr val="000000"/>
                </a:solidFill>
              </a:rPr>
              <a:t>between these words?</a:t>
            </a: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341"/>
          <a:stretch/>
        </p:blipFill>
        <p:spPr>
          <a:xfrm>
            <a:off x="997003" y="4015017"/>
            <a:ext cx="1815123" cy="21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3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20342"/>
            <a:ext cx="919379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Rutherford concluded</a:t>
            </a:r>
            <a:endParaRPr lang="en-US" sz="3200" dirty="0" smtClean="0"/>
          </a:p>
          <a:p>
            <a:endParaRPr lang="en-US" sz="2500" dirty="0" smtClean="0">
              <a:solidFill>
                <a:srgbClr val="00000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1. What are two conclusions he made?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(Revisit reading from yesterday)</a:t>
            </a:r>
          </a:p>
          <a:p>
            <a:endParaRPr lang="en-US" sz="2500" dirty="0" smtClean="0">
              <a:solidFill>
                <a:srgbClr val="000000"/>
              </a:solidFill>
            </a:endParaRPr>
          </a:p>
          <a:p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2. What evidence led to each of these conclusions?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(Revisit reading from yesterday)</a:t>
            </a: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23" name="Picture 2" descr="http://www.scientific-web.com/en/Physics/Biographies/images/ErnestRutherfo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35" y="2775267"/>
            <a:ext cx="2143761" cy="265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23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 smtClean="0">
              <a:solidFill>
                <a:srgbClr val="000000"/>
              </a:solidFill>
            </a:endParaRPr>
          </a:p>
          <a:p>
            <a:endParaRPr lang="en-US" sz="40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20342"/>
            <a:ext cx="91937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summary</a:t>
            </a:r>
            <a:endParaRPr lang="en-US" sz="2500" dirty="0" smtClean="0">
              <a:solidFill>
                <a:srgbClr val="000000"/>
              </a:solidFill>
            </a:endParaRPr>
          </a:p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Summarize Rutherford’s experiment using the following image as a guide. Give me three major points!</a:t>
            </a: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22" name="Picture 4" descr="fig02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83" b="-17883"/>
          <a:stretch>
            <a:fillRect/>
          </a:stretch>
        </p:blipFill>
        <p:spPr>
          <a:xfrm>
            <a:off x="1025063" y="2789760"/>
            <a:ext cx="7130248" cy="3921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81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 fontScale="70000" lnSpcReduction="20000"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 algn="l"/>
            <a:r>
              <a:rPr lang="en-US" sz="4000" dirty="0">
                <a:solidFill>
                  <a:srgbClr val="000000"/>
                </a:solidFill>
              </a:rPr>
              <a:t>The gold-foil experiment led scientists to conclude that an atom’s</a:t>
            </a:r>
          </a:p>
          <a:p>
            <a:pPr marL="742950" lvl="0" indent="-742950" algn="l">
              <a:buFont typeface="+mj-lt"/>
              <a:buAutoNum type="alphaLcParenR"/>
            </a:pPr>
            <a:r>
              <a:rPr lang="en-US" sz="4000" dirty="0">
                <a:solidFill>
                  <a:srgbClr val="000000"/>
                </a:solidFill>
              </a:rPr>
              <a:t>Positive charge is evenly spread throughout its volume</a:t>
            </a:r>
          </a:p>
          <a:p>
            <a:pPr marL="742950" lvl="0" indent="-742950" algn="l">
              <a:buFont typeface="+mj-lt"/>
              <a:buAutoNum type="alphaLcParenR"/>
            </a:pPr>
            <a:r>
              <a:rPr lang="en-US" sz="4000" dirty="0">
                <a:solidFill>
                  <a:srgbClr val="000000"/>
                </a:solidFill>
              </a:rPr>
              <a:t>Negative charge is mainly concentrated in its nucleus</a:t>
            </a:r>
          </a:p>
          <a:p>
            <a:pPr marL="742950" lvl="0" indent="-742950" algn="l">
              <a:buFont typeface="+mj-lt"/>
              <a:buAutoNum type="alphaLcParenR"/>
            </a:pPr>
            <a:r>
              <a:rPr lang="en-US" sz="4000" dirty="0">
                <a:solidFill>
                  <a:srgbClr val="000000"/>
                </a:solidFill>
              </a:rPr>
              <a:t>Mass is evenly spread throughout its volume</a:t>
            </a:r>
          </a:p>
          <a:p>
            <a:pPr marL="742950" lvl="0" indent="-742950" algn="l">
              <a:buFont typeface="+mj-lt"/>
              <a:buAutoNum type="alphaLcParenR"/>
            </a:pPr>
            <a:r>
              <a:rPr lang="en-US" sz="4000" dirty="0">
                <a:solidFill>
                  <a:srgbClr val="000000"/>
                </a:solidFill>
              </a:rPr>
              <a:t>Volume is mainly empty space</a:t>
            </a: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9193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#1 (pg. 11)</a:t>
            </a:r>
            <a:endParaRPr lang="en-US" sz="2800" dirty="0" smtClean="0"/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91937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#2 (pg. 12)</a:t>
            </a:r>
          </a:p>
          <a:p>
            <a:pPr algn="ctr"/>
            <a:endParaRPr lang="en-US" sz="2800" dirty="0" smtClean="0"/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28836"/>
            <a:ext cx="3950676" cy="2915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278923" y="262828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Most </a:t>
            </a:r>
            <a:r>
              <a:rPr lang="en-US" dirty="0">
                <a:solidFill>
                  <a:srgbClr val="000000"/>
                </a:solidFill>
              </a:rPr>
              <a:t>of the alpha particles passed directly through the gold atoms undisturbed. What evidence does this suggest about the structure of gold atoms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 few of the alpha particles were deflected. What does this evidence suggest about the structure of the gold atoms?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How should the original model be revised based on the results of this experiment?</a:t>
            </a:r>
          </a:p>
          <a:p>
            <a:pPr marL="342900" lvl="0" indent="-342900"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lvl="0" indent="-342900">
              <a:buAutoNum type="arabicPeriod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4210537" cy="4995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“acceptance of unknown”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500" dirty="0">
                <a:solidFill>
                  <a:srgbClr val="000000"/>
                </a:solidFill>
              </a:rPr>
              <a:t>Rutherford’s gold foil experiment, alpha particles, deflected</a:t>
            </a:r>
          </a:p>
          <a:p>
            <a:r>
              <a:rPr lang="en-US" sz="20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844" y="2422841"/>
            <a:ext cx="2305539" cy="35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11-12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</a:t>
            </a:r>
            <a:r>
              <a:rPr lang="en-US" sz="24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3.2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</a:t>
            </a:r>
            <a:r>
              <a:rPr lang="en-US" sz="24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Unit </a:t>
            </a:r>
            <a:r>
              <a:rPr lang="en-US" sz="2400" b="1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</a:t>
            </a:r>
            <a:r>
              <a:rPr lang="en-US" sz="24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377109"/>
              </p:ext>
            </p:extLst>
          </p:nvPr>
        </p:nvGraphicFramePr>
        <p:xfrm>
          <a:off x="1320055" y="3335942"/>
          <a:ext cx="6586920" cy="2827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6" name="Document" r:id="rId3" imgW="7188200" imgH="3086100" progId="Word.Document.12">
                  <p:embed/>
                </p:oleObj>
              </mc:Choice>
              <mc:Fallback>
                <p:oleObj name="Document" r:id="rId3" imgW="7188200" imgH="308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0055" y="3335942"/>
                        <a:ext cx="6586920" cy="2827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Test reflections for Exam 2 is due Thursday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085629"/>
              </p:ext>
            </p:extLst>
          </p:nvPr>
        </p:nvGraphicFramePr>
        <p:xfrm>
          <a:off x="1905000" y="3031937"/>
          <a:ext cx="71882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0" name="Document" r:id="rId3" imgW="7188200" imgH="2959100" progId="Word.Document.12">
                  <p:embed/>
                </p:oleObj>
              </mc:Choice>
              <mc:Fallback>
                <p:oleObj name="Document" r:id="rId3" imgW="7188200" imgH="295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3031937"/>
                        <a:ext cx="7188200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0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2623305" y="2807773"/>
            <a:ext cx="5621924" cy="36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2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39880"/>
            <a:ext cx="9144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Plum pudding model</a:t>
            </a:r>
          </a:p>
          <a:p>
            <a:pPr algn="ctr"/>
            <a:r>
              <a:rPr lang="ja-JP" altLang="en-US" sz="25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5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Plum Pudding</a:t>
            </a:r>
            <a:r>
              <a:rPr lang="ja-JP" altLang="en-US" sz="25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5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model (I guess you have to be in England to understand)—or chocolate chip cookie!</a:t>
            </a:r>
            <a:endParaRPr lang="en-US" sz="2500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25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endParaRPr lang="en-US" sz="2500" dirty="0" smtClean="0">
              <a:solidFill>
                <a:srgbClr val="000000"/>
              </a:solidFill>
              <a:latin typeface="Stencil"/>
              <a:cs typeface="Stencil"/>
            </a:endParaRPr>
          </a:p>
          <a:p>
            <a:pPr algn="ctr"/>
            <a:endParaRPr lang="en-US" sz="2500" dirty="0" smtClean="0">
              <a:solidFill>
                <a:srgbClr val="000000"/>
              </a:solidFill>
              <a:latin typeface="Stencil"/>
              <a:cs typeface="Stencil"/>
            </a:endParaRPr>
          </a:p>
        </p:txBody>
      </p:sp>
      <p:pic>
        <p:nvPicPr>
          <p:cNvPr id="22" name="Picture 4" descr="fig2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55" r="-40555"/>
          <a:stretch>
            <a:fillRect/>
          </a:stretch>
        </p:blipFill>
        <p:spPr>
          <a:xfrm>
            <a:off x="2117969" y="3341929"/>
            <a:ext cx="5346664" cy="28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7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2000" y="1739880"/>
            <a:ext cx="304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Think…ink</a:t>
            </a:r>
          </a:p>
          <a:p>
            <a:pPr algn="ctr"/>
            <a:r>
              <a:rPr lang="en-US" sz="4000" b="1" dirty="0" smtClean="0">
                <a:solidFill>
                  <a:srgbClr val="475BCD"/>
                </a:solidFill>
                <a:latin typeface="Stencil"/>
                <a:ea typeface="ＭＳ Ｐゴシック" charset="-128"/>
                <a:cs typeface="Stencil"/>
              </a:rPr>
              <a:t>(on your own for 2 minutes)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838417"/>
              </p:ext>
            </p:extLst>
          </p:nvPr>
        </p:nvGraphicFramePr>
        <p:xfrm>
          <a:off x="354493" y="1953846"/>
          <a:ext cx="5767045" cy="423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2" name="Document" r:id="rId3" imgW="6858000" imgH="5041900" progId="Word.Document.12">
                  <p:embed/>
                </p:oleObj>
              </mc:Choice>
              <mc:Fallback>
                <p:oleObj name="Document" r:id="rId3" imgW="6858000" imgH="504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493" y="1953846"/>
                        <a:ext cx="5767045" cy="4239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876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2000" y="1739880"/>
            <a:ext cx="304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Pair share (with a partner for 1 minute)</a:t>
            </a:r>
            <a:endParaRPr lang="en-US" sz="6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57017"/>
              </p:ext>
            </p:extLst>
          </p:nvPr>
        </p:nvGraphicFramePr>
        <p:xfrm>
          <a:off x="354493" y="1953846"/>
          <a:ext cx="5767045" cy="423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8" name="Document" r:id="rId3" imgW="6858000" imgH="5041900" progId="Word.Document.12">
                  <p:embed/>
                </p:oleObj>
              </mc:Choice>
              <mc:Fallback>
                <p:oleObj name="Document" r:id="rId3" imgW="6858000" imgH="504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493" y="1953846"/>
                        <a:ext cx="5767045" cy="4239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86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95450"/>
            <a:ext cx="64293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901700" y="825500"/>
            <a:ext cx="1235075" cy="1092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charset="0"/>
              </a:rPr>
              <a:t>Lead block</a:t>
            </a: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1371600" y="1905000"/>
            <a:ext cx="457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720975" y="954088"/>
            <a:ext cx="1641475" cy="59213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200">
                <a:latin typeface="Times New Roman" charset="0"/>
              </a:rPr>
              <a:t>Uranium</a:t>
            </a: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 flipH="1">
            <a:off x="2209800" y="1524000"/>
            <a:ext cx="1066800" cy="20574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4778375" y="2325688"/>
            <a:ext cx="1766888" cy="59213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200">
                <a:latin typeface="Times New Roman" charset="0"/>
              </a:rPr>
              <a:t>Gold Foil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5616575" y="511175"/>
            <a:ext cx="1695450" cy="8350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Fluorescent </a:t>
            </a:r>
          </a:p>
          <a:p>
            <a:pPr algn="ctr"/>
            <a:r>
              <a:rPr lang="en-US">
                <a:latin typeface="Times New Roman" charset="0"/>
              </a:rPr>
              <a:t>Screen</a:t>
            </a:r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H="1">
            <a:off x="6400800" y="1371600"/>
            <a:ext cx="228600" cy="5334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6594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9653</TotalTime>
  <Words>1238</Words>
  <Application>Microsoft Macintosh PowerPoint</Application>
  <PresentationFormat>On-screen Show (4:3)</PresentationFormat>
  <Paragraphs>286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293</cp:revision>
  <dcterms:created xsi:type="dcterms:W3CDTF">2012-11-19T19:26:54Z</dcterms:created>
  <dcterms:modified xsi:type="dcterms:W3CDTF">2015-01-16T16:19:54Z</dcterms:modified>
</cp:coreProperties>
</file>