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5"/>
  </p:notesMasterIdLst>
  <p:sldIdLst>
    <p:sldId id="257" r:id="rId2"/>
    <p:sldId id="306" r:id="rId3"/>
    <p:sldId id="577" r:id="rId4"/>
    <p:sldId id="599" r:id="rId5"/>
    <p:sldId id="602" r:id="rId6"/>
    <p:sldId id="585" r:id="rId7"/>
    <p:sldId id="621" r:id="rId8"/>
    <p:sldId id="620" r:id="rId9"/>
    <p:sldId id="622" r:id="rId10"/>
    <p:sldId id="605" r:id="rId11"/>
    <p:sldId id="586" r:id="rId12"/>
    <p:sldId id="609" r:id="rId13"/>
    <p:sldId id="613" r:id="rId14"/>
    <p:sldId id="614" r:id="rId15"/>
    <p:sldId id="611" r:id="rId16"/>
    <p:sldId id="619" r:id="rId17"/>
    <p:sldId id="617" r:id="rId18"/>
    <p:sldId id="598" r:id="rId19"/>
    <p:sldId id="618" r:id="rId20"/>
    <p:sldId id="596" r:id="rId21"/>
    <p:sldId id="536" r:id="rId22"/>
    <p:sldId id="438" r:id="rId23"/>
    <p:sldId id="3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7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rainpop.com/science/matterandchemistry/atom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analyze the basic structure of the atom.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</a:rPr>
              <a:t>Aim</a:t>
            </a:r>
            <a:r>
              <a:rPr lang="en-US" sz="2600" b="1" dirty="0" smtClean="0">
                <a:solidFill>
                  <a:schemeClr val="bg1"/>
                </a:solidFill>
              </a:rPr>
              <a:t>: What is the basic structure of the atom?</a:t>
            </a:r>
          </a:p>
          <a:p>
            <a:pPr algn="ctr"/>
            <a:endParaRPr lang="en-US" sz="2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3: </a:t>
            </a:r>
            <a:r>
              <a:rPr lang="en-US" sz="2400" b="1" dirty="0" smtClean="0"/>
              <a:t>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The 3 subatomic particles </a:t>
            </a:r>
            <a:r>
              <a:rPr lang="en-US" sz="3500" b="1" u="sng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of </a:t>
            </a:r>
            <a:r>
              <a:rPr lang="en-US" sz="35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an atom are:</a:t>
            </a:r>
          </a:p>
          <a:p>
            <a:pPr marL="914400" indent="-914400">
              <a:buAutoNum type="arabicPeriod"/>
            </a:pPr>
            <a:endParaRPr lang="en-US" sz="4000" b="1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1371600" lvl="1" indent="-914400">
              <a:buAutoNum type="arabicPeriod"/>
            </a:pPr>
            <a:r>
              <a:rPr lang="en-US" sz="40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Protons</a:t>
            </a:r>
            <a:endParaRPr lang="en-US" sz="4000" b="1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marL="1371600" lvl="1" indent="-914400">
              <a:buAutoNum type="arabicPeriod"/>
            </a:pPr>
            <a:r>
              <a:rPr lang="en-US" sz="40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Neutrons</a:t>
            </a:r>
          </a:p>
          <a:p>
            <a:pPr marL="1371600" lvl="1" indent="-914400">
              <a:buAutoNum type="arabicPeriod"/>
            </a:pPr>
            <a:r>
              <a:rPr lang="en-US" sz="40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electrons</a:t>
            </a: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38" y="2828836"/>
            <a:ext cx="3340991" cy="27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3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25312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Subatomic particle</a:t>
            </a:r>
          </a:p>
          <a:p>
            <a:pPr algn="ctr"/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(Annotate article and use it to fill out the chart)</a:t>
            </a:r>
            <a:endParaRPr lang="en-US" sz="3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5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61618"/>
              </p:ext>
            </p:extLst>
          </p:nvPr>
        </p:nvGraphicFramePr>
        <p:xfrm>
          <a:off x="1455191" y="3031392"/>
          <a:ext cx="68199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819900" imgH="3162300" progId="Word.Document.12">
                  <p:embed/>
                </p:oleObj>
              </mc:Choice>
              <mc:Fallback>
                <p:oleObj name="Document" r:id="rId3" imgW="68199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5191" y="3031392"/>
                        <a:ext cx="68199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63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Protons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4000" b="1" u="sng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 smtClean="0">
                <a:solidFill>
                  <a:schemeClr val="bg1"/>
                </a:solidFill>
              </a:rPr>
              <a:t>Symbol</a:t>
            </a:r>
            <a:r>
              <a:rPr lang="en-US" sz="4000" b="1" dirty="0">
                <a:solidFill>
                  <a:schemeClr val="bg1"/>
                </a:solidFill>
              </a:rPr>
              <a:t>: </a:t>
            </a:r>
            <a:r>
              <a:rPr lang="en-US" sz="4000" b="1" dirty="0">
                <a:solidFill>
                  <a:srgbClr val="800000"/>
                </a:solidFill>
              </a:rPr>
              <a:t>p or p+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Size</a:t>
            </a:r>
            <a:r>
              <a:rPr lang="en-US" sz="4000" b="1" dirty="0">
                <a:solidFill>
                  <a:srgbClr val="000000"/>
                </a:solidFill>
              </a:rPr>
              <a:t>: </a:t>
            </a:r>
            <a:r>
              <a:rPr lang="en-US" sz="4000" b="1" dirty="0">
                <a:solidFill>
                  <a:srgbClr val="800000"/>
                </a:solidFill>
              </a:rPr>
              <a:t>1 </a:t>
            </a:r>
            <a:r>
              <a:rPr lang="en-US" sz="4000" b="1" dirty="0" err="1">
                <a:solidFill>
                  <a:srgbClr val="800000"/>
                </a:solidFill>
              </a:rPr>
              <a:t>amu</a:t>
            </a:r>
            <a:endParaRPr lang="en-US" sz="4000" b="1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Location: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</a:rPr>
              <a:t>nucleus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Charge: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</a:rPr>
              <a:t>positive (+1)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049" y="3547696"/>
            <a:ext cx="3418334" cy="22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Neutrons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4000" b="1" u="sng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chemeClr val="bg1"/>
                </a:solidFill>
              </a:rPr>
              <a:t>Symbol</a:t>
            </a:r>
            <a:r>
              <a:rPr lang="en-US" sz="4000" b="1" dirty="0">
                <a:solidFill>
                  <a:schemeClr val="bg1"/>
                </a:solidFill>
              </a:rPr>
              <a:t>: </a:t>
            </a:r>
            <a:r>
              <a:rPr lang="en-US" sz="4000" b="1" dirty="0">
                <a:solidFill>
                  <a:srgbClr val="800000"/>
                </a:solidFill>
              </a:rPr>
              <a:t>n or n</a:t>
            </a:r>
            <a:r>
              <a:rPr lang="en-US" sz="4000" b="1" baseline="30000" dirty="0">
                <a:solidFill>
                  <a:srgbClr val="800000"/>
                </a:solidFill>
              </a:rPr>
              <a:t>0</a:t>
            </a:r>
            <a:endParaRPr lang="en-US" sz="4000" b="1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Size</a:t>
            </a:r>
            <a:r>
              <a:rPr lang="en-US" sz="4000" b="1" dirty="0">
                <a:solidFill>
                  <a:srgbClr val="000000"/>
                </a:solidFill>
              </a:rPr>
              <a:t>: </a:t>
            </a:r>
            <a:r>
              <a:rPr lang="en-US" sz="4000" b="1" dirty="0">
                <a:solidFill>
                  <a:srgbClr val="800000"/>
                </a:solidFill>
              </a:rPr>
              <a:t>1 </a:t>
            </a:r>
            <a:r>
              <a:rPr lang="en-US" sz="4000" b="1" dirty="0" err="1">
                <a:solidFill>
                  <a:srgbClr val="800000"/>
                </a:solidFill>
              </a:rPr>
              <a:t>amu</a:t>
            </a:r>
            <a:endParaRPr lang="en-US" sz="4000" b="1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Location: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</a:rPr>
              <a:t>nucleus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Charge: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</a:rPr>
              <a:t>neutral (</a:t>
            </a:r>
            <a:r>
              <a:rPr lang="en-US" sz="4000" b="1" dirty="0">
                <a:solidFill>
                  <a:srgbClr val="800000"/>
                </a:solidFill>
                <a:latin typeface="Times New Roman"/>
                <a:cs typeface="Times New Roman"/>
              </a:rPr>
              <a:t>0</a:t>
            </a:r>
            <a:r>
              <a:rPr lang="en-US" sz="4000" b="1" dirty="0">
                <a:solidFill>
                  <a:srgbClr val="800000"/>
                </a:solidFill>
              </a:rPr>
              <a:t>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083" y="3430479"/>
            <a:ext cx="3418333" cy="22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Electrons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4000" b="1" u="sng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chemeClr val="bg1"/>
                </a:solidFill>
              </a:rPr>
              <a:t>Symbol</a:t>
            </a:r>
            <a:r>
              <a:rPr lang="en-US" sz="4000" b="1" dirty="0">
                <a:solidFill>
                  <a:schemeClr val="bg1"/>
                </a:solidFill>
              </a:rPr>
              <a:t>: </a:t>
            </a:r>
            <a:r>
              <a:rPr lang="en-US" sz="4000" b="1" dirty="0">
                <a:solidFill>
                  <a:srgbClr val="800000"/>
                </a:solidFill>
              </a:rPr>
              <a:t>e or e</a:t>
            </a:r>
            <a:r>
              <a:rPr lang="en-US" sz="4000" b="1" baseline="30000" dirty="0">
                <a:solidFill>
                  <a:srgbClr val="800000"/>
                </a:solidFill>
              </a:rPr>
              <a:t>-</a:t>
            </a:r>
            <a:endParaRPr lang="en-US" sz="4000" b="1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Size</a:t>
            </a:r>
            <a:r>
              <a:rPr lang="en-US" sz="4000" b="1" dirty="0">
                <a:solidFill>
                  <a:srgbClr val="000000"/>
                </a:solidFill>
              </a:rPr>
              <a:t>: </a:t>
            </a:r>
            <a:r>
              <a:rPr lang="en-US" sz="4000" b="1" dirty="0">
                <a:solidFill>
                  <a:srgbClr val="800000"/>
                </a:solidFill>
              </a:rPr>
              <a:t>1/1836 </a:t>
            </a:r>
            <a:r>
              <a:rPr lang="en-US" sz="4000" b="1" dirty="0" err="1">
                <a:solidFill>
                  <a:srgbClr val="800000"/>
                </a:solidFill>
              </a:rPr>
              <a:t>amu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Location: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3500" b="1" dirty="0">
                <a:solidFill>
                  <a:srgbClr val="800000"/>
                </a:solidFill>
              </a:rPr>
              <a:t>around the </a:t>
            </a:r>
            <a:r>
              <a:rPr lang="en-US" sz="3500" b="1" dirty="0" smtClean="0">
                <a:solidFill>
                  <a:srgbClr val="800000"/>
                </a:solidFill>
              </a:rPr>
              <a:t>nucleus</a:t>
            </a:r>
            <a:endParaRPr lang="en-US" sz="3500" b="1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4000" b="1" u="sng" dirty="0">
                <a:solidFill>
                  <a:srgbClr val="000000"/>
                </a:solidFill>
              </a:rPr>
              <a:t>Charge: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</a:rPr>
              <a:t>negative (-1)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50" y="3039717"/>
            <a:ext cx="2468129" cy="16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JOKE: What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does this mean?</a:t>
            </a:r>
            <a:endParaRPr lang="en-US" sz="2500" dirty="0" smtClean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50" y="2428227"/>
            <a:ext cx="5721285" cy="3550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5966" y="1720342"/>
            <a:ext cx="3088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What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does this mean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?: </a:t>
            </a: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TURN &amp; TALK</a:t>
            </a:r>
            <a:endParaRPr lang="en-US" sz="25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5" y="1720342"/>
            <a:ext cx="5826761" cy="475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83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64069"/>
              </p:ext>
            </p:extLst>
          </p:nvPr>
        </p:nvGraphicFramePr>
        <p:xfrm>
          <a:off x="1013673" y="1792681"/>
          <a:ext cx="7035800" cy="440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5" name="Document" r:id="rId3" imgW="7035800" imgH="4546600" progId="Word.Document.12">
                  <p:embed/>
                </p:oleObj>
              </mc:Choice>
              <mc:Fallback>
                <p:oleObj name="Document" r:id="rId3" imgW="7035800" imgH="454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673" y="1792681"/>
                        <a:ext cx="7035800" cy="4401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19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0000"/>
                </a:solidFill>
              </a:rPr>
              <a:t>What is an atom’s overall charge?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Why </a:t>
            </a:r>
            <a:r>
              <a:rPr lang="en-US" sz="4000" b="1" dirty="0">
                <a:solidFill>
                  <a:srgbClr val="000000"/>
                </a:solidFill>
              </a:rPr>
              <a:t>is that?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INK…PAIR SHARE</a:t>
            </a:r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Which </a:t>
            </a:r>
            <a:r>
              <a:rPr lang="en-US" sz="2000" dirty="0">
                <a:solidFill>
                  <a:srgbClr val="000000"/>
                </a:solidFill>
              </a:rPr>
              <a:t>total mass is the smallest?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(1) the mass of 2 electrons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(2) the mass of 2 neutrons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(3) the mass of 1 electron plus the mass of 1 proton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(4) the mass of 1 neutron plus the mass of 1 electron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 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Let’s solve each multiple choice answer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____________________________________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____________________________________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____________________________________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000" b="1" dirty="0">
                <a:solidFill>
                  <a:srgbClr val="000000"/>
                </a:solidFill>
              </a:rPr>
              <a:t>____________________________________</a:t>
            </a:r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6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Batteries; magnetism</a:t>
            </a:r>
            <a:endParaRPr lang="en-US" sz="40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Atom, subatomic particles, protons, neutrons, electrons, nucleon, </a:t>
            </a:r>
            <a:r>
              <a:rPr lang="en-US" sz="3200" dirty="0" smtClean="0">
                <a:solidFill>
                  <a:srgbClr val="000000"/>
                </a:solidFill>
              </a:rPr>
              <a:t>nuclide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20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15" y="2676910"/>
            <a:ext cx="2205892" cy="28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Base </a:t>
            </a:r>
            <a:r>
              <a:rPr lang="en-US" sz="2000" b="1" dirty="0">
                <a:solidFill>
                  <a:srgbClr val="000000"/>
                </a:solidFill>
              </a:rPr>
              <a:t>your answers on the information below: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 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In the modern model of the atom, each atom is composed of three major subatomic (or fundamental) particles.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 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Name the subatomic particles contained in the nucleus of the </a:t>
            </a:r>
            <a:r>
              <a:rPr lang="en-US" sz="2000" dirty="0" smtClean="0">
                <a:solidFill>
                  <a:srgbClr val="000000"/>
                </a:solidFill>
              </a:rPr>
              <a:t>atom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State the charge associated with each type of subatomic particle contained in the nucleus of the atom.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What is the net charge of the nucleus?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algn="ctr"/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18-19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3.3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4116"/>
              </p:ext>
            </p:extLst>
          </p:nvPr>
        </p:nvGraphicFramePr>
        <p:xfrm>
          <a:off x="1586904" y="3341076"/>
          <a:ext cx="6201587" cy="279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8" name="Document" r:id="rId3" imgW="7188200" imgH="3238500" progId="Word.Document.12">
                  <p:embed/>
                </p:oleObj>
              </mc:Choice>
              <mc:Fallback>
                <p:oleObj name="Document" r:id="rId3" imgW="71882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6904" y="3341076"/>
                        <a:ext cx="6201587" cy="279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Test reflections for </a:t>
            </a:r>
            <a:r>
              <a:rPr lang="en-US" sz="4000" b="1" dirty="0" smtClean="0">
                <a:solidFill>
                  <a:srgbClr val="FF0000"/>
                </a:solidFill>
              </a:rPr>
              <a:t>Exam 2 is due Thursday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</a:t>
            </a:r>
            <a:r>
              <a:rPr lang="en-US" sz="2400" b="1" dirty="0" smtClean="0"/>
              <a:t>t 3</a:t>
            </a:r>
            <a:r>
              <a:rPr lang="en-US" sz="2400" b="1" dirty="0" smtClean="0"/>
              <a:t>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42068"/>
              </p:ext>
            </p:extLst>
          </p:nvPr>
        </p:nvGraphicFramePr>
        <p:xfrm>
          <a:off x="1987218" y="2815076"/>
          <a:ext cx="71882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3" name="Document" r:id="rId3" imgW="7188200" imgH="3162300" progId="Word.Document.12">
                  <p:embed/>
                </p:oleObj>
              </mc:Choice>
              <mc:Fallback>
                <p:oleObj name="Document" r:id="rId3" imgW="71882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7218" y="2815076"/>
                        <a:ext cx="71882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ink…pair share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2800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000000"/>
                </a:solidFill>
              </a:rPr>
              <a:t>Why </a:t>
            </a:r>
            <a:r>
              <a:rPr lang="en-US" sz="2800" b="1" dirty="0">
                <a:solidFill>
                  <a:srgbClr val="000000"/>
                </a:solidFill>
              </a:rPr>
              <a:t>is a battery labeled with a + and -?</a:t>
            </a:r>
          </a:p>
          <a:p>
            <a:pPr lvl="0" algn="ctr"/>
            <a:r>
              <a:rPr lang="en-US" sz="2800" b="1" dirty="0">
                <a:solidFill>
                  <a:srgbClr val="000000"/>
                </a:solidFill>
              </a:rPr>
              <a:t>How does magnetism work?</a:t>
            </a:r>
            <a:endParaRPr lang="en-US" sz="2800" b="1" dirty="0">
              <a:solidFill>
                <a:srgbClr val="800000"/>
              </a:solidFill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Stencil"/>
              <a:cs typeface="Stenci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27" y="3916717"/>
            <a:ext cx="2346894" cy="19557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01" y="3916717"/>
            <a:ext cx="2611021" cy="19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Brain pop video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>
              <a:solidFill>
                <a:srgbClr val="8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3 Things You Learned</a:t>
            </a:r>
          </a:p>
          <a:p>
            <a:pPr marL="914400" lvl="1" indent="-4572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2 Questions You Have</a:t>
            </a:r>
          </a:p>
          <a:p>
            <a:pPr marL="914400" lvl="1" indent="-4572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1 Wondering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</a:rPr>
              <a:t>LINK:</a:t>
            </a:r>
            <a:r>
              <a:rPr lang="en-US" sz="2400" dirty="0" err="1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://www.brainpop.com/science/matterandchemistry/atoms</a:t>
            </a:r>
            <a:r>
              <a:rPr lang="en-US" sz="24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4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Subatomic particle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 smtClean="0">
              <a:solidFill>
                <a:srgbClr val="8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How would you define a subatomic particle?</a:t>
            </a:r>
            <a:endParaRPr lang="en-US" sz="4000" b="1" dirty="0">
              <a:solidFill>
                <a:schemeClr val="bg1"/>
              </a:solidFill>
            </a:endParaRP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What is the basic structure of the atom</a:t>
            </a:r>
            <a:r>
              <a:rPr lang="en-US" sz="2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Subatomic particle</a:t>
            </a:r>
          </a:p>
          <a:p>
            <a:pPr marL="457200" lvl="0" indent="-457200">
              <a:buFont typeface="Arial"/>
              <a:buChar char="•"/>
            </a:pPr>
            <a:endParaRPr lang="en-US" sz="4000" b="1" dirty="0" smtClean="0">
              <a:solidFill>
                <a:srgbClr val="8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4000" b="1" dirty="0" smtClean="0">
                <a:solidFill>
                  <a:srgbClr val="800000"/>
                </a:solidFill>
              </a:rPr>
              <a:t>Particles </a:t>
            </a:r>
            <a:r>
              <a:rPr lang="en-US" sz="4000" b="1" dirty="0">
                <a:solidFill>
                  <a:srgbClr val="800000"/>
                </a:solidFill>
              </a:rPr>
              <a:t>that make up an atom; they are smaller than an atom</a:t>
            </a: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6782</TotalTime>
  <Words>1211</Words>
  <Application>Microsoft Macintosh PowerPoint</Application>
  <PresentationFormat>On-screen Show (4:3)</PresentationFormat>
  <Paragraphs>373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301</cp:revision>
  <dcterms:created xsi:type="dcterms:W3CDTF">2012-11-19T19:26:54Z</dcterms:created>
  <dcterms:modified xsi:type="dcterms:W3CDTF">2015-01-11T23:20:07Z</dcterms:modified>
</cp:coreProperties>
</file>