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1"/>
  </p:notesMasterIdLst>
  <p:sldIdLst>
    <p:sldId id="257" r:id="rId2"/>
    <p:sldId id="306" r:id="rId3"/>
    <p:sldId id="577" r:id="rId4"/>
    <p:sldId id="599" r:id="rId5"/>
    <p:sldId id="582" r:id="rId6"/>
    <p:sldId id="602" r:id="rId7"/>
    <p:sldId id="585" r:id="rId8"/>
    <p:sldId id="605" r:id="rId9"/>
    <p:sldId id="586" r:id="rId10"/>
    <p:sldId id="632" r:id="rId11"/>
    <p:sldId id="629" r:id="rId12"/>
    <p:sldId id="630" r:id="rId13"/>
    <p:sldId id="618" r:id="rId14"/>
    <p:sldId id="631" r:id="rId15"/>
    <p:sldId id="536" r:id="rId16"/>
    <p:sldId id="438" r:id="rId17"/>
    <p:sldId id="633" r:id="rId18"/>
    <p:sldId id="634" r:id="rId19"/>
    <p:sldId id="3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000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pPr marL="457200" indent="-457200" algn="l">
              <a:buFontTx/>
              <a:buChar char="•"/>
            </a:pPr>
            <a:r>
              <a:rPr lang="en-US" dirty="0"/>
              <a:t>I will </a:t>
            </a:r>
            <a:r>
              <a:rPr lang="en-US" dirty="0" smtClean="0"/>
              <a:t>distinguish between elements based on their atomic number and mass number 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Aim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chemeClr val="bg1"/>
                </a:solidFill>
              </a:rPr>
              <a:t>How do we determine the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identity </a:t>
            </a:r>
            <a:r>
              <a:rPr lang="en-US" sz="2800" b="1" dirty="0">
                <a:solidFill>
                  <a:schemeClr val="bg1"/>
                </a:solidFill>
              </a:rPr>
              <a:t>of an </a:t>
            </a:r>
            <a:r>
              <a:rPr lang="en-US" sz="2800" b="1" dirty="0" smtClean="0">
                <a:solidFill>
                  <a:schemeClr val="bg1"/>
                </a:solidFill>
              </a:rPr>
              <a:t>element?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3: A World of Particles—An Atom &amp; Its Components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3.4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8270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579649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5 minutes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20342"/>
            <a:ext cx="919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Mass number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325991"/>
              </p:ext>
            </p:extLst>
          </p:nvPr>
        </p:nvGraphicFramePr>
        <p:xfrm>
          <a:off x="554206" y="2771039"/>
          <a:ext cx="8197253" cy="238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3" name="Document" r:id="rId4" imgW="6934200" imgH="2019300" progId="Word.Document.12">
                  <p:embed/>
                </p:oleObj>
              </mc:Choice>
              <mc:Fallback>
                <p:oleObj name="Document" r:id="rId4" imgW="6934200" imgH="201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206" y="2771039"/>
                        <a:ext cx="8197253" cy="238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95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31505"/>
              </p:ext>
            </p:extLst>
          </p:nvPr>
        </p:nvGraphicFramePr>
        <p:xfrm>
          <a:off x="522653" y="1888395"/>
          <a:ext cx="9706986" cy="399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7" name="Document" r:id="rId4" imgW="6731000" imgH="2768600" progId="Word.Document.12">
                  <p:embed/>
                </p:oleObj>
              </mc:Choice>
              <mc:Fallback>
                <p:oleObj name="Document" r:id="rId4" imgW="6731000" imgH="276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653" y="1888395"/>
                        <a:ext cx="9706986" cy="3992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07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545352"/>
              </p:ext>
            </p:extLst>
          </p:nvPr>
        </p:nvGraphicFramePr>
        <p:xfrm>
          <a:off x="1308704" y="2052770"/>
          <a:ext cx="66802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1" name="Document" r:id="rId4" imgW="6680200" imgH="3962400" progId="Word.Document.12">
                  <p:embed/>
                </p:oleObj>
              </mc:Choice>
              <mc:Fallback>
                <p:oleObj name="Document" r:id="rId4" imgW="6680200" imgH="396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8704" y="2052770"/>
                        <a:ext cx="66802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9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20342"/>
            <a:ext cx="9193798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#3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How many protons and electrons are present in an argon atom?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What is the name of the element that has atoms that contain 17 protons?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 algn="ctr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571500" lvl="0" indent="-571500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6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9" y="1720342"/>
            <a:ext cx="9193798" cy="54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#4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3000" dirty="0">
                <a:solidFill>
                  <a:srgbClr val="000000"/>
                </a:solidFill>
              </a:rPr>
              <a:t>What is the total number of neutrons in an atom of an element that has a mass number of 19 and an atomic number of 9?      (1) 9     (2) 19       (3) 10      (4) 28</a:t>
            </a:r>
          </a:p>
          <a:p>
            <a:r>
              <a:rPr lang="en-US" sz="3000" dirty="0">
                <a:solidFill>
                  <a:srgbClr val="000000"/>
                </a:solidFill>
              </a:rPr>
              <a:t> </a:t>
            </a:r>
          </a:p>
          <a:p>
            <a:r>
              <a:rPr lang="en-US" sz="3000" dirty="0">
                <a:solidFill>
                  <a:srgbClr val="000000"/>
                </a:solidFill>
              </a:rPr>
              <a:t>A neutral atom contains 12 neutrons and 11 electrons. The number of protons in this atom is       </a:t>
            </a:r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3000" dirty="0" smtClean="0">
                <a:solidFill>
                  <a:srgbClr val="000000"/>
                </a:solidFill>
              </a:rPr>
              <a:t>(</a:t>
            </a:r>
            <a:r>
              <a:rPr lang="en-US" sz="3000" dirty="0">
                <a:solidFill>
                  <a:srgbClr val="000000"/>
                </a:solidFill>
              </a:rPr>
              <a:t>1) 1   (2) 11   (3) 12    (4) 23            </a:t>
            </a:r>
            <a:r>
              <a:rPr lang="en-US" sz="3000" i="1" dirty="0">
                <a:solidFill>
                  <a:srgbClr val="000000"/>
                </a:solidFill>
              </a:rPr>
              <a:t>What element is this? </a:t>
            </a:r>
            <a:r>
              <a:rPr lang="en-US" sz="3600" b="1" i="1" dirty="0"/>
              <a:t> </a:t>
            </a:r>
            <a:endParaRPr lang="en-US" sz="3600" i="1" dirty="0"/>
          </a:p>
          <a:p>
            <a:pPr marL="571500" indent="-571500" algn="ctr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571500" lvl="0" indent="-571500">
              <a:buFont typeface="Arial"/>
              <a:buChar char="•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1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24-25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3.4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326446"/>
              </p:ext>
            </p:extLst>
          </p:nvPr>
        </p:nvGraphicFramePr>
        <p:xfrm>
          <a:off x="790813" y="1795583"/>
          <a:ext cx="7767026" cy="4744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6819900" imgH="4165600" progId="Word.Document.12">
                  <p:embed/>
                </p:oleObj>
              </mc:Choice>
              <mc:Fallback>
                <p:oleObj name="Document" r:id="rId4" imgW="6819900" imgH="416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813" y="1795583"/>
                        <a:ext cx="7767026" cy="4744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09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476881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4000" b="1" dirty="0">
                <a:solidFill>
                  <a:srgbClr val="000000"/>
                </a:solidFill>
              </a:rPr>
              <a:t>Practice Problems</a:t>
            </a:r>
            <a:endParaRPr lang="en-US" sz="40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How many protons and electrons are present in a vanadium atom</a:t>
            </a:r>
            <a:r>
              <a:rPr lang="en-US" sz="4000" dirty="0" smtClean="0">
                <a:solidFill>
                  <a:srgbClr val="000000"/>
                </a:solidFill>
              </a:rPr>
              <a:t>?</a:t>
            </a:r>
            <a:endParaRPr lang="en-US" sz="40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How many protons, electrons, and neutrons are present in a platinum atom</a:t>
            </a:r>
            <a:r>
              <a:rPr lang="en-US" sz="4000" dirty="0" smtClean="0">
                <a:solidFill>
                  <a:srgbClr val="000000"/>
                </a:solidFill>
              </a:rPr>
              <a:t>?</a:t>
            </a:r>
            <a:endParaRPr lang="en-US" sz="40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What is the name of the element that has atoms that contain 5 protons</a:t>
            </a:r>
            <a:r>
              <a:rPr lang="en-US" sz="4000" dirty="0" smtClean="0">
                <a:solidFill>
                  <a:srgbClr val="000000"/>
                </a:solidFill>
              </a:rPr>
              <a:t>?</a:t>
            </a:r>
            <a:endParaRPr lang="en-US" sz="40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What is the name of the element that has atoms that contains 82 protons</a:t>
            </a:r>
            <a:r>
              <a:rPr lang="en-US" sz="4000" dirty="0" smtClean="0">
                <a:solidFill>
                  <a:srgbClr val="000000"/>
                </a:solidFill>
              </a:rPr>
              <a:t>?</a:t>
            </a:r>
            <a:endParaRPr lang="en-US" sz="40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What is the atomic number of the element that has 74 protons? What is the name of that element?</a:t>
            </a:r>
          </a:p>
          <a:p>
            <a:pPr algn="l"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3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</a:t>
            </a:r>
            <a:r>
              <a:rPr lang="en-US" sz="2400" b="1" dirty="0">
                <a:solidFill>
                  <a:schemeClr val="bg1"/>
                </a:solidFill>
              </a:rPr>
              <a:t>: How did the gold-foil experiment lead to the modern model of the atom?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6615"/>
              </p:ext>
            </p:extLst>
          </p:nvPr>
        </p:nvGraphicFramePr>
        <p:xfrm>
          <a:off x="977900" y="3179884"/>
          <a:ext cx="71882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3" name="Document" r:id="rId4" imgW="7188200" imgH="2921000" progId="Word.Document.12">
                  <p:embed/>
                </p:oleObj>
              </mc:Choice>
              <mc:Fallback>
                <p:oleObj name="Document" r:id="rId4" imgW="7188200" imgH="292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7900" y="3179884"/>
                        <a:ext cx="7188200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4210537" cy="4995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Social security number</a:t>
            </a:r>
            <a:endParaRPr lang="en-US" sz="4000" b="1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dirty="0">
                <a:solidFill>
                  <a:srgbClr val="000000"/>
                </a:solidFill>
              </a:rPr>
              <a:t>Atomic number, atomic mass, mass number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20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846" y="2715911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Packet #7 is due this Friday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Packet #6 and Lab #6 WAY PAST DUE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Quiz on </a:t>
            </a:r>
            <a:r>
              <a:rPr lang="en-US" sz="4000" b="1" dirty="0" smtClean="0">
                <a:solidFill>
                  <a:srgbClr val="FF0000"/>
                </a:solidFill>
              </a:rPr>
              <a:t>Packet 7 on Friday</a:t>
            </a:r>
            <a:endParaRPr lang="en-US" sz="4000" b="1" dirty="0">
              <a:solidFill>
                <a:srgbClr val="FF0000"/>
              </a:solidFill>
            </a:endParaRPr>
          </a:p>
          <a:p>
            <a:pPr algn="l"/>
            <a:endParaRPr lang="en-US" sz="4000" b="1" dirty="0" smtClean="0">
              <a:solidFill>
                <a:srgbClr val="FF0000"/>
              </a:solidFill>
            </a:endParaRPr>
          </a:p>
          <a:p>
            <a:pPr algn="l"/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98322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043260"/>
              </p:ext>
            </p:extLst>
          </p:nvPr>
        </p:nvGraphicFramePr>
        <p:xfrm>
          <a:off x="1987218" y="2776976"/>
          <a:ext cx="71882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9" name="Document" r:id="rId4" imgW="7188200" imgH="3238500" progId="Word.Document.12">
                  <p:embed/>
                </p:oleObj>
              </mc:Choice>
              <mc:Fallback>
                <p:oleObj name="Document" r:id="rId4" imgW="71882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7218" y="2776976"/>
                        <a:ext cx="7188200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0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</a:rPr>
              <a:t>Aim</a:t>
            </a:r>
            <a:r>
              <a:rPr lang="en-US" sz="2600" b="1" dirty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chemeClr val="bg1"/>
                </a:solidFill>
              </a:rPr>
              <a:t>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3988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about…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0" algn="ctr"/>
            <a:r>
              <a:rPr lang="en-US" sz="4000" b="1" dirty="0">
                <a:solidFill>
                  <a:srgbClr val="000000"/>
                </a:solidFill>
              </a:rPr>
              <a:t>How do we identify a person?</a:t>
            </a:r>
          </a:p>
          <a:p>
            <a:pPr lvl="0" algn="ctr"/>
            <a:r>
              <a:rPr lang="en-US" sz="4000" b="1" dirty="0">
                <a:solidFill>
                  <a:srgbClr val="000000"/>
                </a:solidFill>
              </a:rPr>
              <a:t>What makes a person distinct?</a:t>
            </a:r>
          </a:p>
          <a:p>
            <a:pPr algn="ctr"/>
            <a:r>
              <a:rPr lang="en-US" sz="4000" b="1" dirty="0"/>
              <a:t> </a:t>
            </a:r>
            <a:endParaRPr lang="en-US" sz="4000" dirty="0"/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algn="ctr"/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351" y="3742700"/>
            <a:ext cx="2166338" cy="22751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633" y="3742700"/>
            <a:ext cx="2275150" cy="22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3988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 ink…pair share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3400" dirty="0">
                <a:solidFill>
                  <a:srgbClr val="000000"/>
                </a:solidFill>
              </a:rPr>
              <a:t>What do you think gives an element its identity?</a:t>
            </a:r>
          </a:p>
          <a:p>
            <a:pPr algn="ctr"/>
            <a:endParaRPr lang="en-US" sz="2500" dirty="0" smtClean="0">
              <a:solidFill>
                <a:srgbClr val="000000"/>
              </a:solidFill>
              <a:latin typeface="Stencil"/>
              <a:cs typeface="Stencil"/>
            </a:endParaRPr>
          </a:p>
          <a:p>
            <a:pPr algn="ctr"/>
            <a:endParaRPr lang="en-US" sz="2500" dirty="0" smtClean="0">
              <a:solidFill>
                <a:srgbClr val="000000"/>
              </a:solidFill>
              <a:latin typeface="Stencil"/>
              <a:cs typeface="Stenci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400" y="3279786"/>
            <a:ext cx="2565534" cy="27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7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Identifying elements</a:t>
            </a:r>
            <a:endParaRPr lang="en-US" sz="3600" b="1" dirty="0" smtClean="0">
              <a:solidFill>
                <a:srgbClr val="000000"/>
              </a:solidFill>
            </a:endParaRPr>
          </a:p>
          <a:p>
            <a:pPr lvl="0"/>
            <a:r>
              <a:rPr lang="en-US" sz="3600" dirty="0">
                <a:solidFill>
                  <a:srgbClr val="000000"/>
                </a:solidFill>
              </a:rPr>
              <a:t>Every element has a </a:t>
            </a:r>
            <a:r>
              <a:rPr lang="en-US" sz="3600" dirty="0" smtClean="0">
                <a:solidFill>
                  <a:srgbClr val="000000"/>
                </a:solidFill>
              </a:rPr>
              <a:t>different </a:t>
            </a:r>
            <a:r>
              <a:rPr lang="en-US" sz="3600" b="1" u="sng" dirty="0" smtClean="0">
                <a:solidFill>
                  <a:srgbClr val="FF0000"/>
                </a:solidFill>
              </a:rPr>
              <a:t>atomic number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936" y="3477610"/>
            <a:ext cx="3738153" cy="25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7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876646"/>
            <a:ext cx="9193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Atomic number of neutral atom tells you:</a:t>
            </a:r>
          </a:p>
          <a:p>
            <a:endParaRPr lang="en-US" sz="3600" b="1" u="sng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685800" lvl="0" indent="-685800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number of </a:t>
            </a:r>
            <a:r>
              <a:rPr lang="en-US" sz="3600" b="1" u="sng" dirty="0">
                <a:solidFill>
                  <a:srgbClr val="800000"/>
                </a:solidFill>
              </a:rPr>
              <a:t>protons</a:t>
            </a:r>
          </a:p>
          <a:p>
            <a:pPr marL="685800" lvl="0" indent="-685800"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number of </a:t>
            </a:r>
            <a:r>
              <a:rPr lang="en-US" sz="3600" b="1" u="sng" dirty="0">
                <a:solidFill>
                  <a:srgbClr val="800000"/>
                </a:solidFill>
              </a:rPr>
              <a:t>electrons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616" y="34290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3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3: </a:t>
            </a:r>
            <a:r>
              <a:rPr lang="en-US" sz="2400" b="1" dirty="0"/>
              <a:t>A World of Particles—An Atom &amp; Its Components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3</a:t>
            </a:r>
            <a:r>
              <a:rPr lang="en-US" sz="6000" b="1" dirty="0" smtClean="0"/>
              <a:t>.4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</a:t>
            </a:r>
            <a:r>
              <a:rPr lang="en-US" sz="2800" b="1" dirty="0">
                <a:solidFill>
                  <a:schemeClr val="bg1"/>
                </a:solidFill>
              </a:rPr>
              <a:t>: How do we determine the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identity of an element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52401" y="1786774"/>
            <a:ext cx="9143998" cy="4704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smtClean="0">
              <a:solidFill>
                <a:srgbClr val="000000"/>
              </a:solidFill>
            </a:endParaRPr>
          </a:p>
          <a:p>
            <a:endParaRPr lang="en-US" sz="400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9798" y="1720342"/>
            <a:ext cx="91937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NOTE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No two elements have the same </a:t>
            </a:r>
            <a:r>
              <a:rPr lang="en-US" sz="3000" b="1" u="sng" dirty="0" smtClean="0">
                <a:solidFill>
                  <a:srgbClr val="FF0000"/>
                </a:solidFill>
              </a:rPr>
              <a:t>atomic number </a:t>
            </a:r>
            <a:r>
              <a:rPr lang="en-US" sz="3000" dirty="0" smtClean="0">
                <a:solidFill>
                  <a:schemeClr val="bg1"/>
                </a:solidFill>
              </a:rPr>
              <a:t>= </a:t>
            </a:r>
            <a:r>
              <a:rPr lang="en-US" sz="3000" dirty="0">
                <a:solidFill>
                  <a:schemeClr val="bg1"/>
                </a:solidFill>
              </a:rPr>
              <a:t>no two elements have the same number of </a:t>
            </a:r>
            <a:r>
              <a:rPr lang="en-US" sz="3000" b="1" u="sng" dirty="0" smtClean="0">
                <a:solidFill>
                  <a:srgbClr val="FF0000"/>
                </a:solidFill>
              </a:rPr>
              <a:t>protons</a:t>
            </a:r>
            <a:r>
              <a:rPr lang="en-US" sz="30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n-US" sz="3000" dirty="0">
              <a:solidFill>
                <a:schemeClr val="bg1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However, the number of </a:t>
            </a:r>
            <a:r>
              <a:rPr lang="en-US" sz="3000" b="1" u="sng" dirty="0" smtClean="0">
                <a:solidFill>
                  <a:srgbClr val="FF0000"/>
                </a:solidFill>
              </a:rPr>
              <a:t>neutrons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and </a:t>
            </a:r>
            <a:r>
              <a:rPr lang="en-US" sz="3000" b="1" u="sng" dirty="0" smtClean="0">
                <a:solidFill>
                  <a:srgbClr val="FF0000"/>
                </a:solidFill>
              </a:rPr>
              <a:t>electrons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in an atom of the same element can be different!</a:t>
            </a:r>
          </a:p>
        </p:txBody>
      </p:sp>
    </p:spTree>
    <p:extLst>
      <p:ext uri="{BB962C8B-B14F-4D97-AF65-F5344CB8AC3E}">
        <p14:creationId xmlns:p14="http://schemas.microsoft.com/office/powerpoint/2010/main" val="382463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6783</TotalTime>
  <Words>1064</Words>
  <Application>Microsoft Macintosh PowerPoint</Application>
  <PresentationFormat>On-screen Show (4:3)</PresentationFormat>
  <Paragraphs>286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306</cp:revision>
  <dcterms:created xsi:type="dcterms:W3CDTF">2012-11-19T19:26:54Z</dcterms:created>
  <dcterms:modified xsi:type="dcterms:W3CDTF">2015-01-20T19:17:59Z</dcterms:modified>
</cp:coreProperties>
</file>