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1"/>
  </p:notesMasterIdLst>
  <p:sldIdLst>
    <p:sldId id="257" r:id="rId2"/>
    <p:sldId id="306" r:id="rId3"/>
    <p:sldId id="577" r:id="rId4"/>
    <p:sldId id="599" r:id="rId5"/>
    <p:sldId id="582" r:id="rId6"/>
    <p:sldId id="639" r:id="rId7"/>
    <p:sldId id="640" r:id="rId8"/>
    <p:sldId id="641" r:id="rId9"/>
    <p:sldId id="602" r:id="rId10"/>
    <p:sldId id="585" r:id="rId11"/>
    <p:sldId id="633" r:id="rId12"/>
    <p:sldId id="634" r:id="rId13"/>
    <p:sldId id="636" r:id="rId14"/>
    <p:sldId id="635" r:id="rId15"/>
    <p:sldId id="637" r:id="rId16"/>
    <p:sldId id="638" r:id="rId17"/>
    <p:sldId id="536" r:id="rId18"/>
    <p:sldId id="438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000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brainpop.com/science/matterandchemistry/isotope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pPr marL="457200" indent="-457200" algn="l">
              <a:buFontTx/>
              <a:buChar char="•"/>
            </a:pPr>
            <a:r>
              <a:rPr lang="en-US" dirty="0"/>
              <a:t>I will </a:t>
            </a:r>
            <a:r>
              <a:rPr lang="en-US" dirty="0" smtClean="0"/>
              <a:t>analyze how isotopes of the same element are similar &amp; different from each other.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Aim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</a:rPr>
              <a:t>How </a:t>
            </a:r>
            <a:r>
              <a:rPr lang="en-US" sz="2800" b="1" dirty="0" smtClean="0">
                <a:solidFill>
                  <a:schemeClr val="bg1"/>
                </a:solidFill>
              </a:rPr>
              <a:t>can atoms of the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same element be different?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A World of Particles—An Atom &amp; Its Components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Example: hydrogen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lvl="0"/>
            <a:endParaRPr lang="en-US" sz="3600" dirty="0" smtClean="0">
              <a:solidFill>
                <a:srgbClr val="000000"/>
              </a:solidFill>
            </a:endParaRPr>
          </a:p>
          <a:p>
            <a:pPr lvl="0"/>
            <a:endParaRPr lang="en-US" sz="3600" dirty="0">
              <a:solidFill>
                <a:srgbClr val="000000"/>
              </a:solidFill>
            </a:endParaRPr>
          </a:p>
          <a:p>
            <a:pPr lvl="0"/>
            <a:endParaRPr lang="en-US" sz="3600" dirty="0" smtClean="0">
              <a:solidFill>
                <a:srgbClr val="000000"/>
              </a:solidFill>
            </a:endParaRPr>
          </a:p>
          <a:p>
            <a:pPr lvl="0"/>
            <a:endParaRPr lang="en-US" sz="3600" dirty="0">
              <a:solidFill>
                <a:srgbClr val="000000"/>
              </a:solidFill>
            </a:endParaRPr>
          </a:p>
          <a:p>
            <a:pPr lvl="0" algn="ctr"/>
            <a:endParaRPr lang="en-US" sz="3600" dirty="0">
              <a:solidFill>
                <a:srgbClr val="000000"/>
              </a:solidFill>
            </a:endParaRPr>
          </a:p>
          <a:p>
            <a:pPr lvl="0" algn="ctr"/>
            <a:endParaRPr lang="en-US" sz="3200" dirty="0">
              <a:solidFill>
                <a:srgbClr val="000000"/>
              </a:solidFill>
            </a:endParaRPr>
          </a:p>
          <a:p>
            <a:pPr lvl="0" algn="ctr"/>
            <a:r>
              <a:rPr lang="en-US" sz="3200" dirty="0" smtClean="0">
                <a:solidFill>
                  <a:srgbClr val="000000"/>
                </a:solidFill>
              </a:rPr>
              <a:t>Write down similarities &amp; differences in your chart.</a:t>
            </a:r>
            <a:endParaRPr lang="en-US" sz="3200" b="1" u="sng" dirty="0" smtClean="0">
              <a:solidFill>
                <a:srgbClr val="FF0000"/>
              </a:solidFill>
            </a:endParaRPr>
          </a:p>
        </p:txBody>
      </p:sp>
      <p:pic>
        <p:nvPicPr>
          <p:cNvPr id="2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71" y="2711609"/>
            <a:ext cx="6618574" cy="25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27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Isotope notation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lvl="0" algn="ctr"/>
            <a:endParaRPr lang="en-US" sz="3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55807"/>
              </p:ext>
            </p:extLst>
          </p:nvPr>
        </p:nvGraphicFramePr>
        <p:xfrm>
          <a:off x="450059" y="3076975"/>
          <a:ext cx="8241180" cy="180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9" name="Document" r:id="rId4" imgW="6680200" imgH="1460500" progId="Word.Document.12">
                  <p:embed/>
                </p:oleObj>
              </mc:Choice>
              <mc:Fallback>
                <p:oleObj name="Document" r:id="rId4" imgW="66802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059" y="3076975"/>
                        <a:ext cx="8241180" cy="180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58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5593"/>
              </p:ext>
            </p:extLst>
          </p:nvPr>
        </p:nvGraphicFramePr>
        <p:xfrm>
          <a:off x="1308701" y="1969143"/>
          <a:ext cx="66802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3" name="Document" r:id="rId4" imgW="6680200" imgH="4076700" progId="Word.Document.12">
                  <p:embed/>
                </p:oleObj>
              </mc:Choice>
              <mc:Fallback>
                <p:oleObj name="Document" r:id="rId4" imgW="6680200" imgH="407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8701" y="1969143"/>
                        <a:ext cx="66802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3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939" y="1786774"/>
            <a:ext cx="8659446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Steps to figuring out the number of neutrons in an isotope:</a:t>
            </a:r>
            <a:endParaRPr lang="en-US" sz="2200" dirty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Determine the number mass number and the atomic number of the isotope.</a:t>
            </a:r>
          </a:p>
          <a:p>
            <a:r>
              <a:rPr lang="en-US" sz="22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dirty="0">
                <a:solidFill>
                  <a:schemeClr val="bg1"/>
                </a:solidFill>
              </a:rPr>
              <a:t>Example: Carbon-13</a:t>
            </a:r>
          </a:p>
          <a:p>
            <a:r>
              <a:rPr lang="en-US" sz="2200" dirty="0">
                <a:solidFill>
                  <a:schemeClr val="bg1"/>
                </a:solidFill>
              </a:rPr>
              <a:t>	What is the mass number? ______</a:t>
            </a:r>
          </a:p>
          <a:p>
            <a:r>
              <a:rPr lang="en-US" sz="2200" dirty="0">
                <a:solidFill>
                  <a:schemeClr val="bg1"/>
                </a:solidFill>
              </a:rPr>
              <a:t>	What is the atomic number? _______</a:t>
            </a:r>
          </a:p>
          <a:p>
            <a:r>
              <a:rPr lang="en-US" sz="2200" dirty="0">
                <a:solidFill>
                  <a:schemeClr val="bg1"/>
                </a:solidFill>
              </a:rPr>
              <a:t> </a:t>
            </a:r>
          </a:p>
          <a:p>
            <a:pPr marL="342900" lvl="0" indent="-34290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Subtract the number mass number from the atomic number to get the number of neutrons.</a:t>
            </a:r>
          </a:p>
          <a:p>
            <a:r>
              <a:rPr lang="en-US" sz="22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dirty="0">
                <a:solidFill>
                  <a:schemeClr val="bg1"/>
                </a:solidFill>
              </a:rPr>
              <a:t>Example: Carbon-13</a:t>
            </a:r>
          </a:p>
          <a:p>
            <a:r>
              <a:rPr lang="en-US" sz="2200" dirty="0">
                <a:solidFill>
                  <a:schemeClr val="bg1"/>
                </a:solidFill>
              </a:rPr>
              <a:t>	What is the number of neutrons? _______</a:t>
            </a:r>
          </a:p>
        </p:txBody>
      </p:sp>
    </p:spTree>
    <p:extLst>
      <p:ext uri="{BB962C8B-B14F-4D97-AF65-F5344CB8AC3E}">
        <p14:creationId xmlns:p14="http://schemas.microsoft.com/office/powerpoint/2010/main" val="116477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Examples: isotopes of oxygen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lvl="0" algn="ctr"/>
            <a:endParaRPr lang="en-US" sz="3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668951"/>
              </p:ext>
            </p:extLst>
          </p:nvPr>
        </p:nvGraphicFramePr>
        <p:xfrm>
          <a:off x="1238851" y="2548792"/>
          <a:ext cx="68199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7" name="Document" r:id="rId4" imgW="6819900" imgH="3644900" progId="Word.Document.12">
                  <p:embed/>
                </p:oleObj>
              </mc:Choice>
              <mc:Fallback>
                <p:oleObj name="Document" r:id="rId4" imgW="6819900" imgH="364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8851" y="2548792"/>
                        <a:ext cx="6819900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47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You try: isotopes of potassium</a:t>
            </a:r>
            <a:endParaRPr lang="en-US" sz="3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97953"/>
              </p:ext>
            </p:extLst>
          </p:nvPr>
        </p:nvGraphicFramePr>
        <p:xfrm>
          <a:off x="1500268" y="2548792"/>
          <a:ext cx="68199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5" name="Document" r:id="rId4" imgW="6819900" imgH="3644900" progId="Word.Document.12">
                  <p:embed/>
                </p:oleObj>
              </mc:Choice>
              <mc:Fallback>
                <p:oleObj name="Document" r:id="rId4" imgW="6819900" imgH="364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268" y="2548792"/>
                        <a:ext cx="6819900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3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2800" b="1" dirty="0" smtClean="0">
              <a:solidFill>
                <a:srgbClr val="000000"/>
              </a:solidFill>
            </a:endParaRP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6154" y="1700804"/>
            <a:ext cx="22078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32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32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  <a:endParaRPr lang="en-US" sz="32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88149"/>
              </p:ext>
            </p:extLst>
          </p:nvPr>
        </p:nvGraphicFramePr>
        <p:xfrm>
          <a:off x="93787" y="0"/>
          <a:ext cx="6819900" cy="633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9" name="Document" r:id="rId4" imgW="6819900" imgH="6121400" progId="Word.Document.12">
                  <p:embed/>
                </p:oleObj>
              </mc:Choice>
              <mc:Fallback>
                <p:oleObj name="Document" r:id="rId4" imgW="6819900" imgH="612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87" y="0"/>
                        <a:ext cx="6819900" cy="6339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80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32-34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3.5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04299"/>
              </p:ext>
            </p:extLst>
          </p:nvPr>
        </p:nvGraphicFramePr>
        <p:xfrm>
          <a:off x="1085599" y="3148135"/>
          <a:ext cx="71882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8" name="Document" r:id="rId4" imgW="7188200" imgH="2984500" progId="Word.Document.12">
                  <p:embed/>
                </p:oleObj>
              </mc:Choice>
              <mc:Fallback>
                <p:oleObj name="Document" r:id="rId4" imgW="7188200" imgH="298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5599" y="3148135"/>
                        <a:ext cx="7188200" cy="298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210537" cy="4995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Hydrogen bomb, radioactive element vs. stable element used to backtrack age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dirty="0">
                <a:solidFill>
                  <a:schemeClr val="bg1"/>
                </a:solidFill>
              </a:rPr>
              <a:t>Isotope, hyphen notation, nuclear notation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407" y="2729469"/>
            <a:ext cx="2535406" cy="28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Packet #7 is due this Friday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Packet #6 and Lab #6 WAY PAST DUE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>
                <a:solidFill>
                  <a:srgbClr val="FF0000"/>
                </a:solidFill>
              </a:rPr>
              <a:t>Quiz on Packet 7 on Friday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02542"/>
              </p:ext>
            </p:extLst>
          </p:nvPr>
        </p:nvGraphicFramePr>
        <p:xfrm>
          <a:off x="1955799" y="2878576"/>
          <a:ext cx="7188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4" name="Document" r:id="rId4" imgW="7188200" imgH="3035300" progId="Word.Document.12">
                  <p:embed/>
                </p:oleObj>
              </mc:Choice>
              <mc:Fallback>
                <p:oleObj name="Document" r:id="rId4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799" y="2878576"/>
                        <a:ext cx="7188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988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ink…pair share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How are twins similar to each other?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 How are they different from each other?</a:t>
            </a: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36" y="3771388"/>
            <a:ext cx="2835014" cy="22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9880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Brain pop video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endParaRPr lang="en-US" sz="3000" dirty="0">
              <a:solidFill>
                <a:srgbClr val="80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3 Things You Learned</a:t>
            </a:r>
          </a:p>
          <a:p>
            <a:pPr marL="914400" lvl="1" indent="-457200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2 Questions You Have</a:t>
            </a:r>
          </a:p>
          <a:p>
            <a:pPr marL="914400" lvl="1" indent="-457200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1 Wondering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LINK: </a:t>
            </a:r>
            <a:r>
              <a:rPr lang="en-US" sz="2400" dirty="0">
                <a:solidFill>
                  <a:srgbClr val="000000"/>
                </a:solidFill>
                <a:hlinkClick r:id="rId2"/>
              </a:rPr>
              <a:t>https://www.brainpop.com/science/matterandchemistry/isotopes</a:t>
            </a:r>
            <a:r>
              <a:rPr lang="en-US" sz="2400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475BCD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58628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988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QUESTION STEMS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endParaRPr lang="en-US" sz="3000" dirty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come 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Why did ______________?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would happen if 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is _______ related to ________?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05595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988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ink…pair share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endParaRPr lang="en-US" sz="3000" dirty="0">
              <a:solidFill>
                <a:srgbClr val="800000"/>
              </a:solidFill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</a:rPr>
              <a:t>How can two atoms of the same element have different number of neutrons?</a:t>
            </a:r>
          </a:p>
          <a:p>
            <a:r>
              <a:rPr lang="en-US" sz="4000" dirty="0"/>
              <a:t> 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6341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can atoms of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same element be different?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9880"/>
            <a:ext cx="9144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Isotopes are like twins: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3600" u="sng" dirty="0">
                <a:solidFill>
                  <a:srgbClr val="000000"/>
                </a:solidFill>
                <a:latin typeface="Arial" charset="0"/>
              </a:rPr>
              <a:t>ISOTOPE: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  <a:latin typeface="Arial" charset="0"/>
              </a:rPr>
              <a:t>Different </a:t>
            </a:r>
            <a:r>
              <a:rPr lang="en-US" sz="3600" b="1" dirty="0" smtClean="0">
                <a:solidFill>
                  <a:srgbClr val="800000"/>
                </a:solidFill>
                <a:latin typeface="Arial" charset="0"/>
              </a:rPr>
              <a:t>versions </a:t>
            </a:r>
            <a:r>
              <a:rPr lang="en-US" sz="3600" b="1" dirty="0">
                <a:solidFill>
                  <a:srgbClr val="800000"/>
                </a:solidFill>
                <a:latin typeface="Arial" charset="0"/>
              </a:rPr>
              <a:t>of the same atom/element</a:t>
            </a: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sz="3600" b="1" u="sng" dirty="0">
                <a:solidFill>
                  <a:srgbClr val="000000"/>
                </a:solidFill>
                <a:latin typeface="Arial" charset="0"/>
              </a:rPr>
              <a:t>THINK:</a:t>
            </a: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Twins can weigh differently.</a:t>
            </a: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One twin more popular than another.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076" y="2955193"/>
            <a:ext cx="3399693" cy="21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6812</TotalTime>
  <Words>980</Words>
  <Application>Microsoft Macintosh PowerPoint</Application>
  <PresentationFormat>On-screen Show (4:3)</PresentationFormat>
  <Paragraphs>306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311</cp:revision>
  <dcterms:created xsi:type="dcterms:W3CDTF">2012-11-19T19:26:54Z</dcterms:created>
  <dcterms:modified xsi:type="dcterms:W3CDTF">2015-01-20T19:18:12Z</dcterms:modified>
</cp:coreProperties>
</file>