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6"/>
  </p:notesMasterIdLst>
  <p:sldIdLst>
    <p:sldId id="257" r:id="rId2"/>
    <p:sldId id="306" r:id="rId3"/>
    <p:sldId id="577" r:id="rId4"/>
    <p:sldId id="599" r:id="rId5"/>
    <p:sldId id="585" r:id="rId6"/>
    <p:sldId id="647" r:id="rId7"/>
    <p:sldId id="641" r:id="rId8"/>
    <p:sldId id="642" r:id="rId9"/>
    <p:sldId id="643" r:id="rId10"/>
    <p:sldId id="633" r:id="rId11"/>
    <p:sldId id="644" r:id="rId12"/>
    <p:sldId id="645" r:id="rId13"/>
    <p:sldId id="648" r:id="rId14"/>
    <p:sldId id="536" r:id="rId15"/>
    <p:sldId id="649" r:id="rId16"/>
    <p:sldId id="651" r:id="rId17"/>
    <p:sldId id="652" r:id="rId18"/>
    <p:sldId id="653" r:id="rId19"/>
    <p:sldId id="650" r:id="rId20"/>
    <p:sldId id="654" r:id="rId21"/>
    <p:sldId id="656" r:id="rId22"/>
    <p:sldId id="655" r:id="rId23"/>
    <p:sldId id="438" r:id="rId24"/>
    <p:sldId id="3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70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.covcollege.ac.uk/content/Jorum/MET_Intro-to-photosynthesis_LM-1.2/page52.htm" TargetMode="External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pPr marL="457200" indent="-457200" algn="l">
              <a:buFontTx/>
              <a:buChar char="•"/>
            </a:pPr>
            <a:r>
              <a:rPr lang="en-US" dirty="0"/>
              <a:t>I will </a:t>
            </a:r>
            <a:r>
              <a:rPr lang="en-US" dirty="0" smtClean="0"/>
              <a:t>identify an electron’s location by its electron configuration.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Aim</a:t>
            </a:r>
            <a:r>
              <a:rPr lang="en-US" sz="2800" b="1" dirty="0" smtClean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 electron’s location?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3: </a:t>
            </a:r>
            <a:r>
              <a:rPr lang="en-US" sz="2400" b="1" dirty="0" smtClean="0"/>
              <a:t>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97750"/>
              </p:ext>
            </p:extLst>
          </p:nvPr>
        </p:nvGraphicFramePr>
        <p:xfrm>
          <a:off x="559372" y="2138409"/>
          <a:ext cx="8178858" cy="302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4" name="Document" r:id="rId3" imgW="7035800" imgH="1816100" progId="Word.Document.12">
                  <p:embed/>
                </p:oleObj>
              </mc:Choice>
              <mc:Fallback>
                <p:oleObj name="Document" r:id="rId3" imgW="7035800" imgH="181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372" y="2138409"/>
                        <a:ext cx="8178858" cy="302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58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SAMPLE QUESTIONS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What is the total number of electrons needed to completely fill all the orbitals in an atom’s second principle energy level?</a:t>
            </a:r>
          </a:p>
          <a:p>
            <a:r>
              <a:rPr lang="en-US" sz="4000" dirty="0">
                <a:solidFill>
                  <a:schemeClr val="bg1"/>
                </a:solidFill>
              </a:rPr>
              <a:t>(1) 16		(2) 2		(3) 8		(4) 4</a:t>
            </a:r>
          </a:p>
          <a:p>
            <a:r>
              <a:rPr lang="en-US" sz="4000" dirty="0">
                <a:solidFill>
                  <a:schemeClr val="bg1"/>
                </a:solidFill>
              </a:rPr>
              <a:t>  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What is the maximum number of electrons that can occupy the fourth principal energy level of an atom?</a:t>
            </a:r>
          </a:p>
          <a:p>
            <a:r>
              <a:rPr lang="en-US" sz="4000" dirty="0">
                <a:solidFill>
                  <a:schemeClr val="bg1"/>
                </a:solidFill>
              </a:rPr>
              <a:t>(1) 6		(2) 8		(3) 18	</a:t>
            </a:r>
            <a:r>
              <a:rPr lang="en-US" sz="4000" dirty="0" smtClean="0">
                <a:solidFill>
                  <a:schemeClr val="bg1"/>
                </a:solidFill>
              </a:rPr>
              <a:t>           (</a:t>
            </a:r>
            <a:r>
              <a:rPr lang="en-US" sz="4000" dirty="0">
                <a:solidFill>
                  <a:schemeClr val="bg1"/>
                </a:solidFill>
              </a:rPr>
              <a:t>4) 32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4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Sample questions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dirty="0">
                <a:solidFill>
                  <a:srgbClr val="000000"/>
                </a:solidFill>
              </a:rPr>
              <a:t>Write the electron configuration for an atom that has 33 electrons. </a:t>
            </a:r>
          </a:p>
          <a:p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</a:rPr>
              <a:t>Write the electron configuration for an atom that has 45 electrons. </a:t>
            </a:r>
          </a:p>
          <a:p>
            <a:r>
              <a:rPr lang="en-US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Sample questions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158522"/>
              </p:ext>
            </p:extLst>
          </p:nvPr>
        </p:nvGraphicFramePr>
        <p:xfrm>
          <a:off x="1127829" y="3025532"/>
          <a:ext cx="66802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3" name="Document" r:id="rId3" imgW="6680200" imgH="3073400" progId="Word.Document.12">
                  <p:embed/>
                </p:oleObj>
              </mc:Choice>
              <mc:Fallback>
                <p:oleObj name="Document" r:id="rId3" imgW="6680200" imgH="307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829" y="3025532"/>
                        <a:ext cx="6680200" cy="307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60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6525846" y="1862400"/>
            <a:ext cx="2618152" cy="45406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Ground State Electron Configuration versus Excited State Electron Configuration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2000" u="sng" dirty="0" smtClean="0">
              <a:hlinkClick r:id="rId3"/>
            </a:endParaRPr>
          </a:p>
          <a:p>
            <a:pPr>
              <a:lnSpc>
                <a:spcPct val="100000"/>
              </a:lnSpc>
            </a:pPr>
            <a:r>
              <a:rPr lang="en-US" sz="2000" u="sng" dirty="0" smtClean="0">
                <a:hlinkClick r:id="rId3"/>
              </a:rPr>
              <a:t>http</a:t>
            </a:r>
            <a:r>
              <a:rPr lang="en-US" sz="2000" u="sng" dirty="0">
                <a:hlinkClick r:id="rId3"/>
              </a:rPr>
              <a:t>://learning.covcollege.ac.uk/content/Jorum/MET_Intro-to-photosynthesis_LM-1.2/page52.</a:t>
            </a:r>
            <a:r>
              <a:rPr lang="en-US" sz="2000" u="sng" dirty="0" smtClean="0">
                <a:hlinkClick r:id="rId3"/>
              </a:rPr>
              <a:t>htm</a:t>
            </a:r>
            <a:r>
              <a:rPr lang="en-US" sz="2000" u="sng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29198"/>
              </p:ext>
            </p:extLst>
          </p:nvPr>
        </p:nvGraphicFramePr>
        <p:xfrm>
          <a:off x="269107" y="2051953"/>
          <a:ext cx="6084294" cy="380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7" name="Document" r:id="rId4" imgW="6997700" imgH="4381500" progId="Word.Document.12">
                  <p:embed/>
                </p:oleObj>
              </mc:Choice>
              <mc:Fallback>
                <p:oleObj name="Document" r:id="rId4" imgW="6997700" imgH="438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107" y="2051953"/>
                        <a:ext cx="6084294" cy="380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Do you see a pattern?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883468"/>
              </p:ext>
            </p:extLst>
          </p:nvPr>
        </p:nvGraphicFramePr>
        <p:xfrm>
          <a:off x="1046399" y="2919535"/>
          <a:ext cx="7048500" cy="321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1" name="Document" r:id="rId3" imgW="7048500" imgH="2933700" progId="Word.Document.12">
                  <p:embed/>
                </p:oleObj>
              </mc:Choice>
              <mc:Fallback>
                <p:oleObj name="Document" r:id="rId3" imgW="70485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6399" y="2919535"/>
                        <a:ext cx="7048500" cy="321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6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Ground state vs. excited state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25828"/>
              </p:ext>
            </p:extLst>
          </p:nvPr>
        </p:nvGraphicFramePr>
        <p:xfrm>
          <a:off x="595434" y="3068026"/>
          <a:ext cx="8082686" cy="275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5" name="Document" r:id="rId3" imgW="6819900" imgH="2324100" progId="Word.Document.12">
                  <p:embed/>
                </p:oleObj>
              </mc:Choice>
              <mc:Fallback>
                <p:oleObj name="Document" r:id="rId3" imgW="6819900" imgH="232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434" y="3068026"/>
                        <a:ext cx="8082686" cy="2754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40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Ground state vs. excited state</a:t>
            </a:r>
          </a:p>
          <a:p>
            <a:pPr marL="457200" indent="-457200" algn="l">
              <a:lnSpc>
                <a:spcPct val="100000"/>
              </a:lnSpc>
              <a:buFont typeface="Arial"/>
              <a:buChar char="•"/>
            </a:pPr>
            <a:r>
              <a:rPr lang="en-US" sz="3000" b="1" u="sng" dirty="0">
                <a:solidFill>
                  <a:srgbClr val="800000"/>
                </a:solidFill>
              </a:rPr>
              <a:t>Ground state: </a:t>
            </a:r>
            <a:r>
              <a:rPr lang="en-US" sz="3000" b="1" dirty="0">
                <a:solidFill>
                  <a:srgbClr val="800000"/>
                </a:solidFill>
              </a:rPr>
              <a:t>Describes when electrons fill up levels closest to the nucleus+ has lowest energy</a:t>
            </a:r>
          </a:p>
          <a:p>
            <a:pPr algn="l">
              <a:lnSpc>
                <a:spcPct val="100000"/>
              </a:lnSpc>
            </a:pPr>
            <a:endParaRPr lang="en-US" sz="3000" b="1" dirty="0">
              <a:solidFill>
                <a:srgbClr val="800000"/>
              </a:solidFill>
            </a:endParaRPr>
          </a:p>
          <a:p>
            <a:pPr marL="457200" indent="-457200" algn="l">
              <a:lnSpc>
                <a:spcPct val="100000"/>
              </a:lnSpc>
              <a:buFont typeface="Arial"/>
              <a:buChar char="•"/>
            </a:pPr>
            <a:r>
              <a:rPr lang="en-US" sz="3500" b="1" u="sng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Excited state: </a:t>
            </a:r>
            <a:r>
              <a:rPr lang="en-US" sz="3000" b="1" dirty="0">
                <a:solidFill>
                  <a:srgbClr val="800000"/>
                </a:solidFill>
              </a:rPr>
              <a:t>Describes when electrons go to higher levels by absorbing energy so some are no </a:t>
            </a:r>
            <a:r>
              <a:rPr lang="en-US" sz="3000" b="1" dirty="0" smtClean="0">
                <a:solidFill>
                  <a:srgbClr val="800000"/>
                </a:solidFill>
              </a:rPr>
              <a:t>longer </a:t>
            </a:r>
            <a:r>
              <a:rPr lang="en-US" sz="3000" b="1" dirty="0">
                <a:solidFill>
                  <a:srgbClr val="800000"/>
                </a:solidFill>
              </a:rPr>
              <a:t>closest to nucleus</a:t>
            </a:r>
          </a:p>
          <a:p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68714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>
                <a:solidFill>
                  <a:srgbClr val="475BCD"/>
                </a:solidFill>
                <a:latin typeface="Stencil"/>
                <a:cs typeface="Stencil"/>
              </a:rPr>
              <a:t>Ground state vs. excited state</a:t>
            </a:r>
            <a:endParaRPr lang="en-US" sz="4000" b="1" u="sng" dirty="0">
              <a:solidFill>
                <a:srgbClr val="8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When an atom enters an excited state, the </a:t>
            </a:r>
            <a:r>
              <a:rPr lang="en-US" sz="4000" b="1" u="sng" dirty="0">
                <a:solidFill>
                  <a:srgbClr val="800000"/>
                </a:solidFill>
              </a:rPr>
              <a:t>number </a:t>
            </a:r>
            <a:r>
              <a:rPr lang="en-US" sz="4000" dirty="0">
                <a:solidFill>
                  <a:schemeClr val="bg1"/>
                </a:solidFill>
              </a:rPr>
              <a:t>of electrons STAYS THE SAME but the </a:t>
            </a:r>
            <a:r>
              <a:rPr lang="en-US" sz="4000" b="1" u="sng" dirty="0">
                <a:solidFill>
                  <a:srgbClr val="800000"/>
                </a:solidFill>
              </a:rPr>
              <a:t>location</a:t>
            </a:r>
            <a:r>
              <a:rPr lang="en-US" sz="4000" dirty="0">
                <a:solidFill>
                  <a:schemeClr val="bg1"/>
                </a:solidFill>
              </a:rPr>
              <a:t> of the electrons CHANGES.</a:t>
            </a:r>
            <a:endParaRPr lang="en-US" sz="3600" dirty="0">
              <a:solidFill>
                <a:schemeClr val="bg1"/>
              </a:solidFill>
            </a:endParaRPr>
          </a:p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In order for an electron to enter an excited state it must </a:t>
            </a:r>
            <a:r>
              <a:rPr lang="en-US" sz="4000" b="1" u="sng" dirty="0">
                <a:solidFill>
                  <a:srgbClr val="800000"/>
                </a:solidFill>
              </a:rPr>
              <a:t>gain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u="sng" dirty="0">
                <a:solidFill>
                  <a:srgbClr val="800000"/>
                </a:solidFill>
              </a:rPr>
              <a:t>(absorb) </a:t>
            </a:r>
            <a:r>
              <a:rPr lang="en-US" sz="4000" dirty="0" smtClean="0">
                <a:solidFill>
                  <a:schemeClr val="bg1"/>
                </a:solidFill>
              </a:rPr>
              <a:t>energy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0" algn="l"/>
            <a:endParaRPr lang="en-US" sz="3600" dirty="0">
              <a:solidFill>
                <a:schemeClr val="bg1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RESULT: Electron moves to a </a:t>
            </a:r>
            <a:r>
              <a:rPr lang="en-US" sz="4000" b="1" u="sng" dirty="0">
                <a:solidFill>
                  <a:srgbClr val="800000"/>
                </a:solidFill>
              </a:rPr>
              <a:t>higher</a:t>
            </a:r>
            <a:r>
              <a:rPr lang="en-US" sz="4000" dirty="0">
                <a:solidFill>
                  <a:schemeClr val="bg1"/>
                </a:solidFill>
              </a:rPr>
              <a:t> energy level.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7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20411"/>
              </p:ext>
            </p:extLst>
          </p:nvPr>
        </p:nvGraphicFramePr>
        <p:xfrm>
          <a:off x="253999" y="471983"/>
          <a:ext cx="8753229" cy="566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6" name="Document" r:id="rId3" imgW="6819900" imgH="5422900" progId="Word.Document.12">
                  <p:embed/>
                </p:oleObj>
              </mc:Choice>
              <mc:Fallback>
                <p:oleObj name="Document" r:id="rId3" imgW="6819900" imgH="542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999" y="471983"/>
                        <a:ext cx="8753229" cy="5668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29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210537" cy="49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Explosions, change in colors, stability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dirty="0">
                <a:solidFill>
                  <a:srgbClr val="000000"/>
                </a:solidFill>
              </a:rPr>
              <a:t>Bohr planetary model, electron configuration, principal energy level, shell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938" y="3187916"/>
            <a:ext cx="2787207" cy="20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Write excited state 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electron configuration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EXAMPLE #1:  Write the electron configuration of sulfur in the excited state</a:t>
            </a:r>
            <a:r>
              <a:rPr lang="en-US" sz="4000" b="1" dirty="0" smtClean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  <a:p>
            <a:pPr lvl="0" algn="l"/>
            <a:r>
              <a:rPr lang="en-US" sz="4000" b="1" dirty="0">
                <a:solidFill>
                  <a:srgbClr val="000000"/>
                </a:solidFill>
              </a:rPr>
              <a:t>Step 1:</a:t>
            </a:r>
            <a:r>
              <a:rPr lang="en-US" sz="4000" dirty="0">
                <a:solidFill>
                  <a:srgbClr val="000000"/>
                </a:solidFill>
              </a:rPr>
              <a:t> Write the electron configuration of element in the ground state (see reference table</a:t>
            </a:r>
            <a:r>
              <a:rPr lang="en-US" sz="4000" dirty="0" smtClean="0">
                <a:solidFill>
                  <a:srgbClr val="000000"/>
                </a:solidFill>
              </a:rPr>
              <a:t>)</a:t>
            </a:r>
            <a:endParaRPr lang="en-US" sz="4000" dirty="0">
              <a:solidFill>
                <a:srgbClr val="000000"/>
              </a:solidFill>
            </a:endParaRPr>
          </a:p>
          <a:p>
            <a:pPr lvl="0" algn="l"/>
            <a:r>
              <a:rPr lang="en-US" sz="4000" b="1" dirty="0">
                <a:solidFill>
                  <a:srgbClr val="000000"/>
                </a:solidFill>
              </a:rPr>
              <a:t>Step 2:</a:t>
            </a:r>
            <a:r>
              <a:rPr lang="en-US" sz="4000" dirty="0">
                <a:solidFill>
                  <a:srgbClr val="000000"/>
                </a:solidFill>
              </a:rPr>
              <a:t> Subtract one electron from an energy level and add it to the every level that follows it if it is not filled already</a:t>
            </a:r>
            <a:r>
              <a:rPr lang="en-US" sz="4000" dirty="0" smtClean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  <a:p>
            <a:pPr lvl="0" algn="l"/>
            <a:r>
              <a:rPr lang="en-US" sz="4000" b="1" dirty="0">
                <a:solidFill>
                  <a:srgbClr val="000000"/>
                </a:solidFill>
              </a:rPr>
              <a:t>NOTE:</a:t>
            </a:r>
            <a:r>
              <a:rPr lang="en-US" sz="4000" dirty="0">
                <a:solidFill>
                  <a:srgbClr val="000000"/>
                </a:solidFill>
              </a:rPr>
              <a:t> If last level is filled, then create a new level with that electron</a:t>
            </a:r>
            <a:r>
              <a:rPr lang="en-US" sz="4000" dirty="0" smtClean="0">
                <a:solidFill>
                  <a:srgbClr val="000000"/>
                </a:solidFill>
              </a:rPr>
              <a:t>.</a:t>
            </a:r>
            <a:r>
              <a:rPr lang="en-US" sz="40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6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Write excited state 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electron configuration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4000" b="1" dirty="0" smtClean="0">
                <a:solidFill>
                  <a:srgbClr val="000000"/>
                </a:solidFill>
              </a:rPr>
              <a:t>YOU TRY: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EXAMPLE #2:  Write the electron configuration of neon in the excited state.</a:t>
            </a:r>
          </a:p>
          <a:p>
            <a:pPr algn="l"/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0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13; 15-16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6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3.7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</a:t>
            </a:r>
            <a:r>
              <a:rPr lang="en-US" sz="2400" b="1" dirty="0" smtClean="0"/>
              <a:t>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656961"/>
              </p:ext>
            </p:extLst>
          </p:nvPr>
        </p:nvGraphicFramePr>
        <p:xfrm>
          <a:off x="1036514" y="3214105"/>
          <a:ext cx="71882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4" name="Document" r:id="rId3" imgW="7188200" imgH="3086100" progId="Word.Document.12">
                  <p:embed/>
                </p:oleObj>
              </mc:Choice>
              <mc:Fallback>
                <p:oleObj name="Document" r:id="rId3" imgW="71882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514" y="3214105"/>
                        <a:ext cx="7188200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algn="l"/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now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000000"/>
                </a:solidFill>
              </a:rPr>
              <a:t>Calculate the average atomic mass for gallium if 60.00% of its atoms have a mass of 68.926 </a:t>
            </a:r>
            <a:r>
              <a:rPr lang="en-US" sz="4000" dirty="0" err="1">
                <a:solidFill>
                  <a:srgbClr val="000000"/>
                </a:solidFill>
              </a:rPr>
              <a:t>amu</a:t>
            </a:r>
            <a:r>
              <a:rPr lang="en-US" sz="4000" dirty="0">
                <a:solidFill>
                  <a:srgbClr val="000000"/>
                </a:solidFill>
              </a:rPr>
              <a:t> and 40.00% have a mass of 70.925 </a:t>
            </a:r>
            <a:r>
              <a:rPr lang="en-US" sz="4000" dirty="0" err="1">
                <a:solidFill>
                  <a:srgbClr val="000000"/>
                </a:solidFill>
              </a:rPr>
              <a:t>amu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39880"/>
            <a:ext cx="51884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Bohr’s planetary model</a:t>
            </a:r>
          </a:p>
          <a:p>
            <a:pPr marL="914400" lvl="1" indent="-457200">
              <a:buFont typeface="Arial"/>
              <a:buChar char="•"/>
              <a:defRPr/>
            </a:pPr>
            <a:endParaRPr lang="en-US" sz="3000" b="1" dirty="0" smtClean="0">
              <a:solidFill>
                <a:srgbClr val="800000"/>
              </a:solidFill>
            </a:endParaRPr>
          </a:p>
          <a:p>
            <a:pPr lvl="1">
              <a:defRPr/>
            </a:pPr>
            <a:r>
              <a:rPr lang="en-US" sz="3000" b="1" dirty="0" smtClean="0">
                <a:solidFill>
                  <a:srgbClr val="800000"/>
                </a:solidFill>
              </a:rPr>
              <a:t>Based from this image and your knowledge so far, what is your definition of Bohr’s planetary model?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rgbClr val="000000"/>
              </a:solidFill>
            </a:endParaRPr>
          </a:p>
          <a:p>
            <a:pPr lvl="0"/>
            <a:endParaRPr lang="en-US" sz="3600" dirty="0">
              <a:solidFill>
                <a:srgbClr val="000000"/>
              </a:solidFill>
            </a:endParaRPr>
          </a:p>
          <a:p>
            <a:pPr lvl="0"/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2" descr="building an atom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19" y="3219606"/>
            <a:ext cx="3930863" cy="23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7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39880"/>
            <a:ext cx="6868722" cy="560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Bohr’s planetary model</a:t>
            </a:r>
          </a:p>
          <a:p>
            <a:pPr marL="914400" lvl="1" indent="-457200">
              <a:buFont typeface="Arial"/>
              <a:buChar char="•"/>
              <a:defRPr/>
            </a:pPr>
            <a:endParaRPr lang="en-US" sz="3000" b="1" dirty="0" smtClean="0">
              <a:solidFill>
                <a:srgbClr val="800000"/>
              </a:solidFill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en-US" sz="3000" b="1" dirty="0" smtClean="0">
                <a:solidFill>
                  <a:srgbClr val="800000"/>
                </a:solidFill>
              </a:rPr>
              <a:t>Electrons </a:t>
            </a:r>
            <a:r>
              <a:rPr lang="en-US" sz="3000" b="1" dirty="0">
                <a:solidFill>
                  <a:srgbClr val="800000"/>
                </a:solidFill>
              </a:rPr>
              <a:t>move around the nucleus in certain paths or energy levels</a:t>
            </a:r>
          </a:p>
          <a:p>
            <a:pPr marL="914400" lvl="1" indent="-457200">
              <a:buFont typeface="Arial"/>
              <a:buChar char="•"/>
              <a:defRPr/>
            </a:pPr>
            <a:endParaRPr lang="en-US" sz="3000" b="1" dirty="0" smtClean="0">
              <a:solidFill>
                <a:srgbClr val="800000"/>
              </a:solidFill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en-US" sz="3000" b="1" dirty="0" smtClean="0">
                <a:solidFill>
                  <a:srgbClr val="800000"/>
                </a:solidFill>
              </a:rPr>
              <a:t>electrons </a:t>
            </a:r>
            <a:r>
              <a:rPr lang="en-US" sz="3000" b="1" dirty="0">
                <a:solidFill>
                  <a:srgbClr val="800000"/>
                </a:solidFill>
              </a:rPr>
              <a:t>can only be certain distances from the nucleus, each having a certain amount of energy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rgbClr val="000000"/>
              </a:solidFill>
            </a:endParaRPr>
          </a:p>
          <a:p>
            <a:pPr lvl="0"/>
            <a:endParaRPr lang="en-US" sz="3600" dirty="0">
              <a:solidFill>
                <a:srgbClr val="000000"/>
              </a:solidFill>
            </a:endParaRPr>
          </a:p>
          <a:p>
            <a:pPr lvl="0"/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2" descr="building an atom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473351"/>
            <a:ext cx="2135729" cy="125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8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Principal energy levels</a:t>
            </a:r>
          </a:p>
          <a:p>
            <a:pPr marL="571500" lvl="0" indent="-5715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Each principal energy level has a certain number of electrons that it can hold.</a:t>
            </a: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When we label energy levels, the energy level </a:t>
            </a:r>
            <a:r>
              <a:rPr lang="en-US" sz="2800" b="1" u="sng" dirty="0">
                <a:solidFill>
                  <a:srgbClr val="800000"/>
                </a:solidFill>
              </a:rPr>
              <a:t>CLOSEST</a:t>
            </a:r>
            <a:r>
              <a:rPr lang="en-US" sz="2800" dirty="0">
                <a:solidFill>
                  <a:schemeClr val="bg1"/>
                </a:solidFill>
              </a:rPr>
              <a:t> to the nucleus is considered to be </a:t>
            </a:r>
            <a:r>
              <a:rPr lang="en-US" sz="2800" b="1" u="sng" dirty="0">
                <a:solidFill>
                  <a:srgbClr val="800000"/>
                </a:solidFill>
              </a:rPr>
              <a:t>lowest in energy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Electrons want to be as </a:t>
            </a:r>
            <a:r>
              <a:rPr lang="en-US" sz="2800" b="1" u="sng" dirty="0">
                <a:solidFill>
                  <a:srgbClr val="800000"/>
                </a:solidFill>
              </a:rPr>
              <a:t>close</a:t>
            </a:r>
            <a:r>
              <a:rPr lang="en-US" sz="2800" dirty="0">
                <a:solidFill>
                  <a:schemeClr val="bg1"/>
                </a:solidFill>
              </a:rPr>
              <a:t> to the nucleus as possible, so fill the 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energy level before moving to the 2</a:t>
            </a:r>
            <a:r>
              <a:rPr lang="en-US" sz="2800" baseline="30000" dirty="0">
                <a:solidFill>
                  <a:schemeClr val="bg1"/>
                </a:solidFill>
              </a:rPr>
              <a:t>nd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Principal energy levels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14494"/>
              </p:ext>
            </p:extLst>
          </p:nvPr>
        </p:nvGraphicFramePr>
        <p:xfrm>
          <a:off x="693127" y="2828835"/>
          <a:ext cx="7552104" cy="320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819900" imgH="2882900" progId="Word.Document.12">
                  <p:embed/>
                </p:oleObj>
              </mc:Choice>
              <mc:Fallback>
                <p:oleObj name="Document" r:id="rId3" imgW="6819900" imgH="288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127" y="2828835"/>
                        <a:ext cx="7552104" cy="3208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44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identify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 electron’s location?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Electron configuration</a:t>
            </a:r>
          </a:p>
          <a:p>
            <a:endParaRPr lang="en-US" sz="28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the </a:t>
            </a:r>
            <a:r>
              <a:rPr lang="en-US" sz="2800" b="1" dirty="0">
                <a:solidFill>
                  <a:srgbClr val="800000"/>
                </a:solidFill>
              </a:rPr>
              <a:t>representation of the arrangement of electrons around an atom </a:t>
            </a:r>
            <a:r>
              <a:rPr lang="en-US" sz="2800" b="1" dirty="0" smtClean="0">
                <a:solidFill>
                  <a:srgbClr val="800000"/>
                </a:solidFill>
              </a:rPr>
              <a:t> (</a:t>
            </a:r>
            <a:r>
              <a:rPr lang="en-US" sz="2800" b="1" dirty="0">
                <a:solidFill>
                  <a:srgbClr val="800000"/>
                </a:solidFill>
              </a:rPr>
              <a:t>the address)</a:t>
            </a: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54" y="3831962"/>
            <a:ext cx="2649746" cy="236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3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6982</TotalTime>
  <Words>1379</Words>
  <Application>Microsoft Macintosh PowerPoint</Application>
  <PresentationFormat>On-screen Show (4:3)</PresentationFormat>
  <Paragraphs>343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Twilight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319</cp:revision>
  <dcterms:created xsi:type="dcterms:W3CDTF">2012-11-19T19:26:54Z</dcterms:created>
  <dcterms:modified xsi:type="dcterms:W3CDTF">2015-01-12T00:38:37Z</dcterms:modified>
</cp:coreProperties>
</file>