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14"/>
  </p:notesMasterIdLst>
  <p:sldIdLst>
    <p:sldId id="257" r:id="rId2"/>
    <p:sldId id="306" r:id="rId3"/>
    <p:sldId id="577" r:id="rId4"/>
    <p:sldId id="599" r:id="rId5"/>
    <p:sldId id="641" r:id="rId6"/>
    <p:sldId id="649" r:id="rId7"/>
    <p:sldId id="637" r:id="rId8"/>
    <p:sldId id="650" r:id="rId9"/>
    <p:sldId id="651" r:id="rId10"/>
    <p:sldId id="536" r:id="rId11"/>
    <p:sldId id="438" r:id="rId12"/>
    <p:sldId id="3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179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dirty="0" smtClean="0"/>
              <a:t> </a:t>
            </a:r>
            <a:r>
              <a:rPr lang="en-US" dirty="0"/>
              <a:t>I will be able to draw the </a:t>
            </a:r>
            <a:endParaRPr lang="en-US" dirty="0" smtClean="0"/>
          </a:p>
          <a:p>
            <a:r>
              <a:rPr lang="en-US" dirty="0" smtClean="0"/>
              <a:t>Lewis </a:t>
            </a:r>
            <a:r>
              <a:rPr lang="en-US" dirty="0"/>
              <a:t>Dot structures of elements.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Aim</a:t>
            </a:r>
            <a:r>
              <a:rPr lang="en-US" sz="2800" b="1" dirty="0" smtClean="0">
                <a:solidFill>
                  <a:schemeClr val="bg1"/>
                </a:solidFill>
              </a:rPr>
              <a:t>: How can I represent the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valence electrons of elements?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3: A World of Particles—An Atom &amp; Its Components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3.8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8270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Complete Do Now slip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5 minutes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19-20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I represent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valence electrons of elements?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0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3.8</a:t>
            </a: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I represent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valence electrons of elements?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I represent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valence electrons of elements?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048572"/>
              </p:ext>
            </p:extLst>
          </p:nvPr>
        </p:nvGraphicFramePr>
        <p:xfrm>
          <a:off x="1085599" y="3238500"/>
          <a:ext cx="71882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7" name="Document" r:id="rId4" imgW="7188200" imgH="2921000" progId="Word.Document.12">
                  <p:embed/>
                </p:oleObj>
              </mc:Choice>
              <mc:Fallback>
                <p:oleObj name="Document" r:id="rId4" imgW="7188200" imgH="292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5599" y="3238500"/>
                        <a:ext cx="7188200" cy="292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4210537" cy="4995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Symbols, representation, chemical reactions</a:t>
            </a:r>
            <a:endParaRPr lang="en-US" sz="4000" b="1" u="sng" dirty="0">
              <a:solidFill>
                <a:srgbClr val="FF0000"/>
              </a:solidFill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dirty="0">
                <a:solidFill>
                  <a:srgbClr val="000000"/>
                </a:solidFill>
              </a:rPr>
              <a:t>Lewis Dot structure, valence electrons, electron configuration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I represent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valence electrons of elements?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847" y="2996948"/>
            <a:ext cx="2798555" cy="279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algn="l"/>
            <a:r>
              <a:rPr lang="en-US" sz="4000" b="1" dirty="0">
                <a:solidFill>
                  <a:srgbClr val="FF0000"/>
                </a:solidFill>
              </a:rPr>
              <a:t>Unit 3 Exam—Fri 1/23/15</a:t>
            </a:r>
          </a:p>
          <a:p>
            <a:pPr algn="l"/>
            <a:r>
              <a:rPr lang="en-US" sz="4000" b="1">
                <a:solidFill>
                  <a:srgbClr val="FF0000"/>
                </a:solidFill>
              </a:rPr>
              <a:t>Review Packet due Fri 1/23/15</a:t>
            </a:r>
          </a:p>
          <a:p>
            <a:pPr algn="l"/>
            <a:endParaRPr lang="en-US" sz="4000" b="1" dirty="0" smtClean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I represent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valence electrons of elements?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0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I represent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valence electrons of elements?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934076"/>
              </p:ext>
            </p:extLst>
          </p:nvPr>
        </p:nvGraphicFramePr>
        <p:xfrm>
          <a:off x="2015123" y="2937447"/>
          <a:ext cx="71882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2" name="Document" r:id="rId4" imgW="7188200" imgH="3035300" progId="Word.Document.12">
                  <p:embed/>
                </p:oleObj>
              </mc:Choice>
              <mc:Fallback>
                <p:oleObj name="Document" r:id="rId4" imgW="71882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5123" y="2937447"/>
                        <a:ext cx="7188200" cy="303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05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I represent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valence electrons of elements?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Valence electrons</a:t>
            </a:r>
            <a:endParaRPr lang="en-US" sz="3000" b="1" u="sng" dirty="0" smtClean="0">
              <a:solidFill>
                <a:srgbClr val="800000"/>
              </a:solidFill>
            </a:endParaRPr>
          </a:p>
          <a:p>
            <a:pPr>
              <a:lnSpc>
                <a:spcPct val="100000"/>
              </a:lnSpc>
            </a:pPr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802179"/>
              </p:ext>
            </p:extLst>
          </p:nvPr>
        </p:nvGraphicFramePr>
        <p:xfrm>
          <a:off x="300278" y="2672528"/>
          <a:ext cx="8579818" cy="3149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7264400" imgH="2667000" progId="Word.Document.12">
                  <p:embed/>
                </p:oleObj>
              </mc:Choice>
              <mc:Fallback>
                <p:oleObj name="Document" r:id="rId4" imgW="7264400" imgH="2667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278" y="2672528"/>
                        <a:ext cx="8579818" cy="3149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87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I represent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valence electrons of elements?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Try it!</a:t>
            </a:r>
            <a:endParaRPr lang="en-US" sz="3000" b="1" u="sng" dirty="0" smtClean="0">
              <a:solidFill>
                <a:srgbClr val="800000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Try it on your own! 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Directions: Find the electron configuration for the following elements.  Circle the valence electrons. </a:t>
            </a:r>
          </a:p>
          <a:p>
            <a:pPr lvl="0"/>
            <a:r>
              <a:rPr lang="en-US" sz="3200" b="1" dirty="0" smtClean="0">
                <a:solidFill>
                  <a:schemeClr val="bg1"/>
                </a:solidFill>
              </a:rPr>
              <a:t>1. Magnesium</a:t>
            </a:r>
            <a:r>
              <a:rPr lang="en-US" sz="3200" b="1" dirty="0">
                <a:solidFill>
                  <a:schemeClr val="bg1"/>
                </a:solidFill>
              </a:rPr>
              <a:t>: ______________			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0"/>
            <a:r>
              <a:rPr lang="en-US" sz="3200" b="1" dirty="0" smtClean="0">
                <a:solidFill>
                  <a:schemeClr val="bg1"/>
                </a:solidFill>
              </a:rPr>
              <a:t>2. Potassium</a:t>
            </a:r>
            <a:r>
              <a:rPr lang="en-US" sz="3200" b="1" dirty="0">
                <a:solidFill>
                  <a:schemeClr val="bg1"/>
                </a:solidFill>
              </a:rPr>
              <a:t>: _______________	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3. Xenon: </a:t>
            </a:r>
            <a:r>
              <a:rPr lang="en-US" sz="3200" b="1" dirty="0" smtClean="0">
                <a:solidFill>
                  <a:schemeClr val="bg1"/>
                </a:solidFill>
              </a:rPr>
              <a:t>________________</a:t>
            </a:r>
            <a:r>
              <a:rPr lang="en-US" sz="3200" b="1" dirty="0">
                <a:solidFill>
                  <a:schemeClr val="bg1"/>
                </a:solidFill>
              </a:rPr>
              <a:t>		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0"/>
            <a:r>
              <a:rPr lang="en-US" sz="3200" b="1" dirty="0" smtClean="0">
                <a:solidFill>
                  <a:schemeClr val="bg1"/>
                </a:solidFill>
              </a:rPr>
              <a:t>4</a:t>
            </a:r>
            <a:r>
              <a:rPr lang="en-US" sz="3200" b="1" dirty="0">
                <a:solidFill>
                  <a:schemeClr val="bg1"/>
                </a:solidFill>
              </a:rPr>
              <a:t>. Calcium: ______________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0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I represent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valence electrons of elements?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00804"/>
            <a:ext cx="91937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Lewis dot diagram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lvl="8">
              <a:defRPr/>
            </a:pPr>
            <a:r>
              <a:rPr lang="en-US" sz="2400" u="sng" dirty="0">
                <a:solidFill>
                  <a:srgbClr val="000000"/>
                </a:solidFill>
              </a:rPr>
              <a:t>History:</a:t>
            </a:r>
            <a:endParaRPr lang="en-US" sz="2400" dirty="0">
              <a:solidFill>
                <a:srgbClr val="000000"/>
              </a:solidFill>
            </a:endParaRPr>
          </a:p>
          <a:p>
            <a:pPr lvl="8">
              <a:defRPr/>
            </a:pPr>
            <a:r>
              <a:rPr lang="en-US" sz="2400" dirty="0">
                <a:solidFill>
                  <a:srgbClr val="000000"/>
                </a:solidFill>
              </a:rPr>
              <a:t>1920: G.N. Lewis (American chemist) came up w/ system to represent the valence electrons of an atom.</a:t>
            </a:r>
          </a:p>
          <a:p>
            <a:pPr lvl="8"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lvl="8">
              <a:defRPr/>
            </a:pPr>
            <a:r>
              <a:rPr lang="en-US" sz="2400" u="sng" dirty="0">
                <a:solidFill>
                  <a:srgbClr val="000000"/>
                </a:solidFill>
              </a:rPr>
              <a:t>Lewis Dot Structure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b="1" dirty="0">
                <a:solidFill>
                  <a:srgbClr val="800000"/>
                </a:solidFill>
              </a:rPr>
              <a:t>diagram to represent the valence electron arrangement in elements and compounds</a:t>
            </a:r>
          </a:p>
          <a:p>
            <a:pPr algn="ctr"/>
            <a:endParaRPr lang="en-US" sz="2800" dirty="0">
              <a:solidFill>
                <a:srgbClr val="000000"/>
              </a:solidFill>
              <a:effectLst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70" y="1998832"/>
            <a:ext cx="1421929" cy="199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4" y="4230670"/>
            <a:ext cx="1911993" cy="171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36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I represent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valence electrons of elements?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00804"/>
            <a:ext cx="919379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Lewis dot diagram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What </a:t>
            </a:r>
            <a:r>
              <a:rPr lang="en-US" sz="2800" dirty="0">
                <a:solidFill>
                  <a:srgbClr val="000000"/>
                </a:solidFill>
              </a:rPr>
              <a:t>is the electron configuration for </a:t>
            </a:r>
            <a:r>
              <a:rPr lang="en-US" sz="2800" dirty="0" err="1">
                <a:solidFill>
                  <a:srgbClr val="000000"/>
                </a:solidFill>
              </a:rPr>
              <a:t>Cl</a:t>
            </a:r>
            <a:r>
              <a:rPr lang="en-US" sz="2800" dirty="0">
                <a:solidFill>
                  <a:srgbClr val="000000"/>
                </a:solidFill>
              </a:rPr>
              <a:t>?  _________________</a:t>
            </a:r>
          </a:p>
          <a:p>
            <a:r>
              <a:rPr lang="en-US" sz="2800" dirty="0">
                <a:solidFill>
                  <a:srgbClr val="000000"/>
                </a:solidFill>
              </a:rPr>
              <a:t> 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How many valence electrons does it have? _________________</a:t>
            </a:r>
          </a:p>
          <a:p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b="1" dirty="0">
                <a:solidFill>
                  <a:srgbClr val="000000"/>
                </a:solidFill>
              </a:rPr>
              <a:t>Each dot represents a valence electron.</a:t>
            </a:r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  <a:effectLst/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65" y="3224782"/>
            <a:ext cx="1990167" cy="20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7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I represent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valence electrons of elements?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00804"/>
            <a:ext cx="9193798" cy="5139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Lewis dot diagram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rgbClr val="000000"/>
                </a:solidFill>
              </a:rPr>
              <a:t>Steps:</a:t>
            </a:r>
            <a:endParaRPr lang="en-US" sz="2200" dirty="0">
              <a:solidFill>
                <a:srgbClr val="000000"/>
              </a:solidFill>
            </a:endParaRPr>
          </a:p>
          <a:p>
            <a:pPr lvl="0"/>
            <a:r>
              <a:rPr lang="en-US" sz="2200" dirty="0">
                <a:solidFill>
                  <a:srgbClr val="000000"/>
                </a:solidFill>
              </a:rPr>
              <a:t>Write symbol of element</a:t>
            </a:r>
          </a:p>
          <a:p>
            <a:pPr lvl="0"/>
            <a:r>
              <a:rPr lang="en-US" sz="2200" dirty="0">
                <a:solidFill>
                  <a:srgbClr val="000000"/>
                </a:solidFill>
              </a:rPr>
              <a:t>Find out number of valence electrons</a:t>
            </a:r>
          </a:p>
          <a:p>
            <a:pPr lvl="0"/>
            <a:r>
              <a:rPr lang="en-US" sz="2200" dirty="0">
                <a:solidFill>
                  <a:srgbClr val="000000"/>
                </a:solidFill>
              </a:rPr>
              <a:t>Draw a dot representing each valence electron. (NOTE: Draw a dot on each side of the valence electron first before you start to pair up.)</a:t>
            </a:r>
          </a:p>
          <a:p>
            <a:r>
              <a:rPr lang="en-US" sz="2200" dirty="0">
                <a:solidFill>
                  <a:srgbClr val="000000"/>
                </a:solidFill>
              </a:rPr>
              <a:t> </a:t>
            </a:r>
          </a:p>
          <a:p>
            <a:r>
              <a:rPr lang="en-US" sz="2200" b="1" dirty="0">
                <a:solidFill>
                  <a:srgbClr val="000000"/>
                </a:solidFill>
              </a:rPr>
              <a:t>NOTES: 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A. Cannot have no more than 2 on any side of symbol</a:t>
            </a:r>
          </a:p>
          <a:p>
            <a:r>
              <a:rPr lang="en-US" sz="2200" dirty="0">
                <a:solidFill>
                  <a:srgbClr val="000000"/>
                </a:solidFill>
              </a:rPr>
              <a:t>B. No more than 8 dots in </a:t>
            </a:r>
            <a:r>
              <a:rPr lang="en-US" sz="2200" dirty="0" smtClean="0">
                <a:solidFill>
                  <a:srgbClr val="000000"/>
                </a:solidFill>
              </a:rPr>
              <a:t>total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Example: </a:t>
            </a:r>
            <a:r>
              <a:rPr lang="en-US" sz="2400" dirty="0">
                <a:solidFill>
                  <a:srgbClr val="000000"/>
                </a:solidFill>
              </a:rPr>
              <a:t>1) </a:t>
            </a:r>
            <a:r>
              <a:rPr lang="en-US" sz="2400" dirty="0" smtClean="0">
                <a:solidFill>
                  <a:srgbClr val="000000"/>
                </a:solidFill>
              </a:rPr>
              <a:t>Be        2</a:t>
            </a:r>
            <a:r>
              <a:rPr lang="en-US" sz="2400" dirty="0">
                <a:solidFill>
                  <a:srgbClr val="000000"/>
                </a:solidFill>
              </a:rPr>
              <a:t>) F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pPr algn="ctr"/>
            <a:endParaRPr lang="en-US" sz="2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898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8025</TotalTime>
  <Words>677</Words>
  <Application>Microsoft Macintosh PowerPoint</Application>
  <PresentationFormat>On-screen Show (4:3)</PresentationFormat>
  <Paragraphs>196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328</cp:revision>
  <dcterms:created xsi:type="dcterms:W3CDTF">2012-11-19T19:26:54Z</dcterms:created>
  <dcterms:modified xsi:type="dcterms:W3CDTF">2015-01-12T00:55:11Z</dcterms:modified>
</cp:coreProperties>
</file>