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21"/>
  </p:notesMasterIdLst>
  <p:sldIdLst>
    <p:sldId id="257" r:id="rId2"/>
    <p:sldId id="306" r:id="rId3"/>
    <p:sldId id="577" r:id="rId4"/>
    <p:sldId id="599" r:id="rId5"/>
    <p:sldId id="641" r:id="rId6"/>
    <p:sldId id="653" r:id="rId7"/>
    <p:sldId id="654" r:id="rId8"/>
    <p:sldId id="656" r:id="rId9"/>
    <p:sldId id="637" r:id="rId10"/>
    <p:sldId id="658" r:id="rId11"/>
    <p:sldId id="661" r:id="rId12"/>
    <p:sldId id="657" r:id="rId13"/>
    <p:sldId id="655" r:id="rId14"/>
    <p:sldId id="651" r:id="rId15"/>
    <p:sldId id="659" r:id="rId16"/>
    <p:sldId id="660" r:id="rId17"/>
    <p:sldId id="536" r:id="rId18"/>
    <p:sldId id="438" r:id="rId19"/>
    <p:sldId id="37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65" d="100"/>
          <a:sy n="65" d="100"/>
        </p:scale>
        <p:origin x="-2064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E796-8BB9-8E40-BF38-D52FCB9B1618}" type="datetimeFigureOut">
              <a:rPr lang="en-US" smtClean="0"/>
              <a:t>1/11/15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E6601-88E3-EE42-92CE-0AEC8762A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6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1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11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4" Type="http://schemas.openxmlformats.org/officeDocument/2006/relationships/image" Target="../media/image12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lsua.us/chem1001/Chap6Movies/aabtpxf0.html" TargetMode="Externa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799718"/>
            <a:ext cx="7296150" cy="2615974"/>
          </a:xfrm>
        </p:spPr>
        <p:txBody>
          <a:bodyPr>
            <a:normAutofit lnSpcReduction="10000"/>
          </a:bodyPr>
          <a:lstStyle/>
          <a:p>
            <a:pPr algn="l" eaLnBrk="1" hangingPunct="1"/>
            <a:r>
              <a:rPr lang="en-US" sz="5100" b="1" u="sng" dirty="0" smtClean="0">
                <a:solidFill>
                  <a:schemeClr val="bg1"/>
                </a:solidFill>
                <a:latin typeface="Stencil"/>
                <a:ea typeface="ＭＳ Ｐゴシック" charset="-128"/>
                <a:cs typeface="Stencil"/>
              </a:rPr>
              <a:t>Objective:</a:t>
            </a:r>
          </a:p>
          <a:p>
            <a:r>
              <a:rPr lang="en-US" dirty="0"/>
              <a:t>I will explain how atomic emission spectra works and identify element based on its spectrum.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Why do certain things release </a:t>
            </a:r>
            <a:endParaRPr lang="en-US" sz="2800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specific </a:t>
            </a:r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colors of light?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</a:t>
            </a:r>
            <a:r>
              <a:rPr lang="en-US" sz="2400" b="1" dirty="0" smtClean="0"/>
              <a:t>3: </a:t>
            </a:r>
            <a:r>
              <a:rPr lang="en-US" sz="2400" b="1" dirty="0" smtClean="0"/>
              <a:t>A World of Particles—An Atom &amp; Its Components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3.9</a:t>
            </a:r>
            <a:endParaRPr lang="en-US" sz="6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30261" y="168270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Do Now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DO NOW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Complete Do Now slip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You have 5 minutes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3.9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Why do certain things release </a:t>
            </a:r>
          </a:p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specific colors of light?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700804"/>
            <a:ext cx="9193798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what do different colors of the fireworks represent?  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560" y="3010388"/>
            <a:ext cx="2912385" cy="318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5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3.9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Why do certain things release </a:t>
            </a:r>
          </a:p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specific colors of light?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700804"/>
            <a:ext cx="919379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think-ink…pair-share</a:t>
            </a:r>
          </a:p>
          <a:p>
            <a:pPr algn="ctr"/>
            <a:endParaRPr lang="en-US" sz="4000" dirty="0">
              <a:solidFill>
                <a:srgbClr val="475BCD"/>
              </a:solidFill>
              <a:latin typeface="Stencil"/>
              <a:cs typeface="Stencil"/>
            </a:endParaRPr>
          </a:p>
          <a:p>
            <a:pPr algn="ctr"/>
            <a:r>
              <a:rPr lang="en-US" sz="3600" b="1" dirty="0">
                <a:solidFill>
                  <a:srgbClr val="000000"/>
                </a:solidFill>
              </a:rPr>
              <a:t>Why do you think every element produces their unique set of spectral lines?</a:t>
            </a:r>
            <a:endParaRPr lang="en-US" sz="3600" dirty="0">
              <a:solidFill>
                <a:srgbClr val="000000"/>
              </a:solidFill>
            </a:endParaRPr>
          </a:p>
          <a:p>
            <a:pPr algn="ctr"/>
            <a:endParaRPr lang="en-US" sz="36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How </a:t>
            </a:r>
            <a:r>
              <a:rPr lang="en-US" sz="3600" b="1" dirty="0">
                <a:solidFill>
                  <a:srgbClr val="000000"/>
                </a:solidFill>
              </a:rPr>
              <a:t>are the bright line spectra like a fingerprint?</a:t>
            </a:r>
            <a:endParaRPr lang="en-US" sz="3600" dirty="0">
              <a:solidFill>
                <a:srgbClr val="000000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88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</a:t>
            </a:r>
            <a:r>
              <a:rPr lang="en-US" sz="2400" b="1" dirty="0" smtClean="0"/>
              <a:t>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3.9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Why do certain things release </a:t>
            </a:r>
          </a:p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specific colors of light?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700804"/>
            <a:ext cx="91937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Sample question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The characteristic bright-line spectrum of an element occurs when electrons</a:t>
            </a:r>
          </a:p>
          <a:p>
            <a:r>
              <a:rPr lang="en-US" sz="2800" dirty="0">
                <a:solidFill>
                  <a:schemeClr val="bg1"/>
                </a:solidFill>
              </a:rPr>
              <a:t>A.) move from lower to higher energy levels</a:t>
            </a:r>
          </a:p>
          <a:p>
            <a:r>
              <a:rPr lang="en-US" sz="2800" dirty="0">
                <a:solidFill>
                  <a:schemeClr val="bg1"/>
                </a:solidFill>
              </a:rPr>
              <a:t>B.) move from higher to lower energy levels</a:t>
            </a:r>
          </a:p>
          <a:p>
            <a:r>
              <a:rPr lang="en-US" sz="2800" dirty="0">
                <a:solidFill>
                  <a:schemeClr val="bg1"/>
                </a:solidFill>
              </a:rPr>
              <a:t>C.) are lost by a neutral atom</a:t>
            </a:r>
          </a:p>
          <a:p>
            <a:r>
              <a:rPr lang="en-US" sz="2800" dirty="0">
                <a:solidFill>
                  <a:schemeClr val="bg1"/>
                </a:solidFill>
              </a:rPr>
              <a:t>D.) are gained by a neutral atom</a:t>
            </a:r>
          </a:p>
          <a:p>
            <a:pPr algn="ctr"/>
            <a:endParaRPr lang="en-US" sz="28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77875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3.9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Why do certain things release </a:t>
            </a:r>
          </a:p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specific colors of light?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700804"/>
            <a:ext cx="919379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Sample question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Which of the following quantum leaps would be associated with the greatest energy of emitted light?</a:t>
            </a:r>
          </a:p>
          <a:p>
            <a:r>
              <a:rPr lang="pt-BR" sz="2800" dirty="0">
                <a:solidFill>
                  <a:srgbClr val="000000"/>
                </a:solidFill>
              </a:rPr>
              <a:t>A.) </a:t>
            </a:r>
            <a:r>
              <a:rPr lang="pt-BR" sz="2800" dirty="0" err="1">
                <a:solidFill>
                  <a:srgbClr val="000000"/>
                </a:solidFill>
              </a:rPr>
              <a:t>n</a:t>
            </a:r>
            <a:r>
              <a:rPr lang="pt-BR" sz="2800" dirty="0">
                <a:solidFill>
                  <a:srgbClr val="000000"/>
                </a:solidFill>
              </a:rPr>
              <a:t> = 5 </a:t>
            </a:r>
            <a:r>
              <a:rPr lang="pt-BR" sz="2800" dirty="0" err="1">
                <a:solidFill>
                  <a:srgbClr val="000000"/>
                </a:solidFill>
              </a:rPr>
              <a:t>to</a:t>
            </a:r>
            <a:r>
              <a:rPr lang="pt-BR" sz="2800" dirty="0">
                <a:solidFill>
                  <a:srgbClr val="000000"/>
                </a:solidFill>
              </a:rPr>
              <a:t> </a:t>
            </a:r>
            <a:r>
              <a:rPr lang="pt-BR" sz="2800" dirty="0" err="1">
                <a:solidFill>
                  <a:srgbClr val="000000"/>
                </a:solidFill>
              </a:rPr>
              <a:t>n</a:t>
            </a:r>
            <a:r>
              <a:rPr lang="pt-BR" sz="2800" dirty="0">
                <a:solidFill>
                  <a:srgbClr val="000000"/>
                </a:solidFill>
              </a:rPr>
              <a:t> = 1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pt-BR" sz="2800" dirty="0">
                <a:solidFill>
                  <a:srgbClr val="000000"/>
                </a:solidFill>
              </a:rPr>
              <a:t>B.) </a:t>
            </a:r>
            <a:r>
              <a:rPr lang="pt-BR" sz="2800" dirty="0" err="1">
                <a:solidFill>
                  <a:srgbClr val="000000"/>
                </a:solidFill>
              </a:rPr>
              <a:t>n</a:t>
            </a:r>
            <a:r>
              <a:rPr lang="pt-BR" sz="2800" dirty="0">
                <a:solidFill>
                  <a:srgbClr val="000000"/>
                </a:solidFill>
              </a:rPr>
              <a:t> = 4 </a:t>
            </a:r>
            <a:r>
              <a:rPr lang="pt-BR" sz="2800" dirty="0" err="1">
                <a:solidFill>
                  <a:srgbClr val="000000"/>
                </a:solidFill>
              </a:rPr>
              <a:t>to</a:t>
            </a:r>
            <a:r>
              <a:rPr lang="pt-BR" sz="2800" dirty="0">
                <a:solidFill>
                  <a:srgbClr val="000000"/>
                </a:solidFill>
              </a:rPr>
              <a:t> </a:t>
            </a:r>
            <a:r>
              <a:rPr lang="pt-BR" sz="2800" dirty="0" err="1">
                <a:solidFill>
                  <a:srgbClr val="000000"/>
                </a:solidFill>
              </a:rPr>
              <a:t>n</a:t>
            </a:r>
            <a:r>
              <a:rPr lang="pt-BR" sz="2800" dirty="0">
                <a:solidFill>
                  <a:srgbClr val="000000"/>
                </a:solidFill>
              </a:rPr>
              <a:t> = 5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pt-BR" sz="2800" dirty="0">
                <a:solidFill>
                  <a:srgbClr val="000000"/>
                </a:solidFill>
              </a:rPr>
              <a:t>C.) </a:t>
            </a:r>
            <a:r>
              <a:rPr lang="pt-BR" sz="2800" dirty="0" err="1">
                <a:solidFill>
                  <a:srgbClr val="000000"/>
                </a:solidFill>
              </a:rPr>
              <a:t>n</a:t>
            </a:r>
            <a:r>
              <a:rPr lang="pt-BR" sz="2800" dirty="0">
                <a:solidFill>
                  <a:srgbClr val="000000"/>
                </a:solidFill>
              </a:rPr>
              <a:t> = 2 </a:t>
            </a:r>
            <a:r>
              <a:rPr lang="pt-BR" sz="2800" dirty="0" err="1">
                <a:solidFill>
                  <a:srgbClr val="000000"/>
                </a:solidFill>
              </a:rPr>
              <a:t>to</a:t>
            </a:r>
            <a:r>
              <a:rPr lang="pt-BR" sz="2800" dirty="0">
                <a:solidFill>
                  <a:srgbClr val="000000"/>
                </a:solidFill>
              </a:rPr>
              <a:t> </a:t>
            </a:r>
            <a:r>
              <a:rPr lang="pt-BR" sz="2800" dirty="0" err="1">
                <a:solidFill>
                  <a:srgbClr val="000000"/>
                </a:solidFill>
              </a:rPr>
              <a:t>n</a:t>
            </a:r>
            <a:r>
              <a:rPr lang="pt-BR" sz="2800" dirty="0">
                <a:solidFill>
                  <a:srgbClr val="000000"/>
                </a:solidFill>
              </a:rPr>
              <a:t> = 5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pt-BR" sz="2800" dirty="0">
                <a:solidFill>
                  <a:srgbClr val="000000"/>
                </a:solidFill>
              </a:rPr>
              <a:t>D.) </a:t>
            </a:r>
            <a:r>
              <a:rPr lang="pt-BR" sz="2800" dirty="0" err="1">
                <a:solidFill>
                  <a:srgbClr val="000000"/>
                </a:solidFill>
              </a:rPr>
              <a:t>n</a:t>
            </a:r>
            <a:r>
              <a:rPr lang="pt-BR" sz="2800" dirty="0">
                <a:solidFill>
                  <a:srgbClr val="000000"/>
                </a:solidFill>
              </a:rPr>
              <a:t> = 5 </a:t>
            </a:r>
            <a:r>
              <a:rPr lang="pt-BR" sz="2800" dirty="0" err="1">
                <a:solidFill>
                  <a:srgbClr val="000000"/>
                </a:solidFill>
              </a:rPr>
              <a:t>to</a:t>
            </a:r>
            <a:r>
              <a:rPr lang="pt-BR" sz="2800" dirty="0">
                <a:solidFill>
                  <a:srgbClr val="000000"/>
                </a:solidFill>
              </a:rPr>
              <a:t> </a:t>
            </a:r>
            <a:r>
              <a:rPr lang="pt-BR" sz="2800" dirty="0" err="1">
                <a:solidFill>
                  <a:srgbClr val="000000"/>
                </a:solidFill>
              </a:rPr>
              <a:t>n</a:t>
            </a:r>
            <a:r>
              <a:rPr lang="pt-BR" sz="2800" dirty="0">
                <a:solidFill>
                  <a:srgbClr val="000000"/>
                </a:solidFill>
              </a:rPr>
              <a:t> = 4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 </a:t>
            </a:r>
          </a:p>
          <a:p>
            <a:r>
              <a:rPr lang="en-US" sz="2800" dirty="0">
                <a:solidFill>
                  <a:srgbClr val="000000"/>
                </a:solidFill>
              </a:rPr>
              <a:t>Which answers make no sense? Why?</a:t>
            </a:r>
          </a:p>
          <a:p>
            <a:pPr algn="ctr"/>
            <a:endParaRPr lang="en-US" sz="28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52271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3.9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Why do certain things release </a:t>
            </a:r>
          </a:p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specific colors of light?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700804"/>
            <a:ext cx="91937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Appearance of atomic spectra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200" dirty="0">
              <a:solidFill>
                <a:srgbClr val="000000"/>
              </a:solidFill>
            </a:endParaRPr>
          </a:p>
          <a:p>
            <a:pPr algn="ctr"/>
            <a:endParaRPr lang="en-US" sz="2200" dirty="0"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692326"/>
              </p:ext>
            </p:extLst>
          </p:nvPr>
        </p:nvGraphicFramePr>
        <p:xfrm>
          <a:off x="1054100" y="2552341"/>
          <a:ext cx="70358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1" name="Document" r:id="rId3" imgW="7035800" imgH="3365500" progId="Word.Document.12">
                  <p:embed/>
                </p:oleObj>
              </mc:Choice>
              <mc:Fallback>
                <p:oleObj name="Document" r:id="rId3" imgW="7035800" imgH="3365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4100" y="2552341"/>
                        <a:ext cx="7035800" cy="336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8988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3.9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Why do certain things release </a:t>
            </a:r>
          </a:p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specific colors of light?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700804"/>
            <a:ext cx="919379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Sample question</a:t>
            </a:r>
          </a:p>
          <a:p>
            <a:pPr algn="ctr"/>
            <a:endParaRPr lang="en-US" sz="4000" dirty="0">
              <a:solidFill>
                <a:srgbClr val="475BCD"/>
              </a:solidFill>
              <a:latin typeface="Stencil"/>
              <a:cs typeface="Stencil"/>
            </a:endParaRPr>
          </a:p>
          <a:p>
            <a:pPr algn="ctr"/>
            <a:r>
              <a:rPr lang="en-US" sz="4800" dirty="0">
                <a:solidFill>
                  <a:srgbClr val="000000"/>
                </a:solidFill>
              </a:rPr>
              <a:t>Explain how a bright-line spectrum is produced, in terms of excited state and ground state.</a:t>
            </a:r>
          </a:p>
          <a:p>
            <a:pPr algn="ctr"/>
            <a:endParaRPr lang="en-US" sz="2200" dirty="0">
              <a:solidFill>
                <a:srgbClr val="000000"/>
              </a:solidFill>
            </a:endParaRPr>
          </a:p>
          <a:p>
            <a:pPr algn="ctr"/>
            <a:endParaRPr lang="en-US" sz="22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2764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3.9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Why do certain things release </a:t>
            </a:r>
          </a:p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specific colors of light?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700804"/>
            <a:ext cx="91937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Appearance of atomic spectra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200" dirty="0">
              <a:solidFill>
                <a:srgbClr val="000000"/>
              </a:solidFill>
            </a:endParaRPr>
          </a:p>
          <a:p>
            <a:pPr algn="ctr"/>
            <a:endParaRPr lang="en-US" sz="2200" dirty="0"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299049"/>
              </p:ext>
            </p:extLst>
          </p:nvPr>
        </p:nvGraphicFramePr>
        <p:xfrm>
          <a:off x="1191473" y="2557584"/>
          <a:ext cx="7173342" cy="3382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69" name="Document" r:id="rId3" imgW="6680200" imgH="3149600" progId="Word.Document.12">
                  <p:embed/>
                </p:oleObj>
              </mc:Choice>
              <mc:Fallback>
                <p:oleObj name="Document" r:id="rId3" imgW="6680200" imgH="3149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473" y="2557584"/>
                        <a:ext cx="7173342" cy="3382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7026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068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Work period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r>
              <a:rPr lang="en-US" sz="4000" b="1" dirty="0" smtClean="0">
                <a:solidFill>
                  <a:srgbClr val="000000"/>
                </a:solidFill>
              </a:rPr>
              <a:t>Complete pages </a:t>
            </a:r>
            <a:r>
              <a:rPr lang="en-US" sz="4000" b="1" dirty="0" smtClean="0">
                <a:solidFill>
                  <a:srgbClr val="000000"/>
                </a:solidFill>
              </a:rPr>
              <a:t>25-27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3.9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Why do certain things release </a:t>
            </a:r>
          </a:p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specific colors of light?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0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HOMEWORK:</a:t>
            </a: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Complete rest of </a:t>
            </a:r>
            <a:r>
              <a:rPr lang="en-US" sz="4000" b="1" dirty="0" smtClean="0">
                <a:solidFill>
                  <a:srgbClr val="000000"/>
                </a:solidFill>
              </a:rPr>
              <a:t>3.9</a:t>
            </a:r>
            <a:endParaRPr lang="en-US" sz="4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in the packet for homework</a:t>
            </a:r>
            <a:endParaRPr lang="en-US" sz="3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3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3.9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Why do certain things release </a:t>
            </a:r>
          </a:p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specific colors of light?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9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u="sng" dirty="0">
                <a:solidFill>
                  <a:schemeClr val="accent4">
                    <a:lumMod val="75000"/>
                  </a:schemeClr>
                </a:solidFill>
                <a:latin typeface="Stencil"/>
                <a:ea typeface="ＭＳ Ｐゴシック" charset="-128"/>
                <a:cs typeface="Stencil"/>
              </a:rPr>
              <a:t>Exit Slip</a:t>
            </a:r>
            <a:endParaRPr lang="en-US" sz="4000" b="1" i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>
              <a:lnSpc>
                <a:spcPct val="100000"/>
              </a:lnSpc>
            </a:pPr>
            <a:r>
              <a:rPr lang="en-US" sz="3000" b="1" i="1" dirty="0" smtClean="0">
                <a:solidFill>
                  <a:srgbClr val="FF0000"/>
                </a:solidFill>
              </a:rPr>
              <a:t>Make sure you get your trackers checked!</a:t>
            </a:r>
          </a:p>
          <a:p>
            <a:pPr>
              <a:lnSpc>
                <a:spcPct val="100000"/>
              </a:lnSpc>
            </a:pPr>
            <a:endParaRPr lang="en-US" sz="4000" b="1" i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4448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3.9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Why do certain things release </a:t>
            </a:r>
          </a:p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specific colors of light?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19320" y="6428713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Work Period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287097"/>
              </p:ext>
            </p:extLst>
          </p:nvPr>
        </p:nvGraphicFramePr>
        <p:xfrm>
          <a:off x="1085599" y="3218961"/>
          <a:ext cx="7188200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29" name="Document" r:id="rId3" imgW="7188200" imgH="2921000" progId="Word.Document.12">
                  <p:embed/>
                </p:oleObj>
              </mc:Choice>
              <mc:Fallback>
                <p:oleObj name="Document" r:id="rId3" imgW="7188200" imgH="292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5599" y="3218961"/>
                        <a:ext cx="7188200" cy="292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6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846387" y="1862400"/>
            <a:ext cx="4210537" cy="4995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Real-world connection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Fireworks, laser lights</a:t>
            </a:r>
            <a:endParaRPr lang="en-US" sz="4000" b="1" u="sng" dirty="0">
              <a:solidFill>
                <a:srgbClr val="FF0000"/>
              </a:solidFill>
            </a:endParaRP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Vocabulary</a:t>
            </a:r>
          </a:p>
          <a:p>
            <a:r>
              <a:rPr lang="en-US" dirty="0">
                <a:solidFill>
                  <a:srgbClr val="000000"/>
                </a:solidFill>
              </a:rPr>
              <a:t>Isotope, hyphen notation, nuclear notation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4: 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3.9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87810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Why do certain things release </a:t>
            </a:r>
          </a:p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specific colors of light?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023" y="4454754"/>
            <a:ext cx="3093204" cy="20323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023" y="2021777"/>
            <a:ext cx="3015052" cy="22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9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7298322" cy="4995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ANNOUNCEMENTS</a:t>
            </a:r>
          </a:p>
          <a:p>
            <a:pPr algn="l"/>
            <a:r>
              <a:rPr lang="en-US" sz="4000" b="1" dirty="0" smtClean="0">
                <a:solidFill>
                  <a:srgbClr val="FF0000"/>
                </a:solidFill>
              </a:rPr>
              <a:t>Unit 3 Exam—Fri 1/23/15</a:t>
            </a:r>
          </a:p>
          <a:p>
            <a:pPr algn="l"/>
            <a:r>
              <a:rPr lang="en-US" sz="4000" b="1" dirty="0" smtClean="0">
                <a:solidFill>
                  <a:srgbClr val="FF0000"/>
                </a:solidFill>
              </a:rPr>
              <a:t>Review Packet due Fri 1/23/15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3.9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87810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Why do certain things release </a:t>
            </a:r>
          </a:p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specific colors of light?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50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7298322" cy="4995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Do now</a:t>
            </a: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3.9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87810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Why do certain things release </a:t>
            </a:r>
          </a:p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specific colors of light?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943777"/>
              </p:ext>
            </p:extLst>
          </p:nvPr>
        </p:nvGraphicFramePr>
        <p:xfrm>
          <a:off x="1905001" y="3090152"/>
          <a:ext cx="7188200" cy="303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5" name="Document" r:id="rId3" imgW="7188200" imgH="3035300" progId="Word.Document.12">
                  <p:embed/>
                </p:oleObj>
              </mc:Choice>
              <mc:Fallback>
                <p:oleObj name="Document" r:id="rId3" imgW="7188200" imgH="303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1" y="3090152"/>
                        <a:ext cx="7188200" cy="303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405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</a:t>
            </a:r>
            <a:r>
              <a:rPr lang="en-US" sz="6000" b="1" dirty="0" smtClean="0"/>
              <a:t>.9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Why do certain things release </a:t>
            </a:r>
          </a:p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specific colors of light?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How do neon lights works?</a:t>
            </a:r>
            <a:endParaRPr lang="en-US" sz="3000" b="1" u="sng" dirty="0" smtClean="0">
              <a:solidFill>
                <a:srgbClr val="800000"/>
              </a:solidFill>
            </a:endParaRPr>
          </a:p>
          <a:p>
            <a:pPr>
              <a:lnSpc>
                <a:spcPct val="100000"/>
              </a:lnSpc>
            </a:pPr>
            <a:endParaRPr lang="en-US" sz="3500" b="1" u="sng" dirty="0">
              <a:solidFill>
                <a:srgbClr val="800000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b="1" dirty="0" smtClean="0">
              <a:solidFill>
                <a:srgbClr val="8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936641"/>
              </p:ext>
            </p:extLst>
          </p:nvPr>
        </p:nvGraphicFramePr>
        <p:xfrm>
          <a:off x="971348" y="2623583"/>
          <a:ext cx="7391113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3" imgW="6692900" imgH="3365500" progId="Word.Document.12">
                  <p:embed/>
                </p:oleObj>
              </mc:Choice>
              <mc:Fallback>
                <p:oleObj name="Document" r:id="rId3" imgW="6692900" imgH="3365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348" y="2623583"/>
                        <a:ext cx="7391113" cy="336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875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</a:t>
            </a:r>
            <a:r>
              <a:rPr lang="en-US" sz="6000" b="1" dirty="0" smtClean="0"/>
              <a:t>.9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Why do certain things release </a:t>
            </a:r>
          </a:p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specific colors of light?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Atomic emission spectra</a:t>
            </a:r>
            <a:endParaRPr lang="en-US" sz="3000" b="1" u="sng" dirty="0" smtClean="0">
              <a:solidFill>
                <a:srgbClr val="80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457200" lvl="0" indent="-457200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When atoms </a:t>
            </a:r>
            <a:r>
              <a:rPr lang="en-US" sz="2800" b="1" u="sng" dirty="0">
                <a:solidFill>
                  <a:srgbClr val="800000"/>
                </a:solidFill>
              </a:rPr>
              <a:t>gain</a:t>
            </a:r>
            <a:r>
              <a:rPr lang="en-US" sz="2800" dirty="0">
                <a:solidFill>
                  <a:srgbClr val="000000"/>
                </a:solidFill>
              </a:rPr>
              <a:t> energy, their electrons move to </a:t>
            </a:r>
            <a:r>
              <a:rPr lang="en-US" sz="2800" b="1" u="sng" dirty="0">
                <a:solidFill>
                  <a:srgbClr val="800000"/>
                </a:solidFill>
              </a:rPr>
              <a:t>more</a:t>
            </a:r>
            <a:r>
              <a:rPr lang="en-US" sz="2800" dirty="0">
                <a:solidFill>
                  <a:srgbClr val="000000"/>
                </a:solidFill>
              </a:rPr>
              <a:t> higher energy levels.</a:t>
            </a:r>
          </a:p>
          <a:p>
            <a:r>
              <a:rPr lang="en-US" sz="2800" b="1" dirty="0">
                <a:solidFill>
                  <a:srgbClr val="000000"/>
                </a:solidFill>
              </a:rPr>
              <a:t> </a:t>
            </a:r>
            <a:endParaRPr lang="en-US" sz="2800" dirty="0">
              <a:solidFill>
                <a:srgbClr val="000000"/>
              </a:solidFill>
            </a:endParaRPr>
          </a:p>
          <a:p>
            <a:pPr marL="457200" lvl="0" indent="-457200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When electrons return back to </a:t>
            </a:r>
            <a:r>
              <a:rPr lang="en-US" sz="2800" b="1" u="sng" dirty="0">
                <a:solidFill>
                  <a:srgbClr val="800000"/>
                </a:solidFill>
              </a:rPr>
              <a:t>lower</a:t>
            </a:r>
            <a:r>
              <a:rPr lang="en-US" sz="2800" dirty="0">
                <a:solidFill>
                  <a:srgbClr val="000000"/>
                </a:solidFill>
              </a:rPr>
              <a:t> energy levels, electrons </a:t>
            </a:r>
            <a:r>
              <a:rPr lang="en-US" sz="2800" b="1" u="sng" dirty="0">
                <a:solidFill>
                  <a:srgbClr val="800000"/>
                </a:solidFill>
              </a:rPr>
              <a:t>lose</a:t>
            </a:r>
            <a:r>
              <a:rPr lang="en-US" sz="2800" dirty="0">
                <a:solidFill>
                  <a:srgbClr val="000000"/>
                </a:solidFill>
              </a:rPr>
              <a:t> energy by </a:t>
            </a:r>
            <a:r>
              <a:rPr lang="en-US" sz="2800" b="1" u="sng" dirty="0">
                <a:solidFill>
                  <a:srgbClr val="800000"/>
                </a:solidFill>
              </a:rPr>
              <a:t>releasing light</a:t>
            </a:r>
          </a:p>
          <a:p>
            <a:endParaRPr lang="en-US" sz="3500" b="1" u="sng" dirty="0">
              <a:solidFill>
                <a:srgbClr val="800000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b="1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87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3.9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Why do certain things release </a:t>
            </a:r>
          </a:p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specific colors of light?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Atomic emission spectra</a:t>
            </a:r>
            <a:endParaRPr lang="en-US" sz="3000" b="1" u="sng" dirty="0" smtClean="0">
              <a:solidFill>
                <a:srgbClr val="80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457200" lvl="0" indent="-457200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Energy absorbed by electron moving up = energy lost when moving back down to original level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pPr marL="457200" lvl="0" indent="-457200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The amount of energy released when returning from excited state to ground state is </a:t>
            </a:r>
            <a:r>
              <a:rPr lang="en-US" sz="2800" b="1" u="sng" dirty="0">
                <a:solidFill>
                  <a:srgbClr val="800000"/>
                </a:solidFill>
              </a:rPr>
              <a:t>different</a:t>
            </a:r>
            <a:r>
              <a:rPr lang="en-US" sz="2800" dirty="0">
                <a:solidFill>
                  <a:srgbClr val="000000"/>
                </a:solidFill>
              </a:rPr>
              <a:t> for each element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RESULT: each element has its own atomic emission spectrum</a:t>
            </a:r>
          </a:p>
          <a:p>
            <a:endParaRPr lang="en-US" sz="3500" b="1" u="sng" dirty="0">
              <a:solidFill>
                <a:srgbClr val="800000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b="1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92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</a:t>
            </a:r>
            <a:r>
              <a:rPr lang="en-US" sz="6000" b="1" dirty="0" smtClean="0"/>
              <a:t>.9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Why do certain things release </a:t>
            </a:r>
          </a:p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specific colors of light?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9" y="1700804"/>
            <a:ext cx="919379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Atomic emission spectra</a:t>
            </a:r>
          </a:p>
          <a:p>
            <a:pPr algn="ctr"/>
            <a:endParaRPr lang="en-US" sz="4000" dirty="0">
              <a:solidFill>
                <a:srgbClr val="475BCD"/>
              </a:solidFill>
              <a:latin typeface="Stencil"/>
              <a:cs typeface="Stencil"/>
            </a:endParaRPr>
          </a:p>
          <a:p>
            <a:pPr algn="ctr"/>
            <a:r>
              <a:rPr lang="en-US" sz="3000" b="1" dirty="0">
                <a:solidFill>
                  <a:srgbClr val="800000"/>
                </a:solidFill>
              </a:rPr>
              <a:t>Lines of light at specific energy levels when electrons go from excited state </a:t>
            </a:r>
            <a:r>
              <a:rPr lang="en-US" sz="3000" b="1" dirty="0">
                <a:solidFill>
                  <a:srgbClr val="800000"/>
                </a:solidFill>
                <a:sym typeface="Wingdings"/>
              </a:rPr>
              <a:t> ground state (each element has their own spectra and color)</a:t>
            </a:r>
            <a:endParaRPr lang="en-US" sz="3000" b="1" dirty="0">
              <a:solidFill>
                <a:srgbClr val="800000"/>
              </a:solidFill>
            </a:endParaRPr>
          </a:p>
          <a:p>
            <a:pPr algn="ctr"/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22" name="Picture 4" descr="continuous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80" y="4829286"/>
            <a:ext cx="792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297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r>
              <a:rPr lang="en-US" sz="4000" dirty="0" smtClean="0">
                <a:solidFill>
                  <a:srgbClr val="000000"/>
                </a:solidFill>
              </a:rPr>
              <a:t>: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3.9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Why do certain things release </a:t>
            </a:r>
          </a:p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specific colors of light?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2560" y="1700804"/>
            <a:ext cx="430144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Atomic </a:t>
            </a: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emission </a:t>
            </a: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spectra: describe photo</a:t>
            </a:r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700804"/>
            <a:ext cx="4690159" cy="463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61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8078</TotalTime>
  <Words>1050</Words>
  <Application>Microsoft Macintosh PowerPoint</Application>
  <PresentationFormat>On-screen Show (4:3)</PresentationFormat>
  <Paragraphs>302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Twilight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NYCDOE Schools</dc:creator>
  <cp:lastModifiedBy>User</cp:lastModifiedBy>
  <cp:revision>332</cp:revision>
  <dcterms:created xsi:type="dcterms:W3CDTF">2012-11-19T19:26:54Z</dcterms:created>
  <dcterms:modified xsi:type="dcterms:W3CDTF">2015-01-12T01:03:41Z</dcterms:modified>
</cp:coreProperties>
</file>