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33"/>
  </p:notesMasterIdLst>
  <p:sldIdLst>
    <p:sldId id="257" r:id="rId2"/>
    <p:sldId id="577" r:id="rId3"/>
    <p:sldId id="688" r:id="rId4"/>
    <p:sldId id="672" r:id="rId5"/>
    <p:sldId id="676" r:id="rId6"/>
    <p:sldId id="599" r:id="rId7"/>
    <p:sldId id="641" r:id="rId8"/>
    <p:sldId id="653" r:id="rId9"/>
    <p:sldId id="675" r:id="rId10"/>
    <p:sldId id="677" r:id="rId11"/>
    <p:sldId id="678" r:id="rId12"/>
    <p:sldId id="689" r:id="rId13"/>
    <p:sldId id="673" r:id="rId14"/>
    <p:sldId id="679" r:id="rId15"/>
    <p:sldId id="637" r:id="rId16"/>
    <p:sldId id="650" r:id="rId17"/>
    <p:sldId id="680" r:id="rId18"/>
    <p:sldId id="690" r:id="rId19"/>
    <p:sldId id="681" r:id="rId20"/>
    <p:sldId id="682" r:id="rId21"/>
    <p:sldId id="683" r:id="rId22"/>
    <p:sldId id="684" r:id="rId23"/>
    <p:sldId id="536" r:id="rId24"/>
    <p:sldId id="685" r:id="rId25"/>
    <p:sldId id="658" r:id="rId26"/>
    <p:sldId id="668" r:id="rId27"/>
    <p:sldId id="670" r:id="rId28"/>
    <p:sldId id="686" r:id="rId29"/>
    <p:sldId id="687" r:id="rId30"/>
    <p:sldId id="438" r:id="rId31"/>
    <p:sldId id="37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50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dirty="0"/>
              <a:t>I will </a:t>
            </a:r>
            <a:r>
              <a:rPr lang="en-US" dirty="0" smtClean="0"/>
              <a:t>analyze the organization of the periodic table by its groups &amp; periods.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organized?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4: Cracking the “Chemist’s Code”: The Periodic Table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QUIZ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quiz in the next 10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5: 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5.1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86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2401" y="3075057"/>
            <a:ext cx="2114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What is a group?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2431" y="3066450"/>
            <a:ext cx="6588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 group is…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7965" y="3835463"/>
            <a:ext cx="2114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What is a period?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52431" y="3835463"/>
            <a:ext cx="6588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 period is…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Let</a:t>
            </a:r>
            <a:r>
              <a:rPr lang="fr-FR" sz="4000" dirty="0" smtClean="0">
                <a:solidFill>
                  <a:srgbClr val="000000"/>
                </a:solidFill>
              </a:rPr>
              <a:t>’</a:t>
            </a:r>
            <a:r>
              <a:rPr lang="en-US" sz="4000" dirty="0" smtClean="0">
                <a:solidFill>
                  <a:srgbClr val="000000"/>
                </a:solidFill>
              </a:rPr>
              <a:t>s share out answers to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these guiding questions!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70" y="3677434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3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HIGHLIGHT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The most important parts!</a:t>
            </a:r>
            <a:endParaRPr lang="en-US" sz="40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70" y="3677434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In your QUESTIONS section</a:t>
            </a:r>
            <a:endParaRPr lang="en-US" sz="4000" b="1" dirty="0">
              <a:solidFill>
                <a:srgbClr val="000000"/>
              </a:solidFill>
            </a:endParaRPr>
          </a:p>
          <a:p>
            <a:endParaRPr lang="en-US" sz="4000" b="1" dirty="0" smtClean="0">
              <a:solidFill>
                <a:srgbClr val="8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Two questions I have</a:t>
            </a:r>
          </a:p>
          <a:p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</a:rPr>
              <a:t>In your </a:t>
            </a:r>
            <a:r>
              <a:rPr lang="en-US" sz="4000" b="1" dirty="0" smtClean="0">
                <a:solidFill>
                  <a:srgbClr val="000000"/>
                </a:solidFill>
              </a:rPr>
              <a:t>NOTES </a:t>
            </a:r>
            <a:r>
              <a:rPr lang="en-US" sz="4000" b="1" dirty="0">
                <a:solidFill>
                  <a:srgbClr val="000000"/>
                </a:solidFill>
              </a:rPr>
              <a:t>section</a:t>
            </a:r>
          </a:p>
          <a:p>
            <a:endParaRPr lang="en-US" sz="4000" b="1" dirty="0">
              <a:solidFill>
                <a:srgbClr val="8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Jot down two questions you have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Let</a:t>
            </a:r>
            <a:r>
              <a:rPr lang="fr-FR" sz="4000" dirty="0" smtClean="0">
                <a:solidFill>
                  <a:srgbClr val="000000"/>
                </a:solidFill>
              </a:rPr>
              <a:t>’</a:t>
            </a:r>
            <a:r>
              <a:rPr lang="en-US" sz="4000" dirty="0" smtClean="0">
                <a:solidFill>
                  <a:srgbClr val="000000"/>
                </a:solidFill>
              </a:rPr>
              <a:t>s share out these questions!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804" y="3311724"/>
            <a:ext cx="4083538" cy="26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89738"/>
              </p:ext>
            </p:extLst>
          </p:nvPr>
        </p:nvGraphicFramePr>
        <p:xfrm>
          <a:off x="206154" y="2500424"/>
          <a:ext cx="8801079" cy="355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0" name="Document" r:id="rId4" imgW="6819900" imgH="2755900" progId="Word.Document.12">
                  <p:embed/>
                </p:oleObj>
              </mc:Choice>
              <mc:Fallback>
                <p:oleObj name="Document" r:id="rId4" imgW="6819900" imgH="275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154" y="2500424"/>
                        <a:ext cx="8801079" cy="355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-49798" y="1700804"/>
            <a:ext cx="919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USE REFERENCE TABLE</a:t>
            </a:r>
          </a:p>
        </p:txBody>
      </p:sp>
    </p:spTree>
    <p:extLst>
      <p:ext uri="{BB962C8B-B14F-4D97-AF65-F5344CB8AC3E}">
        <p14:creationId xmlns:p14="http://schemas.microsoft.com/office/powerpoint/2010/main" val="11813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73450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830997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72461"/>
              </p:ext>
            </p:extLst>
          </p:nvPr>
        </p:nvGraphicFramePr>
        <p:xfrm>
          <a:off x="474681" y="2431543"/>
          <a:ext cx="8348240" cy="376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3" name="Document" r:id="rId4" imgW="6819900" imgH="3073400" progId="Word.Document.12">
                  <p:embed/>
                </p:oleObj>
              </mc:Choice>
              <mc:Fallback>
                <p:oleObj name="Document" r:id="rId4" imgW="6819900" imgH="307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681" y="2431543"/>
                        <a:ext cx="8348240" cy="3762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-49798" y="1700804"/>
            <a:ext cx="919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USE REFERENCE TABLE</a:t>
            </a:r>
          </a:p>
        </p:txBody>
      </p:sp>
    </p:spTree>
    <p:extLst>
      <p:ext uri="{BB962C8B-B14F-4D97-AF65-F5344CB8AC3E}">
        <p14:creationId xmlns:p14="http://schemas.microsoft.com/office/powerpoint/2010/main" val="301907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In your QUESTIONS section</a:t>
            </a:r>
            <a:endParaRPr lang="en-US" sz="4000" b="1" dirty="0">
              <a:solidFill>
                <a:srgbClr val="800000"/>
              </a:solidFill>
            </a:endParaRPr>
          </a:p>
          <a:p>
            <a:r>
              <a:rPr lang="en-US" sz="4000" b="1" dirty="0" smtClean="0">
                <a:solidFill>
                  <a:srgbClr val="800000"/>
                </a:solidFill>
              </a:rPr>
              <a:t>Copy down these guiding questions:</a:t>
            </a:r>
          </a:p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rgbClr val="800000"/>
                </a:solidFill>
              </a:rPr>
              <a:t>What is the trend of valence electrons for groups? </a:t>
            </a:r>
          </a:p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rgbClr val="800000"/>
                </a:solidFill>
              </a:rPr>
              <a:t>What is the </a:t>
            </a:r>
            <a:r>
              <a:rPr lang="en-US" sz="4000" b="1" dirty="0">
                <a:solidFill>
                  <a:srgbClr val="800000"/>
                </a:solidFill>
              </a:rPr>
              <a:t>trend of valence electrons for </a:t>
            </a:r>
            <a:r>
              <a:rPr lang="en-US" sz="4000" b="1" dirty="0" smtClean="0">
                <a:solidFill>
                  <a:srgbClr val="800000"/>
                </a:solidFill>
              </a:rPr>
              <a:t>periods? </a:t>
            </a:r>
            <a:endParaRPr lang="en-US" sz="4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In your </a:t>
            </a:r>
            <a:r>
              <a:rPr lang="en-US" sz="4000" b="1" dirty="0" smtClean="0">
                <a:solidFill>
                  <a:srgbClr val="000000"/>
                </a:solidFill>
              </a:rPr>
              <a:t>NOTES </a:t>
            </a:r>
            <a:r>
              <a:rPr lang="en-US" sz="4000" b="1" dirty="0" smtClean="0">
                <a:solidFill>
                  <a:srgbClr val="000000"/>
                </a:solidFill>
              </a:rPr>
              <a:t>section</a:t>
            </a:r>
            <a:endParaRPr lang="en-US" sz="4000" b="1" dirty="0">
              <a:solidFill>
                <a:srgbClr val="800000"/>
              </a:solidFill>
            </a:endParaRPr>
          </a:p>
          <a:p>
            <a:r>
              <a:rPr lang="en-US" sz="4000" b="1" dirty="0" smtClean="0">
                <a:solidFill>
                  <a:srgbClr val="800000"/>
                </a:solidFill>
              </a:rPr>
              <a:t>Copy down these guiding questions:</a:t>
            </a:r>
          </a:p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rgbClr val="800000"/>
                </a:solidFill>
              </a:rPr>
              <a:t>The trend is in a group the valence electrons ….</a:t>
            </a:r>
            <a:endParaRPr lang="en-US" sz="4000" b="1" dirty="0" smtClean="0">
              <a:solidFill>
                <a:srgbClr val="80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rgbClr val="800000"/>
                </a:solidFill>
              </a:rPr>
              <a:t>The trend is in a </a:t>
            </a:r>
            <a:r>
              <a:rPr lang="en-US" sz="4000" b="1" dirty="0" smtClean="0">
                <a:solidFill>
                  <a:srgbClr val="800000"/>
                </a:solidFill>
              </a:rPr>
              <a:t>period </a:t>
            </a:r>
            <a:r>
              <a:rPr lang="en-US" sz="4000" b="1" dirty="0">
                <a:solidFill>
                  <a:srgbClr val="800000"/>
                </a:solidFill>
              </a:rPr>
              <a:t>the valence electrons ….</a:t>
            </a:r>
          </a:p>
        </p:txBody>
      </p:sp>
    </p:spTree>
    <p:extLst>
      <p:ext uri="{BB962C8B-B14F-4D97-AF65-F5344CB8AC3E}">
        <p14:creationId xmlns:p14="http://schemas.microsoft.com/office/powerpoint/2010/main" val="266911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 Cracking </a:t>
            </a:r>
            <a:r>
              <a:rPr lang="en-US" sz="2400" b="1" dirty="0"/>
              <a:t>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In your NOTES section</a:t>
            </a:r>
            <a:endParaRPr lang="en-US" sz="4000" b="1" dirty="0">
              <a:solidFill>
                <a:srgbClr val="800000"/>
              </a:solidFill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Answer these guided questions in your notes section side-by-side based from the activity you just did</a:t>
            </a:r>
          </a:p>
          <a:p>
            <a:pPr algn="ctr"/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Unit 3 Exam Results—80 &amp; above</a:t>
            </a:r>
          </a:p>
          <a:p>
            <a:pPr marL="571500" indent="-571500" algn="l">
              <a:buFont typeface="Arial"/>
              <a:buChar char="•"/>
            </a:pPr>
            <a:r>
              <a:rPr lang="en-US" sz="3600" b="1" dirty="0" err="1" smtClean="0">
                <a:solidFill>
                  <a:srgbClr val="FF0000"/>
                </a:solidFill>
              </a:rPr>
              <a:t>Wenskelly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Vallon</a:t>
            </a:r>
            <a:r>
              <a:rPr lang="en-US" sz="3600" b="1" dirty="0" smtClean="0">
                <a:solidFill>
                  <a:srgbClr val="FF0000"/>
                </a:solidFill>
              </a:rPr>
              <a:t> (Period 2)</a:t>
            </a:r>
          </a:p>
          <a:p>
            <a:pPr marL="571500" indent="-571500" algn="l">
              <a:buFont typeface="Arial"/>
              <a:buChar char="•"/>
            </a:pPr>
            <a:r>
              <a:rPr lang="en-US" sz="3600" b="1" dirty="0" err="1" smtClean="0">
                <a:solidFill>
                  <a:srgbClr val="FF0000"/>
                </a:solidFill>
              </a:rPr>
              <a:t>Xoe</a:t>
            </a:r>
            <a:r>
              <a:rPr lang="en-US" sz="3600" b="1" dirty="0" smtClean="0">
                <a:solidFill>
                  <a:srgbClr val="FF0000"/>
                </a:solidFill>
              </a:rPr>
              <a:t> Scott (Period 7)</a:t>
            </a:r>
          </a:p>
          <a:p>
            <a:pPr marL="571500" indent="-571500" algn="l"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Mohamed </a:t>
            </a:r>
            <a:r>
              <a:rPr lang="en-US" sz="3600" b="1" dirty="0" err="1" smtClean="0">
                <a:solidFill>
                  <a:srgbClr val="FF0000"/>
                </a:solidFill>
              </a:rPr>
              <a:t>Jalloh</a:t>
            </a:r>
            <a:r>
              <a:rPr lang="en-US" sz="3600" b="1" dirty="0" smtClean="0">
                <a:solidFill>
                  <a:srgbClr val="FF0000"/>
                </a:solidFill>
              </a:rPr>
              <a:t> (Period 8)</a:t>
            </a:r>
          </a:p>
          <a:p>
            <a:pPr marL="571500" indent="-571500" algn="l"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Tracy </a:t>
            </a:r>
            <a:r>
              <a:rPr lang="en-US" sz="3600" b="1" dirty="0" err="1" smtClean="0">
                <a:solidFill>
                  <a:srgbClr val="FF0000"/>
                </a:solidFill>
              </a:rPr>
              <a:t>Peprah</a:t>
            </a:r>
            <a:r>
              <a:rPr lang="en-US" sz="3600" b="1" dirty="0" smtClean="0">
                <a:solidFill>
                  <a:srgbClr val="FF0000"/>
                </a:solidFill>
              </a:rPr>
              <a:t> (Period 8)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l"/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Let</a:t>
            </a:r>
            <a:r>
              <a:rPr lang="fr-FR" sz="4000" dirty="0" smtClean="0">
                <a:solidFill>
                  <a:srgbClr val="000000"/>
                </a:solidFill>
              </a:rPr>
              <a:t>’</a:t>
            </a:r>
            <a:r>
              <a:rPr lang="en-US" sz="4000" dirty="0" smtClean="0">
                <a:solidFill>
                  <a:srgbClr val="000000"/>
                </a:solidFill>
              </a:rPr>
              <a:t>s share out answers to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these guiding questions!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70" y="3677434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In your QUESTIONS section</a:t>
            </a:r>
            <a:endParaRPr lang="en-US" sz="4000" b="1" dirty="0">
              <a:solidFill>
                <a:srgbClr val="000000"/>
              </a:solidFill>
            </a:endParaRPr>
          </a:p>
          <a:p>
            <a:endParaRPr lang="en-US" sz="4000" b="1" dirty="0" smtClean="0">
              <a:solidFill>
                <a:srgbClr val="8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Two questions I have</a:t>
            </a:r>
          </a:p>
          <a:p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</a:rPr>
              <a:t>In your </a:t>
            </a:r>
            <a:r>
              <a:rPr lang="en-US" sz="4000" b="1" dirty="0" smtClean="0">
                <a:solidFill>
                  <a:srgbClr val="000000"/>
                </a:solidFill>
              </a:rPr>
              <a:t>NOTES </a:t>
            </a:r>
            <a:r>
              <a:rPr lang="en-US" sz="4000" b="1" dirty="0">
                <a:solidFill>
                  <a:srgbClr val="000000"/>
                </a:solidFill>
              </a:rPr>
              <a:t>section</a:t>
            </a:r>
          </a:p>
          <a:p>
            <a:endParaRPr lang="en-US" sz="4000" b="1" dirty="0">
              <a:solidFill>
                <a:srgbClr val="8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Jot down two questions you have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Let</a:t>
            </a:r>
            <a:r>
              <a:rPr lang="fr-FR" sz="4000" dirty="0" smtClean="0">
                <a:solidFill>
                  <a:srgbClr val="000000"/>
                </a:solidFill>
              </a:rPr>
              <a:t>’</a:t>
            </a:r>
            <a:r>
              <a:rPr lang="en-US" sz="4000" dirty="0" smtClean="0">
                <a:solidFill>
                  <a:srgbClr val="000000"/>
                </a:solidFill>
              </a:rPr>
              <a:t>s share out these questions!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804" y="3311724"/>
            <a:ext cx="4083538" cy="26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0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endParaRPr lang="en-US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Take 2 minutes to read from your notes and write a quick summary.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73"/>
            <a:ext cx="9143998" cy="518718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9699" y="4815161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28411" y="640308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Group Share Out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Let</a:t>
            </a:r>
            <a:r>
              <a:rPr lang="fr-FR" sz="4000" dirty="0" smtClean="0">
                <a:solidFill>
                  <a:srgbClr val="000000"/>
                </a:solidFill>
              </a:rPr>
              <a:t>’</a:t>
            </a:r>
            <a:r>
              <a:rPr lang="en-US" sz="4000" dirty="0" smtClean="0">
                <a:solidFill>
                  <a:srgbClr val="000000"/>
                </a:solidFill>
              </a:rPr>
              <a:t>s share out our summaries!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70" y="3677434"/>
            <a:ext cx="3612196" cy="23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7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Searching the periodic table</a:t>
            </a:r>
          </a:p>
          <a:p>
            <a:pPr algn="ctr"/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List the atomic numbers of the elements in Period 4: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Write the </a:t>
            </a:r>
            <a:r>
              <a:rPr lang="en-US" sz="2800" b="1" dirty="0" smtClean="0">
                <a:solidFill>
                  <a:srgbClr val="000000"/>
                </a:solidFill>
              </a:rPr>
              <a:t>symbols </a:t>
            </a:r>
            <a:r>
              <a:rPr lang="en-US" sz="2800" b="1" dirty="0">
                <a:solidFill>
                  <a:srgbClr val="000000"/>
                </a:solidFill>
              </a:rPr>
              <a:t>of these elements: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Name the lightest element in Period 4.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b="1" u="sng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Name the heaviest element in Period 4.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5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Searching the periodic table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2800" b="1" dirty="0">
              <a:solidFill>
                <a:srgbClr val="0000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5. To </a:t>
            </a:r>
            <a:r>
              <a:rPr lang="en-US" sz="2800" b="1" dirty="0">
                <a:solidFill>
                  <a:srgbClr val="000000"/>
                </a:solidFill>
              </a:rPr>
              <a:t>which group does each of these elements belong</a:t>
            </a:r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Lithium: </a:t>
            </a:r>
            <a:r>
              <a:rPr lang="en-US" sz="2800" b="1" dirty="0" smtClean="0">
                <a:solidFill>
                  <a:srgbClr val="000000"/>
                </a:solidFill>
              </a:rPr>
              <a:t>____________        </a:t>
            </a:r>
            <a:r>
              <a:rPr lang="en-US" sz="2800" b="1" dirty="0">
                <a:solidFill>
                  <a:srgbClr val="000000"/>
                </a:solidFill>
              </a:rPr>
              <a:t>e) nitrogen: ________________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Beryllium: </a:t>
            </a:r>
            <a:r>
              <a:rPr lang="en-US" sz="2800" b="1" dirty="0" smtClean="0">
                <a:solidFill>
                  <a:srgbClr val="000000"/>
                </a:solidFill>
              </a:rPr>
              <a:t>__________         </a:t>
            </a:r>
            <a:r>
              <a:rPr lang="en-US" sz="2800" b="1" dirty="0">
                <a:solidFill>
                  <a:srgbClr val="000000"/>
                </a:solidFill>
              </a:rPr>
              <a:t>f) oxygen: _________________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Boron: </a:t>
            </a:r>
            <a:r>
              <a:rPr lang="en-US" sz="2800" b="1" dirty="0" smtClean="0">
                <a:solidFill>
                  <a:srgbClr val="000000"/>
                </a:solidFill>
              </a:rPr>
              <a:t>_____________         </a:t>
            </a:r>
            <a:r>
              <a:rPr lang="en-US" sz="2800" b="1" dirty="0">
                <a:solidFill>
                  <a:srgbClr val="000000"/>
                </a:solidFill>
              </a:rPr>
              <a:t>g) fluorine: ________________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Carbon: </a:t>
            </a:r>
            <a:r>
              <a:rPr lang="en-US" sz="2800" b="1" dirty="0" smtClean="0">
                <a:solidFill>
                  <a:srgbClr val="000000"/>
                </a:solidFill>
              </a:rPr>
              <a:t>____________         </a:t>
            </a:r>
            <a:r>
              <a:rPr lang="en-US" sz="2800" b="1" dirty="0">
                <a:solidFill>
                  <a:srgbClr val="000000"/>
                </a:solidFill>
              </a:rPr>
              <a:t>h) neon: ___________________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3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Searching the periodic table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6</a:t>
            </a:r>
            <a:r>
              <a:rPr lang="en-US" sz="2800" b="1" dirty="0" smtClean="0">
                <a:solidFill>
                  <a:srgbClr val="000000"/>
                </a:solidFill>
              </a:rPr>
              <a:t>) </a:t>
            </a:r>
            <a:r>
              <a:rPr lang="en-US" sz="2800" b="1" dirty="0">
                <a:solidFill>
                  <a:srgbClr val="000000"/>
                </a:solidFill>
              </a:rPr>
              <a:t>Find calcium on the Periodic Table.</a:t>
            </a:r>
            <a:endParaRPr lang="en-US" sz="2800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2800" b="1" dirty="0">
                <a:solidFill>
                  <a:srgbClr val="000000"/>
                </a:solidFill>
              </a:rPr>
              <a:t>What is the atomic number of calcium? ___________</a:t>
            </a:r>
            <a:endParaRPr lang="en-US" sz="2800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2800" b="1" dirty="0">
                <a:solidFill>
                  <a:srgbClr val="000000"/>
                </a:solidFill>
              </a:rPr>
              <a:t>To which period does calcium belong? ____________</a:t>
            </a:r>
            <a:endParaRPr lang="en-US" sz="2800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2800" b="1" dirty="0">
                <a:solidFill>
                  <a:srgbClr val="000000"/>
                </a:solidFill>
              </a:rPr>
              <a:t>To which group does calcium belong? ____________</a:t>
            </a:r>
            <a:endParaRPr lang="en-US" sz="2800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2800" b="1" dirty="0">
                <a:solidFill>
                  <a:srgbClr val="000000"/>
                </a:solidFill>
              </a:rPr>
              <a:t>Name the elements that have many properties like </a:t>
            </a:r>
            <a:r>
              <a:rPr lang="en-US" sz="2800" b="1" dirty="0" smtClean="0">
                <a:solidFill>
                  <a:srgbClr val="000000"/>
                </a:solidFill>
              </a:rPr>
              <a:t>Ca.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2800" b="1" dirty="0" smtClean="0">
                <a:solidFill>
                  <a:srgbClr val="000000"/>
                </a:solidFill>
              </a:rPr>
              <a:t>Which </a:t>
            </a:r>
            <a:r>
              <a:rPr lang="en-US" sz="2800" b="1" dirty="0">
                <a:solidFill>
                  <a:srgbClr val="000000"/>
                </a:solidFill>
              </a:rPr>
              <a:t>of these elements you listed is the </a:t>
            </a:r>
            <a:r>
              <a:rPr lang="en-US" sz="2800" b="1" dirty="0" smtClean="0">
                <a:solidFill>
                  <a:srgbClr val="000000"/>
                </a:solidFill>
              </a:rPr>
              <a:t>lightest</a:t>
            </a:r>
            <a:endParaRPr lang="en-US" sz="2800" b="1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2800" b="1" dirty="0" smtClean="0">
                <a:solidFill>
                  <a:srgbClr val="000000"/>
                </a:solidFill>
              </a:rPr>
              <a:t>Which </a:t>
            </a:r>
            <a:r>
              <a:rPr lang="en-US" sz="2800" b="1" dirty="0">
                <a:solidFill>
                  <a:srgbClr val="000000"/>
                </a:solidFill>
              </a:rPr>
              <a:t>of these elements you listed is the heaviest?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8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Searching the periodic table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Which member of group 13 is found in the second period?</a:t>
            </a:r>
          </a:p>
          <a:p>
            <a:r>
              <a:rPr lang="en-US" sz="2800" dirty="0">
                <a:solidFill>
                  <a:schemeClr val="bg1"/>
                </a:solidFill>
              </a:rPr>
              <a:t>(1) Be 		(2) Mg		(3) B		(4) Al</a:t>
            </a:r>
          </a:p>
          <a:p>
            <a:r>
              <a:rPr lang="en-US" sz="2800" dirty="0">
                <a:solidFill>
                  <a:schemeClr val="bg1"/>
                </a:solidFill>
              </a:rPr>
              <a:t> </a:t>
            </a:r>
          </a:p>
          <a:p>
            <a:r>
              <a:rPr lang="en-US" sz="2800" dirty="0">
                <a:solidFill>
                  <a:schemeClr val="bg1"/>
                </a:solidFill>
              </a:rPr>
              <a:t>Elements on the modern periodic table are arranged in order of increasing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(1) Atomic </a:t>
            </a:r>
            <a:r>
              <a:rPr lang="en-US" sz="2800" dirty="0">
                <a:solidFill>
                  <a:schemeClr val="bg1"/>
                </a:solidFill>
              </a:rPr>
              <a:t>mass			(2) Atomic number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(3) Number </a:t>
            </a:r>
            <a:r>
              <a:rPr lang="en-US" sz="2800" dirty="0">
                <a:solidFill>
                  <a:schemeClr val="bg1"/>
                </a:solidFill>
              </a:rPr>
              <a:t>of neutrons		(4) Number of valence electrons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346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00804"/>
            <a:ext cx="9193798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Searching the periodic table</a:t>
            </a:r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In which group of the periodic table is oxygen located?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1	(2) 2		(3) 16		(4) 17</a:t>
            </a:r>
          </a:p>
          <a:p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r>
              <a:rPr lang="en-US" sz="2800" dirty="0">
                <a:solidFill>
                  <a:srgbClr val="000000"/>
                </a:solidFill>
              </a:rPr>
              <a:t>Which element is in Group 2 and Period 7 of the Periodic Table?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a. </a:t>
            </a:r>
            <a:r>
              <a:rPr lang="en-US" sz="2800" dirty="0" smtClean="0">
                <a:solidFill>
                  <a:srgbClr val="000000"/>
                </a:solidFill>
              </a:rPr>
              <a:t>magnesium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b. </a:t>
            </a:r>
            <a:r>
              <a:rPr lang="en-US" sz="2800" dirty="0" smtClean="0">
                <a:solidFill>
                  <a:srgbClr val="000000"/>
                </a:solidFill>
              </a:rPr>
              <a:t>manganese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c. </a:t>
            </a:r>
            <a:r>
              <a:rPr lang="en-US" sz="2800" dirty="0" smtClean="0">
                <a:solidFill>
                  <a:srgbClr val="000000"/>
                </a:solidFill>
              </a:rPr>
              <a:t>radium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d. </a:t>
            </a:r>
            <a:r>
              <a:rPr lang="en-US" sz="2800" dirty="0" smtClean="0">
                <a:solidFill>
                  <a:srgbClr val="000000"/>
                </a:solidFill>
              </a:rPr>
              <a:t>radon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498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CORNELL NOTES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Test Reflections due Wed 2/25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Quiz on 4.1-4.3 on Fri 2/27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l"/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3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4.1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978863"/>
              </p:ext>
            </p:extLst>
          </p:nvPr>
        </p:nvGraphicFramePr>
        <p:xfrm>
          <a:off x="1163751" y="3167669"/>
          <a:ext cx="71882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0" name="Document" r:id="rId4" imgW="7188200" imgH="2984500" progId="Word.Document.12">
                  <p:embed/>
                </p:oleObj>
              </mc:Choice>
              <mc:Fallback>
                <p:oleObj name="Document" r:id="rId4" imgW="7188200" imgH="298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3751" y="3167669"/>
                        <a:ext cx="7188200" cy="298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Essential question = aim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Still on top of every page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TOPIC/objective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Still on </a:t>
            </a:r>
            <a:r>
              <a:rPr lang="en-US" sz="4000" b="1" dirty="0" smtClean="0">
                <a:solidFill>
                  <a:srgbClr val="FF0000"/>
                </a:solidFill>
              </a:rPr>
              <a:t>first slide</a:t>
            </a:r>
            <a:endParaRPr lang="en-US" sz="4000" b="1" dirty="0">
              <a:solidFill>
                <a:srgbClr val="FF0000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l"/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5: 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5.1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8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8225" y="485834"/>
            <a:ext cx="2873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I will analyze the organization of the periodic table by its groups &amp; periods.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1" y="1974334"/>
            <a:ext cx="37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organized?</a:t>
            </a:r>
          </a:p>
        </p:txBody>
      </p:sp>
    </p:spTree>
    <p:extLst>
      <p:ext uri="{BB962C8B-B14F-4D97-AF65-F5344CB8AC3E}">
        <p14:creationId xmlns:p14="http://schemas.microsoft.com/office/powerpoint/2010/main" val="237697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985387"/>
              </p:ext>
            </p:extLst>
          </p:nvPr>
        </p:nvGraphicFramePr>
        <p:xfrm>
          <a:off x="2015123" y="2878576"/>
          <a:ext cx="7188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6" name="Document" r:id="rId4" imgW="7188200" imgH="3035300" progId="Word.Document.12">
                  <p:embed/>
                </p:oleObj>
              </mc:Choice>
              <mc:Fallback>
                <p:oleObj name="Document" r:id="rId4" imgW="7188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5123" y="2878576"/>
                        <a:ext cx="71882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0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aloud…</a:t>
            </a:r>
            <a:endParaRPr lang="en-US" sz="40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How do you organize 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clothes in your closet?</a:t>
            </a:r>
            <a:endParaRPr lang="en-US" sz="30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lang="en-US" sz="3500" b="1" u="sng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b="1" dirty="0" smtClean="0">
              <a:solidFill>
                <a:srgbClr val="8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50" y="3644914"/>
            <a:ext cx="2968982" cy="2548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85" y="3644914"/>
            <a:ext cx="4531160" cy="25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05702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In your QUESTIONS section</a:t>
            </a:r>
            <a:endParaRPr lang="en-US" sz="4000" b="1" dirty="0">
              <a:solidFill>
                <a:srgbClr val="800000"/>
              </a:solidFill>
            </a:endParaRPr>
          </a:p>
          <a:p>
            <a:r>
              <a:rPr lang="en-US" sz="4000" b="1" dirty="0" smtClean="0">
                <a:solidFill>
                  <a:srgbClr val="800000"/>
                </a:solidFill>
              </a:rPr>
              <a:t>Copy down these guided questions:</a:t>
            </a:r>
          </a:p>
          <a:p>
            <a:pPr marL="742950" indent="-742950">
              <a:buAutoNum type="arabicPeriod"/>
            </a:pPr>
            <a:r>
              <a:rPr lang="en-US" sz="3500" b="1" dirty="0" smtClean="0">
                <a:solidFill>
                  <a:srgbClr val="800000"/>
                </a:solidFill>
              </a:rPr>
              <a:t>What is a group?</a:t>
            </a:r>
          </a:p>
          <a:p>
            <a:pPr marL="742950" indent="-742950">
              <a:buAutoNum type="arabicPeriod"/>
            </a:pPr>
            <a:r>
              <a:rPr lang="en-US" sz="3500" b="1" dirty="0" smtClean="0">
                <a:solidFill>
                  <a:srgbClr val="800000"/>
                </a:solidFill>
              </a:rPr>
              <a:t>What is a period?</a:t>
            </a:r>
          </a:p>
          <a:p>
            <a:pPr marL="742950" indent="-742950">
              <a:buAutoNum type="arabicPeriod"/>
            </a:pPr>
            <a:r>
              <a:rPr lang="en-US" sz="3500" b="1" dirty="0" smtClean="0">
                <a:solidFill>
                  <a:srgbClr val="800000"/>
                </a:solidFill>
              </a:rPr>
              <a:t>What distinguishes a group from a period?</a:t>
            </a:r>
          </a:p>
          <a:p>
            <a:pPr marL="742950" indent="-742950">
              <a:buAutoNum type="arabicPeriod"/>
            </a:pPr>
            <a:r>
              <a:rPr lang="en-US" sz="3500" b="1" dirty="0" smtClean="0">
                <a:solidFill>
                  <a:srgbClr val="800000"/>
                </a:solidFill>
              </a:rPr>
              <a:t>Why are hydrogen and helium on top of the periodic table?</a:t>
            </a:r>
          </a:p>
        </p:txBody>
      </p:sp>
    </p:spTree>
    <p:extLst>
      <p:ext uri="{BB962C8B-B14F-4D97-AF65-F5344CB8AC3E}">
        <p14:creationId xmlns:p14="http://schemas.microsoft.com/office/powerpoint/2010/main" val="176608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4: </a:t>
            </a:r>
            <a:r>
              <a:rPr lang="en-US" sz="2400" b="1" dirty="0"/>
              <a:t>Cracking the “Chemist’s Code”: The Periodic Table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4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is the periodic table organized</a:t>
            </a:r>
            <a:r>
              <a:rPr lang="en-US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800" y="1739880"/>
            <a:ext cx="91937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In your NOTES section</a:t>
            </a:r>
            <a:endParaRPr lang="en-US" sz="4000" b="1" dirty="0">
              <a:solidFill>
                <a:srgbClr val="800000"/>
              </a:solidFill>
            </a:endParaRPr>
          </a:p>
          <a:p>
            <a:pPr algn="ctr"/>
            <a:endParaRPr lang="en-US" sz="40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Answer these </a:t>
            </a:r>
            <a:r>
              <a:rPr lang="en-US" sz="4000" dirty="0" smtClean="0">
                <a:solidFill>
                  <a:srgbClr val="000000"/>
                </a:solidFill>
              </a:rPr>
              <a:t>guiding </a:t>
            </a:r>
            <a:r>
              <a:rPr lang="en-US" sz="4000" dirty="0" smtClean="0">
                <a:solidFill>
                  <a:srgbClr val="000000"/>
                </a:solidFill>
              </a:rPr>
              <a:t>questions in your notes section side-by-side using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the article given to you</a:t>
            </a:r>
          </a:p>
          <a:p>
            <a:pPr algn="ctr"/>
            <a:endParaRPr lang="en-US" sz="4000" dirty="0">
              <a:solidFill>
                <a:srgbClr val="0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Include a diagram to help you!</a:t>
            </a:r>
          </a:p>
        </p:txBody>
      </p:sp>
    </p:spTree>
    <p:extLst>
      <p:ext uri="{BB962C8B-B14F-4D97-AF65-F5344CB8AC3E}">
        <p14:creationId xmlns:p14="http://schemas.microsoft.com/office/powerpoint/2010/main" val="159764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10645</TotalTime>
  <Words>1635</Words>
  <Application>Microsoft Macintosh PowerPoint</Application>
  <PresentationFormat>On-screen Show (4:3)</PresentationFormat>
  <Paragraphs>492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349</cp:revision>
  <dcterms:created xsi:type="dcterms:W3CDTF">2012-11-19T19:26:54Z</dcterms:created>
  <dcterms:modified xsi:type="dcterms:W3CDTF">2015-02-23T02:59:17Z</dcterms:modified>
</cp:coreProperties>
</file>