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0"/>
  </p:notesMasterIdLst>
  <p:sldIdLst>
    <p:sldId id="257" r:id="rId2"/>
    <p:sldId id="306" r:id="rId3"/>
    <p:sldId id="680" r:id="rId4"/>
    <p:sldId id="577" r:id="rId5"/>
    <p:sldId id="599" r:id="rId6"/>
    <p:sldId id="687" r:id="rId7"/>
    <p:sldId id="690" r:id="rId8"/>
    <p:sldId id="691" r:id="rId9"/>
    <p:sldId id="641" r:id="rId10"/>
    <p:sldId id="649" r:id="rId11"/>
    <p:sldId id="672" r:id="rId12"/>
    <p:sldId id="684" r:id="rId13"/>
    <p:sldId id="662" r:id="rId14"/>
    <p:sldId id="674" r:id="rId15"/>
    <p:sldId id="536" r:id="rId16"/>
    <p:sldId id="685" r:id="rId17"/>
    <p:sldId id="675" r:id="rId18"/>
    <p:sldId id="676" r:id="rId19"/>
    <p:sldId id="682" r:id="rId20"/>
    <p:sldId id="686" r:id="rId21"/>
    <p:sldId id="683" r:id="rId22"/>
    <p:sldId id="688" r:id="rId23"/>
    <p:sldId id="654" r:id="rId24"/>
    <p:sldId id="678" r:id="rId25"/>
    <p:sldId id="679" r:id="rId26"/>
    <p:sldId id="667" r:id="rId27"/>
    <p:sldId id="438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50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analyze the periodic trend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atomic radius.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4: Cracking the “Chemist’s Code”: The Periodic Table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INK-PAIRE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SHARE</a:t>
            </a: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en-US" sz="3000" b="1" dirty="0" smtClean="0">
                <a:solidFill>
                  <a:schemeClr val="bg1"/>
                </a:solidFill>
              </a:rPr>
              <a:t>Question: </a:t>
            </a:r>
            <a:r>
              <a:rPr lang="en-US" sz="3000" b="1" u="sng" dirty="0" smtClean="0">
                <a:solidFill>
                  <a:schemeClr val="accent6">
                    <a:lumMod val="75000"/>
                  </a:schemeClr>
                </a:solidFill>
              </a:rPr>
              <a:t>How do you think trends may relate to the periodic table</a:t>
            </a:r>
            <a:r>
              <a:rPr lang="en-US" sz="3000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000" b="1" dirty="0">
              <a:solidFill>
                <a:srgbClr val="000000"/>
              </a:solidFill>
            </a:endParaRPr>
          </a:p>
          <a:p>
            <a:endParaRPr lang="en-US" sz="3000" b="1" dirty="0" smtClean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Notes</a:t>
            </a:r>
            <a:r>
              <a:rPr lang="en-US" sz="3000" b="1" dirty="0" smtClean="0">
                <a:solidFill>
                  <a:srgbClr val="00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</a:rPr>
              <a:t>Answer </a:t>
            </a:r>
            <a:r>
              <a:rPr lang="en-US" sz="3000" b="1" dirty="0" smtClean="0">
                <a:solidFill>
                  <a:srgbClr val="000000"/>
                </a:solidFill>
              </a:rPr>
              <a:t>the </a:t>
            </a:r>
            <a:r>
              <a:rPr lang="en-US" sz="3000" b="1" dirty="0" smtClean="0">
                <a:solidFill>
                  <a:srgbClr val="000000"/>
                </a:solidFill>
              </a:rPr>
              <a:t>question in 2 minutes </a:t>
            </a:r>
            <a:r>
              <a:rPr lang="en-US" sz="3000" b="1" dirty="0" smtClean="0">
                <a:solidFill>
                  <a:srgbClr val="FF0000"/>
                </a:solidFill>
              </a:rPr>
              <a:t>( I think…)</a:t>
            </a:r>
          </a:p>
          <a:p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2. </a:t>
            </a:r>
            <a:r>
              <a:rPr lang="en-US" sz="3000" b="1" dirty="0" smtClean="0">
                <a:solidFill>
                  <a:srgbClr val="000000"/>
                </a:solidFill>
              </a:rPr>
              <a:t>Share with your partner. Write down what your partner stated on your paper. </a:t>
            </a:r>
            <a:r>
              <a:rPr lang="en-US" sz="3000" b="1" dirty="0" smtClean="0">
                <a:solidFill>
                  <a:srgbClr val="FF0000"/>
                </a:solidFill>
              </a:rPr>
              <a:t>(My partner thinks…)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3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radius</a:t>
            </a:r>
            <a:endParaRPr lang="en-US" sz="3200" b="1" u="sng" dirty="0" smtClean="0">
              <a:solidFill>
                <a:srgbClr val="475BCD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Copy question:</a:t>
            </a:r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What is an atomic radius?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entury Gothic"/>
                <a:ea typeface="ＭＳ Ｐゴシック" charset="-128"/>
                <a:cs typeface="Century Gothic"/>
              </a:rPr>
              <a:t>In notes: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  <a:latin typeface="Century Gothic"/>
                <a:ea typeface="ＭＳ Ｐゴシック" charset="-128"/>
                <a:cs typeface="Century Gothic"/>
              </a:rPr>
              <a:t>1. </a:t>
            </a:r>
            <a:r>
              <a:rPr lang="en-US" sz="3200" b="1" dirty="0" smtClean="0">
                <a:solidFill>
                  <a:srgbClr val="800000"/>
                </a:solidFill>
                <a:latin typeface="Century Gothic"/>
                <a:ea typeface="ＭＳ Ｐゴシック" charset="-128"/>
                <a:cs typeface="Century Gothic"/>
              </a:rPr>
              <a:t>draw diagram</a:t>
            </a:r>
          </a:p>
          <a:p>
            <a:pPr lvl="1"/>
            <a:r>
              <a:rPr lang="en-US" sz="3200" b="1" dirty="0" smtClean="0">
                <a:solidFill>
                  <a:srgbClr val="800000"/>
                </a:solidFill>
                <a:latin typeface="Century Gothic"/>
                <a:ea typeface="ＭＳ Ｐゴシック" charset="-128"/>
                <a:cs typeface="Century Gothic"/>
              </a:rPr>
              <a:t>2. answer question: An atomic radius is…</a:t>
            </a:r>
            <a:endParaRPr lang="en-US" sz="3200" b="1" dirty="0">
              <a:solidFill>
                <a:srgbClr val="800000"/>
              </a:solidFill>
              <a:latin typeface="Century Gothic"/>
              <a:ea typeface="ＭＳ Ｐゴシック" charset="-128"/>
              <a:cs typeface="Century Gothic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6"/>
          <a:stretch>
            <a:fillRect/>
          </a:stretch>
        </p:blipFill>
        <p:spPr bwMode="auto">
          <a:xfrm>
            <a:off x="2651523" y="4398133"/>
            <a:ext cx="3724009" cy="18346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5361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our </a:t>
            </a:r>
            <a:r>
              <a:rPr lang="en-US" sz="4000" dirty="0" smtClean="0">
                <a:solidFill>
                  <a:srgbClr val="000000"/>
                </a:solidFill>
              </a:rPr>
              <a:t>answers</a:t>
            </a:r>
            <a:r>
              <a:rPr lang="en-US" sz="4000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4000" b="1" i="1" dirty="0" smtClean="0">
                <a:solidFill>
                  <a:srgbClr val="000000"/>
                </a:solidFill>
              </a:rPr>
              <a:t>How do you know?</a:t>
            </a:r>
            <a:endParaRPr lang="en-US" sz="4000" b="1" i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5" y="3729161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radius across a period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27415"/>
              </p:ext>
            </p:extLst>
          </p:nvPr>
        </p:nvGraphicFramePr>
        <p:xfrm>
          <a:off x="437774" y="2538164"/>
          <a:ext cx="68199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Document" r:id="rId3" imgW="6819900" imgH="3543300" progId="Word.Document.12">
                  <p:embed/>
                </p:oleObj>
              </mc:Choice>
              <mc:Fallback>
                <p:oleObj name="Document" r:id="rId3" imgW="6819900" imgH="354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774" y="2538164"/>
                        <a:ext cx="68199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211050" y="3247985"/>
            <a:ext cx="2796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in pairs for </a:t>
            </a:r>
          </a:p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64219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radius across a period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73285"/>
              </p:ext>
            </p:extLst>
          </p:nvPr>
        </p:nvGraphicFramePr>
        <p:xfrm>
          <a:off x="2306515" y="2362229"/>
          <a:ext cx="66802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Document" r:id="rId3" imgW="6680200" imgH="3898900" progId="Word.Document.12">
                  <p:embed/>
                </p:oleObj>
              </mc:Choice>
              <mc:Fallback>
                <p:oleObj name="Document" r:id="rId3" imgW="6680200" imgH="389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515" y="2362229"/>
                        <a:ext cx="6680200" cy="389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3255" y="3247985"/>
            <a:ext cx="276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on in pairs for 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27944"/>
            <a:ext cx="8714154" cy="45406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Copy these guiding questions. Answer in notes: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How does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atomic radius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change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from left to right across a period? 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How do we know?</a:t>
            </a:r>
            <a:endParaRPr lang="en-US" sz="3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How many electron shells does every element in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the period have?</a:t>
            </a:r>
            <a:endParaRPr lang="en-US" sz="3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Why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do we see this trend as we move across a period?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73"/>
            <a:ext cx="9143998" cy="518718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699" y="4815161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8411" y="640308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our </a:t>
            </a:r>
            <a:r>
              <a:rPr lang="en-US" sz="4000" dirty="0" smtClean="0">
                <a:solidFill>
                  <a:srgbClr val="000000"/>
                </a:solidFill>
              </a:rPr>
              <a:t>answers!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5" y="3475167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radius down a group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7593"/>
              </p:ext>
            </p:extLst>
          </p:nvPr>
        </p:nvGraphicFramePr>
        <p:xfrm>
          <a:off x="439127" y="2647462"/>
          <a:ext cx="6819900" cy="335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4" name="Document" r:id="rId3" imgW="6819900" imgH="3048000" progId="Word.Document.12">
                  <p:embed/>
                </p:oleObj>
              </mc:Choice>
              <mc:Fallback>
                <p:oleObj name="Document" r:id="rId3" imgW="6819900" imgH="304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127" y="2647462"/>
                        <a:ext cx="6819900" cy="3350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484582" y="3247985"/>
            <a:ext cx="2659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in pairs for </a:t>
            </a:r>
          </a:p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2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64219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Atomic radius down a group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24977"/>
              </p:ext>
            </p:extLst>
          </p:nvPr>
        </p:nvGraphicFramePr>
        <p:xfrm>
          <a:off x="2327033" y="2320192"/>
          <a:ext cx="66802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Document" r:id="rId3" imgW="6680200" imgH="3873500" progId="Word.Document.12">
                  <p:embed/>
                </p:oleObj>
              </mc:Choice>
              <mc:Fallback>
                <p:oleObj name="Document" r:id="rId3" imgW="6680200" imgH="387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7033" y="2320192"/>
                        <a:ext cx="668020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3255" y="3247985"/>
            <a:ext cx="276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Work on in pairs for 7-10 minutes!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27944"/>
            <a:ext cx="8714154" cy="45406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Copy these guiding questions. Answer in notes: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How does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atomic radius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change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from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top to bottom down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a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group?  How do we know?</a:t>
            </a:r>
            <a:endParaRPr lang="en-US" sz="3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How does the number of electron shells change for elements as we go down </a:t>
            </a:r>
            <a:r>
              <a:rPr lang="en-US" sz="3600" dirty="0" smtClean="0">
                <a:solidFill>
                  <a:srgbClr val="000000"/>
                </a:solidFill>
              </a:rPr>
              <a:t>the group? How do we know? </a:t>
            </a:r>
          </a:p>
          <a:p>
            <a:pPr marL="342900" indent="-342900" algn="l">
              <a:buFont typeface="Arial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Why </a:t>
            </a:r>
            <a:r>
              <a:rPr lang="en-US" sz="3400" dirty="0">
                <a:solidFill>
                  <a:schemeClr val="bg1"/>
                </a:solidFill>
                <a:latin typeface="Corbel"/>
                <a:cs typeface="Corbel"/>
              </a:rPr>
              <a:t>do we see this trend as we </a:t>
            </a:r>
            <a:r>
              <a:rPr lang="en-US" sz="3400" dirty="0" smtClean="0">
                <a:solidFill>
                  <a:schemeClr val="bg1"/>
                </a:solidFill>
                <a:latin typeface="Corbel"/>
                <a:cs typeface="Corbel"/>
              </a:rPr>
              <a:t>go down a group? Explain in terms of electron shells. </a:t>
            </a:r>
            <a:endParaRPr lang="en-US" sz="3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73"/>
            <a:ext cx="9143998" cy="518718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699" y="4815161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8411" y="640308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6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63615" y="1862400"/>
            <a:ext cx="4210537" cy="49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Essential question = aim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Still on top of every page</a:t>
            </a:r>
          </a:p>
          <a:p>
            <a:pPr>
              <a:lnSpc>
                <a:spcPct val="110000"/>
              </a:lnSpc>
            </a:pP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TOPIC/objective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Still on first slide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32" y="2880803"/>
            <a:ext cx="2664133" cy="20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Let</a:t>
            </a:r>
            <a:r>
              <a:rPr lang="fr-FR" sz="4000" dirty="0">
                <a:solidFill>
                  <a:srgbClr val="000000"/>
                </a:solidFill>
              </a:rPr>
              <a:t>’</a:t>
            </a:r>
            <a:r>
              <a:rPr lang="en-US" sz="4000" dirty="0">
                <a:solidFill>
                  <a:srgbClr val="000000"/>
                </a:solidFill>
              </a:rPr>
              <a:t>s share out our </a:t>
            </a:r>
            <a:r>
              <a:rPr lang="en-US" sz="4000" dirty="0" smtClean="0">
                <a:solidFill>
                  <a:srgbClr val="000000"/>
                </a:solidFill>
              </a:rPr>
              <a:t>answers!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5" y="3475167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27944"/>
            <a:ext cx="8714154" cy="45406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HOMEWORK: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Create 2 questions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Write a summary answering essential question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Complete classwork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73"/>
            <a:ext cx="9143998" cy="518718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699" y="4815161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8411" y="640308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9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27944"/>
            <a:ext cx="8714154" cy="45406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How can we interpret the recurring trends of </a:t>
            </a:r>
            <a:r>
              <a:rPr lang="en-US" sz="3200" b="1" dirty="0" smtClean="0">
                <a:solidFill>
                  <a:srgbClr val="000000"/>
                </a:solidFill>
              </a:rPr>
              <a:t>the atomic </a:t>
            </a:r>
            <a:r>
              <a:rPr lang="en-US" sz="3200" b="1" dirty="0">
                <a:solidFill>
                  <a:srgbClr val="000000"/>
                </a:solidFill>
              </a:rPr>
              <a:t>radius on the periodic table? 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Take 2 minutes to read from your notes and write a quick summary.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73"/>
            <a:ext cx="9143998" cy="518718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699" y="4815161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8411" y="640308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3999" y="2381033"/>
            <a:ext cx="4943229" cy="4262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An </a:t>
            </a:r>
            <a:r>
              <a:rPr lang="en-US" sz="2800" dirty="0">
                <a:solidFill>
                  <a:schemeClr val="bg1"/>
                </a:solidFill>
              </a:rPr>
              <a:t>atom of which element has the largest atomic radius?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Fe </a:t>
            </a:r>
            <a:r>
              <a:rPr lang="en-US" sz="2800" dirty="0">
                <a:solidFill>
                  <a:schemeClr val="bg1"/>
                </a:solidFill>
              </a:rPr>
              <a:t>		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Mg </a:t>
            </a:r>
            <a:r>
              <a:rPr lang="en-US" sz="2800" dirty="0">
                <a:solidFill>
                  <a:schemeClr val="bg1"/>
                </a:solidFill>
              </a:rPr>
              <a:t>		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Si 		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Zn</a:t>
            </a:r>
          </a:p>
          <a:p>
            <a:pPr lvl="0" algn="ctr"/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620426"/>
            <a:ext cx="3813907" cy="318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09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3999" y="2381033"/>
            <a:ext cx="4943229" cy="4262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dirty="0" smtClean="0">
                <a:solidFill>
                  <a:srgbClr val="FF0000"/>
                </a:solidFill>
              </a:rPr>
              <a:t>Raise your finger corresponding to answer choice: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As atomic number increases within Group 15 on the Periodic Table, atomic radius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decreases</a:t>
            </a:r>
            <a:r>
              <a:rPr lang="en-US" sz="2800" dirty="0">
                <a:solidFill>
                  <a:srgbClr val="000000"/>
                </a:solidFill>
              </a:rPr>
              <a:t>, only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increases, only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decreases</a:t>
            </a:r>
            <a:r>
              <a:rPr lang="en-US" sz="2800" dirty="0">
                <a:solidFill>
                  <a:srgbClr val="000000"/>
                </a:solidFill>
              </a:rPr>
              <a:t>, then increases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increases</a:t>
            </a:r>
            <a:r>
              <a:rPr lang="en-US" sz="2800" dirty="0">
                <a:solidFill>
                  <a:srgbClr val="000000"/>
                </a:solidFill>
              </a:rPr>
              <a:t>, then decreases</a:t>
            </a:r>
          </a:p>
          <a:p>
            <a:pPr lvl="0" algn="ctr"/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620426"/>
            <a:ext cx="3813907" cy="318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</a:t>
            </a:r>
            <a:endParaRPr lang="en-US" sz="3000" b="1" u="sng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3999" y="2381033"/>
            <a:ext cx="49432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dirty="0" smtClean="0">
                <a:solidFill>
                  <a:srgbClr val="FF0000"/>
                </a:solidFill>
              </a:rPr>
              <a:t>Raise your finger corresponding to answer choice: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Which </a:t>
            </a:r>
            <a:r>
              <a:rPr lang="en-US" sz="2800" dirty="0">
                <a:solidFill>
                  <a:srgbClr val="000000"/>
                </a:solidFill>
              </a:rPr>
              <a:t>list of elements from Group 2 on the Periodic Table is arranged in order of increasing atomic radius?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000000"/>
                </a:solidFill>
              </a:rPr>
              <a:t>Be</a:t>
            </a:r>
            <a:r>
              <a:rPr lang="en-US" sz="2800" dirty="0">
                <a:solidFill>
                  <a:srgbClr val="000000"/>
                </a:solidFill>
              </a:rPr>
              <a:t>, Mg, </a:t>
            </a:r>
            <a:r>
              <a:rPr lang="en-US" sz="2800" dirty="0" err="1">
                <a:solidFill>
                  <a:srgbClr val="000000"/>
                </a:solidFill>
              </a:rPr>
              <a:t>Ca</a:t>
            </a:r>
            <a:r>
              <a:rPr lang="en-US" sz="2800" dirty="0">
                <a:solidFill>
                  <a:srgbClr val="000000"/>
                </a:solidFill>
              </a:rPr>
              <a:t> 		</a:t>
            </a:r>
            <a:r>
              <a:rPr lang="en-US" sz="2800" dirty="0" smtClean="0">
                <a:solidFill>
                  <a:srgbClr val="000000"/>
                </a:solidFill>
              </a:rPr>
              <a:t>2) </a:t>
            </a:r>
            <a:r>
              <a:rPr lang="en-US" sz="2800" dirty="0" err="1">
                <a:solidFill>
                  <a:srgbClr val="000000"/>
                </a:solidFill>
              </a:rPr>
              <a:t>Ca</a:t>
            </a:r>
            <a:r>
              <a:rPr lang="en-US" sz="2800" dirty="0">
                <a:solidFill>
                  <a:srgbClr val="000000"/>
                </a:solidFill>
              </a:rPr>
              <a:t>, Mg, </a:t>
            </a:r>
            <a:r>
              <a:rPr lang="en-US" sz="2800" dirty="0" smtClean="0">
                <a:solidFill>
                  <a:srgbClr val="000000"/>
                </a:solidFill>
              </a:rPr>
              <a:t>Be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3) Ba, Ra, </a:t>
            </a:r>
            <a:r>
              <a:rPr lang="en-US" sz="2800" dirty="0" err="1" smtClean="0">
                <a:solidFill>
                  <a:srgbClr val="000000"/>
                </a:solidFill>
              </a:rPr>
              <a:t>Sr</a:t>
            </a:r>
            <a:r>
              <a:rPr lang="en-US" sz="2800" dirty="0" smtClean="0">
                <a:solidFill>
                  <a:srgbClr val="000000"/>
                </a:solidFill>
              </a:rPr>
              <a:t> 		      4) </a:t>
            </a:r>
            <a:r>
              <a:rPr lang="en-US" sz="2800" dirty="0" err="1" smtClean="0">
                <a:solidFill>
                  <a:srgbClr val="000000"/>
                </a:solidFill>
              </a:rPr>
              <a:t>Sr</a:t>
            </a:r>
            <a:r>
              <a:rPr lang="en-US" sz="2800" dirty="0" smtClean="0">
                <a:solidFill>
                  <a:srgbClr val="000000"/>
                </a:solidFill>
              </a:rPr>
              <a:t>, Ra, Ba </a:t>
            </a:r>
            <a:endParaRPr lang="en-US" sz="2500" b="1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620426"/>
            <a:ext cx="3813907" cy="318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65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Let’s look at this:</a:t>
            </a: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3260243"/>
            <a:ext cx="8854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In a TIEDC paragraph, explain, in terms of atomic structure, why the atomic radius of iodine is greater than the atomic radius of fluorine.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495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4.2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86558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17064"/>
              </p:ext>
            </p:extLst>
          </p:nvPr>
        </p:nvGraphicFramePr>
        <p:xfrm>
          <a:off x="1085599" y="3032369"/>
          <a:ext cx="7188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9" name="Document" r:id="rId3" imgW="7188200" imgH="3098800" progId="Word.Document.12">
                  <p:embed/>
                </p:oleObj>
              </mc:Choice>
              <mc:Fallback>
                <p:oleObj name="Document" r:id="rId3" imgW="7188200" imgH="309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032369"/>
                        <a:ext cx="71882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5: 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5.2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86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38225" y="485834"/>
            <a:ext cx="2873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 will analyze the periodic trend </a:t>
            </a:r>
            <a:r>
              <a:rPr lang="en-US" sz="2000" b="1" dirty="0" smtClean="0">
                <a:solidFill>
                  <a:schemeClr val="bg1"/>
                </a:solidFill>
              </a:rPr>
              <a:t> of </a:t>
            </a:r>
            <a:r>
              <a:rPr lang="en-US" sz="2000" b="1" dirty="0">
                <a:solidFill>
                  <a:schemeClr val="bg1"/>
                </a:solidFill>
              </a:rPr>
              <a:t>the atomic radius.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580" y="1991428"/>
            <a:ext cx="8557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  <a:p>
            <a:pPr algn="ctr"/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5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Exam tracker due tomorrow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Every day for HW: Create a summary, 2 questions, and classwork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now</a:t>
            </a: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(Using reference table)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040865"/>
              </p:ext>
            </p:extLst>
          </p:nvPr>
        </p:nvGraphicFramePr>
        <p:xfrm>
          <a:off x="1905001" y="3366756"/>
          <a:ext cx="71882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6" name="Document" r:id="rId3" imgW="7188200" imgH="3162300" progId="Word.Document.12">
                  <p:embed/>
                </p:oleObj>
              </mc:Choice>
              <mc:Fallback>
                <p:oleObj name="Document" r:id="rId3" imgW="71882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1" y="3366756"/>
                        <a:ext cx="71882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1854" y="1739880"/>
            <a:ext cx="5142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</a:t>
            </a:r>
            <a:r>
              <a:rPr lang="en-US" sz="4000" dirty="0">
                <a:solidFill>
                  <a:srgbClr val="000000"/>
                </a:solidFill>
              </a:rPr>
              <a:t>share out our </a:t>
            </a:r>
            <a:r>
              <a:rPr lang="en-US" sz="4000" dirty="0" smtClean="0">
                <a:solidFill>
                  <a:srgbClr val="000000"/>
                </a:solidFill>
              </a:rPr>
              <a:t>summaries from yesterday! </a:t>
            </a:r>
            <a:r>
              <a:rPr lang="en-US" sz="4000" dirty="0" smtClean="0">
                <a:solidFill>
                  <a:srgbClr val="000000"/>
                </a:solidFill>
              </a:rPr>
              <a:t>Summaries should answer the essential question:</a:t>
            </a:r>
          </a:p>
          <a:p>
            <a:pPr algn="ctr"/>
            <a:r>
              <a:rPr lang="en-US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  <a:endParaRPr lang="en-US" sz="4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8" y="3064869"/>
            <a:ext cx="3612196" cy="2353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892" y="2052489"/>
            <a:ext cx="3873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1854" y="1739880"/>
            <a:ext cx="5142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Summaries should answer the essential question:</a:t>
            </a: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  <a:endParaRPr lang="en-US" sz="4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8" y="3064869"/>
            <a:ext cx="3612196" cy="2353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892" y="1739881"/>
            <a:ext cx="38735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</a:t>
            </a:r>
            <a:r>
              <a:rPr lang="en-US" sz="4000" b="1" dirty="0" smtClean="0">
                <a:solidFill>
                  <a:srgbClr val="000000"/>
                </a:solidFill>
              </a:rPr>
              <a:t>Out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Summary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9238" y="3283419"/>
            <a:ext cx="5142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What were questions you created about yesterday’s lesson?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8" y="3064869"/>
            <a:ext cx="3612196" cy="2353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892" y="1739881"/>
            <a:ext cx="38735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Group Share </a:t>
            </a:r>
            <a:r>
              <a:rPr lang="en-US" sz="4000" b="1" dirty="0" smtClean="0">
                <a:solidFill>
                  <a:srgbClr val="000000"/>
                </a:solidFill>
              </a:rPr>
              <a:t>Out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Questions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How can we interpret the recurring trends of the atomic radius on the periodic table?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STOP AND JOT IN Questions</a:t>
            </a: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Answer in notes</a:t>
            </a: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What </a:t>
            </a:r>
            <a:r>
              <a:rPr lang="en-US" sz="4000" dirty="0">
                <a:solidFill>
                  <a:srgbClr val="000000"/>
                </a:solidFill>
              </a:rPr>
              <a:t>is </a:t>
            </a:r>
            <a:r>
              <a:rPr lang="en-US" sz="4000" dirty="0" smtClean="0">
                <a:solidFill>
                  <a:srgbClr val="000000"/>
                </a:solidFill>
              </a:rPr>
              <a:t>a trend?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Examples of </a:t>
            </a:r>
            <a:r>
              <a:rPr lang="en-US" sz="4000" dirty="0" smtClean="0">
                <a:solidFill>
                  <a:srgbClr val="000000"/>
                </a:solidFill>
              </a:rPr>
              <a:t>trends?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000000"/>
                </a:solidFill>
              </a:rPr>
              <a:t>Why do we </a:t>
            </a:r>
            <a:r>
              <a:rPr lang="en-US" sz="4000" dirty="0" smtClean="0">
                <a:solidFill>
                  <a:srgbClr val="000000"/>
                </a:solidFill>
              </a:rPr>
              <a:t>care?</a:t>
            </a: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8618</TotalTime>
  <Words>1813</Words>
  <Application>Microsoft Macintosh PowerPoint</Application>
  <PresentationFormat>On-screen Show (4:3)</PresentationFormat>
  <Paragraphs>432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355</cp:revision>
  <dcterms:created xsi:type="dcterms:W3CDTF">2012-11-19T19:26:54Z</dcterms:created>
  <dcterms:modified xsi:type="dcterms:W3CDTF">2015-02-24T00:20:53Z</dcterms:modified>
</cp:coreProperties>
</file>