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77" r:id="rId1"/>
  </p:sldMasterIdLst>
  <p:notesMasterIdLst>
    <p:notesMasterId r:id="rId28"/>
  </p:notesMasterIdLst>
  <p:sldIdLst>
    <p:sldId id="257" r:id="rId2"/>
    <p:sldId id="577" r:id="rId3"/>
    <p:sldId id="683" r:id="rId4"/>
    <p:sldId id="599" r:id="rId5"/>
    <p:sldId id="684" r:id="rId6"/>
    <p:sldId id="695" r:id="rId7"/>
    <p:sldId id="672" r:id="rId8"/>
    <p:sldId id="694" r:id="rId9"/>
    <p:sldId id="680" r:id="rId10"/>
    <p:sldId id="662" r:id="rId11"/>
    <p:sldId id="674" r:id="rId12"/>
    <p:sldId id="663" r:id="rId13"/>
    <p:sldId id="685" r:id="rId14"/>
    <p:sldId id="675" r:id="rId15"/>
    <p:sldId id="676" r:id="rId16"/>
    <p:sldId id="677" r:id="rId17"/>
    <p:sldId id="689" r:id="rId18"/>
    <p:sldId id="691" r:id="rId19"/>
    <p:sldId id="654" r:id="rId20"/>
    <p:sldId id="681" r:id="rId21"/>
    <p:sldId id="682" r:id="rId22"/>
    <p:sldId id="686" r:id="rId23"/>
    <p:sldId id="687" r:id="rId24"/>
    <p:sldId id="688" r:id="rId25"/>
    <p:sldId id="438" r:id="rId26"/>
    <p:sldId id="372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7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701" autoAdjust="0"/>
  </p:normalViewPr>
  <p:slideViewPr>
    <p:cSldViewPr snapToGrid="0" snapToObjects="1" showGuides="1">
      <p:cViewPr>
        <p:scale>
          <a:sx n="65" d="100"/>
          <a:sy n="65" d="100"/>
        </p:scale>
        <p:origin x="-2008" y="-3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6EE796-8BB9-8E40-BF38-D52FCB9B1618}" type="datetimeFigureOut">
              <a:rPr lang="en-US" smtClean="0"/>
              <a:t>3/1/15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EE6601-88E3-EE42-92CE-0AEC8762A5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4668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 anchor="t">
            <a:normAutofit/>
          </a:bodyPr>
          <a:lstStyle>
            <a:lvl1pPr marL="0" indent="0" algn="ctr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DB3CC-F982-40F9-8DD6-BCC9AFBF44BD}" type="datetime1">
              <a:rPr lang="en-US" smtClean="0"/>
              <a:pPr/>
              <a:t>3/1/15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CBC95-73C3-6940-8688-C6D4C3AD3A7E}" type="datetimeFigureOut">
              <a:rPr lang="en-US" smtClean="0"/>
              <a:pPr/>
              <a:t>3/1/15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24B31-E22C-0B4E-9FBB-D92B9D6F3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CBC95-73C3-6940-8688-C6D4C3AD3A7E}" type="datetimeFigureOut">
              <a:rPr lang="en-US" smtClean="0"/>
              <a:pPr/>
              <a:t>3/1/15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24B31-E22C-0B4E-9FBB-D92B9D6F3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CBC95-73C3-6940-8688-C6D4C3AD3A7E}" type="datetimeFigureOut">
              <a:rPr lang="en-US" smtClean="0"/>
              <a:pPr/>
              <a:t>3/1/15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24B31-E22C-0B4E-9FBB-D92B9D6F3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DAE5B-B07C-441A-8026-C23A427A74DC}" type="datetime1">
              <a:rPr lang="en-US" smtClean="0"/>
              <a:pPr/>
              <a:t>3/1/15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CBC95-73C3-6940-8688-C6D4C3AD3A7E}" type="datetimeFigureOut">
              <a:rPr lang="en-US" smtClean="0"/>
              <a:pPr/>
              <a:t>3/1/15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24B31-E22C-0B4E-9FBB-D92B9D6F3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t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t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CBC95-73C3-6940-8688-C6D4C3AD3A7E}" type="datetimeFigureOut">
              <a:rPr lang="en-US" smtClean="0"/>
              <a:pPr/>
              <a:t>3/1/15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24B31-E22C-0B4E-9FBB-D92B9D6F3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CBC95-73C3-6940-8688-C6D4C3AD3A7E}" type="datetimeFigureOut">
              <a:rPr lang="en-US" smtClean="0"/>
              <a:pPr/>
              <a:t>3/1/15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24B31-E22C-0B4E-9FBB-D92B9D6F3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CBC95-73C3-6940-8688-C6D4C3AD3A7E}" type="datetimeFigureOut">
              <a:rPr lang="en-US" smtClean="0"/>
              <a:pPr/>
              <a:t>3/1/15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24B31-E22C-0B4E-9FBB-D92B9D6F3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CBC95-73C3-6940-8688-C6D4C3AD3A7E}" type="datetimeFigureOut">
              <a:rPr lang="en-US" smtClean="0"/>
              <a:pPr/>
              <a:t>3/1/15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24B31-E22C-0B4E-9FBB-D92B9D6F3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 anchor="t"/>
          <a:lstStyle>
            <a:lvl1pPr marL="0" indent="0">
              <a:buNone/>
              <a:defRPr sz="14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CBC95-73C3-6940-8688-C6D4C3AD3A7E}" type="datetimeFigureOut">
              <a:rPr lang="en-US" smtClean="0"/>
              <a:pPr/>
              <a:t>3/1/15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24B31-E22C-0B4E-9FBB-D92B9D6F3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BCBC95-73C3-6940-8688-C6D4C3AD3A7E}" type="datetimeFigureOut">
              <a:rPr lang="en-US" smtClean="0"/>
              <a:pPr/>
              <a:t>3/1/15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524B31-E22C-0B4E-9FBB-D92B9D6F3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package" Target="../embeddings/Microsoft_Word_Document2.docx"/><Relationship Id="rId5" Type="http://schemas.openxmlformats.org/officeDocument/2006/relationships/image" Target="../media/image5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4" Type="http://schemas.openxmlformats.org/officeDocument/2006/relationships/package" Target="../embeddings/Microsoft_Word_Document3.docx"/><Relationship Id="rId5" Type="http://schemas.openxmlformats.org/officeDocument/2006/relationships/image" Target="../media/image6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4" Type="http://schemas.openxmlformats.org/officeDocument/2006/relationships/package" Target="../embeddings/Microsoft_Word_Document4.docx"/><Relationship Id="rId5" Type="http://schemas.openxmlformats.org/officeDocument/2006/relationships/image" Target="../media/image7.png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4" Type="http://schemas.openxmlformats.org/officeDocument/2006/relationships/package" Target="../embeddings/Microsoft_Word_Document5.docx"/><Relationship Id="rId5" Type="http://schemas.openxmlformats.org/officeDocument/2006/relationships/image" Target="../media/image8.png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4" Type="http://schemas.openxmlformats.org/officeDocument/2006/relationships/package" Target="../embeddings/Microsoft_Word_Document6.docx"/><Relationship Id="rId5" Type="http://schemas.openxmlformats.org/officeDocument/2006/relationships/image" Target="../media/image13.png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package" Target="../embeddings/Microsoft_Word_Document1.docx"/><Relationship Id="rId5" Type="http://schemas.openxmlformats.org/officeDocument/2006/relationships/image" Target="../media/image3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905000" y="1799718"/>
            <a:ext cx="7296150" cy="2615974"/>
          </a:xfrm>
        </p:spPr>
        <p:txBody>
          <a:bodyPr>
            <a:normAutofit lnSpcReduction="10000"/>
          </a:bodyPr>
          <a:lstStyle/>
          <a:p>
            <a:pPr algn="l" eaLnBrk="1" hangingPunct="1"/>
            <a:r>
              <a:rPr lang="en-US" sz="5100" b="1" u="sng" dirty="0" smtClean="0">
                <a:solidFill>
                  <a:schemeClr val="bg1"/>
                </a:solidFill>
                <a:latin typeface="Stencil"/>
                <a:ea typeface="ＭＳ Ｐゴシック" charset="-128"/>
                <a:cs typeface="Stencil"/>
              </a:rPr>
              <a:t>Objective:</a:t>
            </a:r>
          </a:p>
          <a:p>
            <a:r>
              <a:rPr lang="en-US" dirty="0"/>
              <a:t>I will analyze the periodic trend </a:t>
            </a:r>
            <a:endParaRPr lang="en-US" dirty="0" smtClean="0"/>
          </a:p>
          <a:p>
            <a:r>
              <a:rPr lang="en-US" dirty="0" smtClean="0"/>
              <a:t>of </a:t>
            </a:r>
            <a:r>
              <a:rPr lang="en-US" dirty="0"/>
              <a:t>the </a:t>
            </a:r>
            <a:r>
              <a:rPr lang="en-US" dirty="0" smtClean="0"/>
              <a:t>ionization energy.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767799" y="565962"/>
            <a:ext cx="7407619" cy="95410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rgbClr val="000000"/>
                </a:solidFill>
              </a:rPr>
              <a:t>How can we interpret the recurring trends of </a:t>
            </a:r>
            <a:r>
              <a:rPr lang="en-US" sz="2800" b="1" dirty="0" smtClean="0">
                <a:solidFill>
                  <a:srgbClr val="000000"/>
                </a:solidFill>
              </a:rPr>
              <a:t>ionization energy on </a:t>
            </a:r>
            <a:r>
              <a:rPr lang="en-US" sz="2800" b="1" dirty="0">
                <a:solidFill>
                  <a:srgbClr val="000000"/>
                </a:solidFill>
              </a:rPr>
              <a:t>the periodic table?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24490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 smtClean="0"/>
              <a:t>Unit 4: Cracking the “Chemist’s Code”: The Periodic Table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0" y="563986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/>
              <a:t>4</a:t>
            </a:r>
            <a:r>
              <a:rPr lang="en-US" sz="6000" b="1" dirty="0" smtClean="0"/>
              <a:t>.3</a:t>
            </a:r>
            <a:endParaRPr lang="en-US" sz="6000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-30261" y="1682705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>
            <a:off x="76200" y="1754577"/>
            <a:ext cx="1828800" cy="5083885"/>
            <a:chOff x="76200" y="293448"/>
            <a:chExt cx="1828800" cy="4969413"/>
          </a:xfrm>
        </p:grpSpPr>
        <p:sp>
          <p:nvSpPr>
            <p:cNvPr id="12" name="Rounded Rectangle 11"/>
            <p:cNvSpPr/>
            <p:nvPr/>
          </p:nvSpPr>
          <p:spPr>
            <a:xfrm>
              <a:off x="76200" y="293448"/>
              <a:ext cx="1828800" cy="4969413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94002" y="577333"/>
              <a:ext cx="1453199" cy="369332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u="sng" dirty="0" smtClean="0">
                  <a:latin typeface="Stencil" pitchFamily="82" charset="0"/>
                </a:rPr>
                <a:t>AGENDA</a:t>
              </a:r>
              <a:endParaRPr lang="en-US" u="sng" dirty="0">
                <a:latin typeface="Stencil" pitchFamily="82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99401" y="1598950"/>
              <a:ext cx="1453199" cy="36933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Introduction</a:t>
              </a:r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99401" y="2057400"/>
              <a:ext cx="1453199" cy="36933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99401" y="2514600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99401" y="2990129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99401" y="3446560"/>
              <a:ext cx="1453199" cy="36933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94001" y="1066800"/>
              <a:ext cx="1453199" cy="369332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Do Now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426" y="5568464"/>
            <a:ext cx="871830" cy="957382"/>
          </a:xfrm>
          <a:prstGeom prst="rect">
            <a:avLst/>
          </a:prstGeom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4310" y="4415692"/>
            <a:ext cx="1758511" cy="2369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Content Placeholder 2"/>
          <p:cNvSpPr txBox="1">
            <a:spLocks/>
          </p:cNvSpPr>
          <p:nvPr/>
        </p:nvSpPr>
        <p:spPr>
          <a:xfrm>
            <a:off x="3732821" y="4415692"/>
            <a:ext cx="5411179" cy="244230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0" b="1" u="sng" dirty="0" smtClean="0">
                <a:solidFill>
                  <a:srgbClr val="000000"/>
                </a:solidFill>
                <a:latin typeface="Stencil" pitchFamily="82" charset="0"/>
              </a:rPr>
              <a:t>DO NOW</a:t>
            </a:r>
            <a:r>
              <a:rPr lang="en-US" sz="12000" b="1" dirty="0" smtClean="0">
                <a:solidFill>
                  <a:srgbClr val="000000"/>
                </a:solidFill>
                <a:latin typeface="Stencil" pitchFamily="82" charset="0"/>
              </a:rPr>
              <a:t>:</a:t>
            </a:r>
            <a:r>
              <a:rPr lang="en-US" sz="8000" b="1" dirty="0" smtClean="0">
                <a:solidFill>
                  <a:srgbClr val="000000"/>
                </a:solidFill>
                <a:latin typeface="Stencil" pitchFamily="82" charset="0"/>
              </a:rPr>
              <a:t> </a:t>
            </a:r>
          </a:p>
          <a:p>
            <a:pPr algn="l"/>
            <a:r>
              <a:rPr lang="en-US" sz="5100" b="1" dirty="0" smtClean="0">
                <a:solidFill>
                  <a:srgbClr val="800000"/>
                </a:solidFill>
                <a:latin typeface="Corbel"/>
                <a:cs typeface="Corbel"/>
              </a:rPr>
              <a:t>Complete Do Now slip</a:t>
            </a:r>
          </a:p>
          <a:p>
            <a:pPr algn="l"/>
            <a:r>
              <a:rPr lang="en-US" sz="5100" b="1" dirty="0" smtClean="0">
                <a:solidFill>
                  <a:srgbClr val="800000"/>
                </a:solidFill>
                <a:latin typeface="Corbel"/>
                <a:cs typeface="Corbel"/>
              </a:rPr>
              <a:t>You have 5 minutes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2991130"/>
              </p:ext>
            </p:extLst>
          </p:nvPr>
        </p:nvGraphicFramePr>
        <p:xfrm>
          <a:off x="152401" y="2477966"/>
          <a:ext cx="6819900" cy="354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700" name="Document" r:id="rId4" imgW="6819900" imgH="3543300" progId="Word.Document.12">
                  <p:embed/>
                </p:oleObj>
              </mc:Choice>
              <mc:Fallback>
                <p:oleObj name="Document" r:id="rId4" imgW="6819900" imgH="35433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2401" y="2477966"/>
                        <a:ext cx="6819900" cy="3543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634374"/>
            <a:ext cx="9143998" cy="4704907"/>
          </a:xfrm>
        </p:spPr>
        <p:txBody>
          <a:bodyPr>
            <a:normAutofit/>
          </a:bodyPr>
          <a:lstStyle/>
          <a:p>
            <a:endParaRPr lang="en-US" sz="4000" b="1" dirty="0" smtClean="0">
              <a:solidFill>
                <a:srgbClr val="000000"/>
              </a:solidFill>
            </a:endParaRPr>
          </a:p>
          <a:p>
            <a:pPr lvl="0"/>
            <a:endParaRPr lang="en-US" sz="4000" dirty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</a:t>
            </a:r>
            <a:r>
              <a:rPr lang="en-US" sz="2400" b="1" dirty="0" smtClean="0"/>
              <a:t>4: </a:t>
            </a:r>
            <a:r>
              <a:rPr lang="en-US" sz="2400" b="1" dirty="0"/>
              <a:t>Cracking the “Chemist’s Code”: The Periodic Table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485834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/>
              <a:t>4</a:t>
            </a:r>
            <a:r>
              <a:rPr lang="en-US" sz="6000" b="1" dirty="0" smtClean="0"/>
              <a:t>.3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87337" y="429196"/>
            <a:ext cx="7407619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rgbClr val="000000"/>
                </a:solidFill>
              </a:rPr>
              <a:t>How can we interpret the recurring trends of ionization energy on the periodic table? 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21" name="Rounded Rectangle 2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78374" y="4827038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48801" y="4823592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07965" y="6422729"/>
            <a:ext cx="1347226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547023" y="6422729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107964" y="1640620"/>
            <a:ext cx="5538651" cy="45530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endParaRPr lang="en-US" sz="3200" dirty="0">
              <a:solidFill>
                <a:srgbClr val="000000"/>
              </a:solidFill>
            </a:endParaRPr>
          </a:p>
          <a:p>
            <a:pPr lvl="0"/>
            <a:endParaRPr lang="en-US" sz="3200" b="1" dirty="0"/>
          </a:p>
          <a:p>
            <a:endParaRPr lang="en-US" sz="4000" dirty="0" smtClean="0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" y="2828836"/>
            <a:ext cx="92033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en-US" sz="3600" dirty="0">
              <a:solidFill>
                <a:srgbClr val="000000"/>
              </a:solidFill>
            </a:endParaRPr>
          </a:p>
        </p:txBody>
      </p:sp>
      <p:sp>
        <p:nvSpPr>
          <p:cNvPr id="19" name="Subtitle 2"/>
          <p:cNvSpPr txBox="1">
            <a:spLocks/>
          </p:cNvSpPr>
          <p:nvPr/>
        </p:nvSpPr>
        <p:spPr>
          <a:xfrm>
            <a:off x="152401" y="1786774"/>
            <a:ext cx="9143998" cy="47049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000" b="1" smtClean="0">
              <a:solidFill>
                <a:srgbClr val="000000"/>
              </a:solidFill>
            </a:endParaRPr>
          </a:p>
          <a:p>
            <a:endParaRPr lang="en-US" sz="4000" smtClean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49800" y="1739880"/>
            <a:ext cx="9193799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solidFill>
                  <a:srgbClr val="475BCD"/>
                </a:solidFill>
                <a:latin typeface="Stencil"/>
                <a:cs typeface="Stencil"/>
              </a:rPr>
              <a:t>Ionization energy across a period</a:t>
            </a:r>
            <a:endParaRPr lang="en-US" sz="3600" b="1" u="sng" dirty="0" smtClean="0">
              <a:solidFill>
                <a:srgbClr val="800000"/>
              </a:solidFill>
            </a:endParaRPr>
          </a:p>
          <a:p>
            <a:pPr marL="457200" indent="-457200">
              <a:buFont typeface="Arial"/>
              <a:buChar char="•"/>
            </a:pPr>
            <a:endParaRPr lang="en-US" sz="3600" dirty="0" smtClean="0">
              <a:solidFill>
                <a:srgbClr val="000000"/>
              </a:solidFill>
            </a:endParaRPr>
          </a:p>
          <a:p>
            <a:endParaRPr lang="en-US" sz="3600" b="1" u="sng" dirty="0">
              <a:solidFill>
                <a:srgbClr val="800000"/>
              </a:solidFill>
              <a:ea typeface="ＭＳ Ｐゴシック" charset="-128"/>
              <a:cs typeface="ＭＳ Ｐゴシック" charset="-128"/>
            </a:endParaRPr>
          </a:p>
          <a:p>
            <a:endParaRPr lang="en-US" sz="3600" b="1" dirty="0">
              <a:solidFill>
                <a:schemeClr val="bg1"/>
              </a:solidFill>
              <a:ea typeface="ＭＳ Ｐゴシック" charset="-128"/>
              <a:cs typeface="ＭＳ Ｐゴシック" charset="-128"/>
            </a:endParaRPr>
          </a:p>
          <a:p>
            <a:pPr algn="ctr"/>
            <a:endParaRPr lang="en-US" sz="3000" b="1" dirty="0" smtClean="0">
              <a:solidFill>
                <a:srgbClr val="80000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211050" y="3247985"/>
            <a:ext cx="279617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b="1" dirty="0" smtClean="0">
                <a:solidFill>
                  <a:srgbClr val="000000"/>
                </a:solidFill>
              </a:rPr>
              <a:t>Work in pairs for </a:t>
            </a:r>
          </a:p>
          <a:p>
            <a:pPr algn="ctr"/>
            <a:r>
              <a:rPr lang="en-US" sz="2200" b="1" dirty="0" smtClean="0">
                <a:solidFill>
                  <a:srgbClr val="000000"/>
                </a:solidFill>
              </a:rPr>
              <a:t>7-10 minutes!</a:t>
            </a:r>
            <a:endParaRPr lang="en-US" sz="22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3267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634374"/>
            <a:ext cx="9143998" cy="4704907"/>
          </a:xfrm>
        </p:spPr>
        <p:txBody>
          <a:bodyPr>
            <a:normAutofit/>
          </a:bodyPr>
          <a:lstStyle/>
          <a:p>
            <a:endParaRPr lang="en-US" sz="4000" b="1" dirty="0" smtClean="0">
              <a:solidFill>
                <a:srgbClr val="000000"/>
              </a:solidFill>
            </a:endParaRPr>
          </a:p>
          <a:p>
            <a:pPr lvl="0"/>
            <a:endParaRPr lang="en-US" sz="4000" dirty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</a:t>
            </a:r>
            <a:r>
              <a:rPr lang="en-US" sz="2400" b="1" dirty="0" smtClean="0"/>
              <a:t>4: </a:t>
            </a:r>
            <a:r>
              <a:rPr lang="en-US" sz="2400" b="1" dirty="0"/>
              <a:t>Cracking the “Chemist’s Code”: The Periodic Table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485834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/>
              <a:t>4</a:t>
            </a:r>
            <a:r>
              <a:rPr lang="en-US" sz="6000" b="1" dirty="0" smtClean="0"/>
              <a:t>.3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87337" y="429196"/>
            <a:ext cx="7407619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rgbClr val="000000"/>
                </a:solidFill>
              </a:rPr>
              <a:t>How can we interpret the recurring trends of ionization energy on the periodic table? 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21" name="Rounded Rectangle 2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78374" y="4827038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48801" y="4823592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07965" y="6422729"/>
            <a:ext cx="1347226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547023" y="6422729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107964" y="1640620"/>
            <a:ext cx="5538651" cy="45530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endParaRPr lang="en-US" sz="3200" dirty="0">
              <a:solidFill>
                <a:srgbClr val="000000"/>
              </a:solidFill>
            </a:endParaRPr>
          </a:p>
          <a:p>
            <a:pPr lvl="0"/>
            <a:endParaRPr lang="en-US" sz="3200" b="1" dirty="0"/>
          </a:p>
          <a:p>
            <a:endParaRPr lang="en-US" sz="4000" dirty="0" smtClean="0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" y="2828836"/>
            <a:ext cx="92033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en-US" sz="3600" dirty="0">
              <a:solidFill>
                <a:srgbClr val="000000"/>
              </a:solidFill>
            </a:endParaRPr>
          </a:p>
        </p:txBody>
      </p:sp>
      <p:sp>
        <p:nvSpPr>
          <p:cNvPr id="19" name="Subtitle 2"/>
          <p:cNvSpPr txBox="1">
            <a:spLocks/>
          </p:cNvSpPr>
          <p:nvPr/>
        </p:nvSpPr>
        <p:spPr>
          <a:xfrm>
            <a:off x="152401" y="1786774"/>
            <a:ext cx="9143998" cy="47049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000" b="1" smtClean="0">
              <a:solidFill>
                <a:srgbClr val="000000"/>
              </a:solidFill>
            </a:endParaRPr>
          </a:p>
          <a:p>
            <a:endParaRPr lang="en-US" sz="4000" smtClean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49800" y="1642190"/>
            <a:ext cx="9193799" cy="25083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rgbClr val="475BCD"/>
                </a:solidFill>
                <a:latin typeface="Stencil"/>
                <a:cs typeface="Stencil"/>
              </a:rPr>
              <a:t>Ionization energy across a period</a:t>
            </a:r>
            <a:endParaRPr lang="en-US" sz="3600" b="1" u="sng" dirty="0">
              <a:solidFill>
                <a:srgbClr val="800000"/>
              </a:solidFill>
            </a:endParaRPr>
          </a:p>
          <a:p>
            <a:pPr marL="457200" indent="-457200">
              <a:buFont typeface="Arial"/>
              <a:buChar char="•"/>
            </a:pPr>
            <a:endParaRPr lang="en-US" sz="2800" dirty="0" smtClean="0">
              <a:solidFill>
                <a:srgbClr val="000000"/>
              </a:solidFill>
            </a:endParaRPr>
          </a:p>
          <a:p>
            <a:endParaRPr lang="en-US" sz="3500" b="1" u="sng" dirty="0">
              <a:solidFill>
                <a:srgbClr val="800000"/>
              </a:solidFill>
              <a:ea typeface="ＭＳ Ｐゴシック" charset="-128"/>
              <a:cs typeface="ＭＳ Ｐゴシック" charset="-128"/>
            </a:endParaRPr>
          </a:p>
          <a:p>
            <a:endParaRPr lang="en-US" sz="2800" b="1" dirty="0">
              <a:solidFill>
                <a:schemeClr val="bg1"/>
              </a:solidFill>
              <a:ea typeface="ＭＳ Ｐゴシック" charset="-128"/>
              <a:cs typeface="ＭＳ Ｐゴシック" charset="-128"/>
            </a:endParaRPr>
          </a:p>
          <a:p>
            <a:pPr algn="ctr"/>
            <a:endParaRPr lang="en-US" sz="3000" b="1" dirty="0" smtClean="0">
              <a:solidFill>
                <a:srgbClr val="80000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3255" y="3247985"/>
            <a:ext cx="276120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b="1" dirty="0" smtClean="0">
                <a:solidFill>
                  <a:srgbClr val="000000"/>
                </a:solidFill>
              </a:rPr>
              <a:t>Work on in pairs for 7-10 minutes!</a:t>
            </a:r>
            <a:endParaRPr lang="en-US" sz="2200" b="1" dirty="0">
              <a:solidFill>
                <a:srgbClr val="000000"/>
              </a:solidFill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9537164"/>
              </p:ext>
            </p:extLst>
          </p:nvPr>
        </p:nvGraphicFramePr>
        <p:xfrm>
          <a:off x="2774463" y="2299505"/>
          <a:ext cx="6212252" cy="40037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724" name="Document" r:id="rId4" imgW="6680200" imgH="4305300" progId="Word.Document.12">
                  <p:embed/>
                </p:oleObj>
              </mc:Choice>
              <mc:Fallback>
                <p:oleObj name="Document" r:id="rId4" imgW="6680200" imgH="43053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774463" y="2299505"/>
                        <a:ext cx="6212252" cy="40037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373793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634374"/>
            <a:ext cx="9143998" cy="4704907"/>
          </a:xfrm>
        </p:spPr>
        <p:txBody>
          <a:bodyPr>
            <a:normAutofit/>
          </a:bodyPr>
          <a:lstStyle/>
          <a:p>
            <a:endParaRPr lang="en-US" sz="4000" b="1" dirty="0" smtClean="0">
              <a:solidFill>
                <a:srgbClr val="000000"/>
              </a:solidFill>
            </a:endParaRPr>
          </a:p>
          <a:p>
            <a:pPr lvl="0"/>
            <a:endParaRPr lang="en-US" sz="4000" dirty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</a:t>
            </a:r>
            <a:r>
              <a:rPr lang="en-US" sz="2400" b="1" dirty="0" smtClean="0"/>
              <a:t>4: </a:t>
            </a:r>
            <a:r>
              <a:rPr lang="en-US" sz="2400" b="1" dirty="0"/>
              <a:t>Cracking the “Chemist’s Code”: The Periodic Table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485834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/>
              <a:t>4</a:t>
            </a:r>
            <a:r>
              <a:rPr lang="en-US" sz="6000" b="1" dirty="0" smtClean="0"/>
              <a:t>.3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87337" y="429196"/>
            <a:ext cx="7407619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rgbClr val="000000"/>
                </a:solidFill>
              </a:rPr>
              <a:t>How can we interpret the recurring trends of ionization energy on the periodic table? 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21" name="Rounded Rectangle 2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78374" y="4827038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48801" y="4823592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07965" y="6422729"/>
            <a:ext cx="1347226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547023" y="6422729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107964" y="1640620"/>
            <a:ext cx="5538651" cy="45530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endParaRPr lang="en-US" sz="3200" dirty="0">
              <a:solidFill>
                <a:srgbClr val="000000"/>
              </a:solidFill>
            </a:endParaRPr>
          </a:p>
          <a:p>
            <a:pPr lvl="0"/>
            <a:endParaRPr lang="en-US" sz="3200" b="1" dirty="0"/>
          </a:p>
          <a:p>
            <a:endParaRPr lang="en-US" sz="4000" dirty="0" smtClean="0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" y="2828836"/>
            <a:ext cx="92033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en-US" sz="3600" dirty="0">
              <a:solidFill>
                <a:srgbClr val="000000"/>
              </a:solidFill>
            </a:endParaRPr>
          </a:p>
        </p:txBody>
      </p:sp>
      <p:sp>
        <p:nvSpPr>
          <p:cNvPr id="19" name="Subtitle 2"/>
          <p:cNvSpPr txBox="1">
            <a:spLocks/>
          </p:cNvSpPr>
          <p:nvPr/>
        </p:nvSpPr>
        <p:spPr>
          <a:xfrm>
            <a:off x="152401" y="1786774"/>
            <a:ext cx="9143998" cy="47049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000" b="1" smtClean="0">
              <a:solidFill>
                <a:srgbClr val="000000"/>
              </a:solidFill>
            </a:endParaRPr>
          </a:p>
          <a:p>
            <a:endParaRPr lang="en-US" sz="4000" smtClean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49800" y="1739880"/>
            <a:ext cx="9193799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chemeClr val="accent4">
                    <a:lumMod val="75000"/>
                  </a:schemeClr>
                </a:solidFill>
                <a:latin typeface="Stencil"/>
                <a:cs typeface="Stencil"/>
              </a:rPr>
              <a:t>Copy these guiding questions. Answer in notes:</a:t>
            </a:r>
          </a:p>
          <a:p>
            <a:pPr marL="742950" lvl="0" indent="-742950">
              <a:buAutoNum type="arabicPeriod"/>
            </a:pPr>
            <a:r>
              <a:rPr lang="en-US" sz="3600" dirty="0" smtClean="0">
                <a:solidFill>
                  <a:srgbClr val="800000"/>
                </a:solidFill>
              </a:rPr>
              <a:t>What is the </a:t>
            </a:r>
            <a:r>
              <a:rPr lang="en-US" sz="3600" dirty="0">
                <a:solidFill>
                  <a:srgbClr val="800000"/>
                </a:solidFill>
              </a:rPr>
              <a:t>trend </a:t>
            </a:r>
            <a:r>
              <a:rPr lang="en-US" sz="3600" dirty="0" smtClean="0">
                <a:solidFill>
                  <a:srgbClr val="800000"/>
                </a:solidFill>
              </a:rPr>
              <a:t>of </a:t>
            </a:r>
            <a:r>
              <a:rPr lang="en-US" sz="3600" dirty="0">
                <a:solidFill>
                  <a:srgbClr val="800000"/>
                </a:solidFill>
              </a:rPr>
              <a:t>first ionization energy </a:t>
            </a:r>
            <a:r>
              <a:rPr lang="en-US" sz="3600" dirty="0" smtClean="0">
                <a:solidFill>
                  <a:srgbClr val="800000"/>
                </a:solidFill>
              </a:rPr>
              <a:t>going across a period?</a:t>
            </a:r>
          </a:p>
          <a:p>
            <a:pPr marL="742950" lvl="0" indent="-742950">
              <a:buAutoNum type="arabicPeriod"/>
            </a:pPr>
            <a:r>
              <a:rPr lang="en-US" sz="3600" dirty="0" smtClean="0">
                <a:solidFill>
                  <a:srgbClr val="800000"/>
                </a:solidFill>
              </a:rPr>
              <a:t>What </a:t>
            </a:r>
            <a:r>
              <a:rPr lang="en-US" sz="3600" dirty="0">
                <a:solidFill>
                  <a:srgbClr val="800000"/>
                </a:solidFill>
              </a:rPr>
              <a:t>does this tell you about how easy it is to remove an electron from elements as you move across a period</a:t>
            </a:r>
            <a:r>
              <a:rPr lang="en-US" sz="3600" dirty="0" smtClean="0">
                <a:solidFill>
                  <a:srgbClr val="800000"/>
                </a:solidFill>
              </a:rPr>
              <a:t>? </a:t>
            </a:r>
          </a:p>
          <a:p>
            <a:pPr marL="742950" lvl="0" indent="-742950">
              <a:buAutoNum type="arabicPeriod"/>
            </a:pPr>
            <a:r>
              <a:rPr lang="en-US" sz="3600" dirty="0" smtClean="0">
                <a:solidFill>
                  <a:srgbClr val="800000"/>
                </a:solidFill>
              </a:rPr>
              <a:t>Why do we see this trend?</a:t>
            </a:r>
            <a:endParaRPr lang="en-US" sz="3600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39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634374"/>
            <a:ext cx="9143998" cy="4704907"/>
          </a:xfrm>
        </p:spPr>
        <p:txBody>
          <a:bodyPr>
            <a:normAutofit/>
          </a:bodyPr>
          <a:lstStyle/>
          <a:p>
            <a:endParaRPr lang="en-US" sz="4000" b="1" dirty="0" smtClean="0">
              <a:solidFill>
                <a:srgbClr val="000000"/>
              </a:solidFill>
            </a:endParaRPr>
          </a:p>
          <a:p>
            <a:pPr lvl="0"/>
            <a:endParaRPr lang="en-US" sz="4000" dirty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</a:t>
            </a:r>
            <a:r>
              <a:rPr lang="en-US" sz="2400" b="1" dirty="0" smtClean="0"/>
              <a:t>4: </a:t>
            </a:r>
            <a:r>
              <a:rPr lang="en-US" sz="2400" b="1" dirty="0"/>
              <a:t>Cracking the “Chemist’s Code”: The Periodic Table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485834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/>
              <a:t>4</a:t>
            </a:r>
            <a:r>
              <a:rPr lang="en-US" sz="6000" b="1" dirty="0" smtClean="0"/>
              <a:t>.3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87337" y="429196"/>
            <a:ext cx="7407619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rgbClr val="000000"/>
                </a:solidFill>
              </a:rPr>
              <a:t>How can we interpret the recurring trends of ionization energy on the periodic table? 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21" name="Rounded Rectangle 2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78374" y="4827038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48801" y="4823592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07965" y="6422729"/>
            <a:ext cx="1347226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547023" y="6422729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107964" y="1640620"/>
            <a:ext cx="5538651" cy="45530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endParaRPr lang="en-US" sz="3200" dirty="0">
              <a:solidFill>
                <a:srgbClr val="000000"/>
              </a:solidFill>
            </a:endParaRPr>
          </a:p>
          <a:p>
            <a:pPr lvl="0"/>
            <a:endParaRPr lang="en-US" sz="3200" b="1" dirty="0"/>
          </a:p>
          <a:p>
            <a:endParaRPr lang="en-US" sz="4000" dirty="0" smtClean="0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" y="2828836"/>
            <a:ext cx="92033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en-US" sz="3600" dirty="0">
              <a:solidFill>
                <a:srgbClr val="000000"/>
              </a:solidFill>
            </a:endParaRPr>
          </a:p>
        </p:txBody>
      </p:sp>
      <p:sp>
        <p:nvSpPr>
          <p:cNvPr id="19" name="Subtitle 2"/>
          <p:cNvSpPr txBox="1">
            <a:spLocks/>
          </p:cNvSpPr>
          <p:nvPr/>
        </p:nvSpPr>
        <p:spPr>
          <a:xfrm>
            <a:off x="152401" y="1786774"/>
            <a:ext cx="9143998" cy="47049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000" b="1" smtClean="0">
              <a:solidFill>
                <a:srgbClr val="000000"/>
              </a:solidFill>
            </a:endParaRPr>
          </a:p>
          <a:p>
            <a:endParaRPr lang="en-US" sz="4000" smtClean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49800" y="1739880"/>
            <a:ext cx="9193799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000000"/>
                </a:solidFill>
              </a:rPr>
              <a:t>Group Share Out</a:t>
            </a:r>
            <a:endParaRPr lang="en-US" sz="4000" dirty="0">
              <a:solidFill>
                <a:srgbClr val="000000"/>
              </a:solidFill>
            </a:endParaRPr>
          </a:p>
          <a:p>
            <a:pPr algn="ctr"/>
            <a:r>
              <a:rPr lang="en-US" sz="4000" dirty="0">
                <a:solidFill>
                  <a:srgbClr val="000000"/>
                </a:solidFill>
              </a:rPr>
              <a:t>Let</a:t>
            </a:r>
            <a:r>
              <a:rPr lang="fr-FR" sz="4000" dirty="0">
                <a:solidFill>
                  <a:srgbClr val="000000"/>
                </a:solidFill>
              </a:rPr>
              <a:t>’</a:t>
            </a:r>
            <a:r>
              <a:rPr lang="en-US" sz="4000" dirty="0">
                <a:solidFill>
                  <a:srgbClr val="000000"/>
                </a:solidFill>
              </a:rPr>
              <a:t>s share out answers to </a:t>
            </a:r>
          </a:p>
          <a:p>
            <a:pPr algn="ctr"/>
            <a:r>
              <a:rPr lang="en-US" sz="4000" dirty="0">
                <a:solidFill>
                  <a:srgbClr val="000000"/>
                </a:solidFill>
              </a:rPr>
              <a:t>these guiding questions!</a:t>
            </a:r>
          </a:p>
          <a:p>
            <a:endParaRPr lang="en-US" sz="2800" b="1" dirty="0">
              <a:solidFill>
                <a:srgbClr val="800000"/>
              </a:solidFill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6570" y="3677434"/>
            <a:ext cx="3612196" cy="2353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3587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4619073"/>
              </p:ext>
            </p:extLst>
          </p:nvPr>
        </p:nvGraphicFramePr>
        <p:xfrm>
          <a:off x="360973" y="2703419"/>
          <a:ext cx="6672873" cy="28580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747" name="Document" r:id="rId4" imgW="6819900" imgH="2921000" progId="Word.Document.12">
                  <p:embed/>
                </p:oleObj>
              </mc:Choice>
              <mc:Fallback>
                <p:oleObj name="Document" r:id="rId4" imgW="6819900" imgH="29210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60973" y="2703419"/>
                        <a:ext cx="6672873" cy="28580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634374"/>
            <a:ext cx="9143998" cy="4704907"/>
          </a:xfrm>
        </p:spPr>
        <p:txBody>
          <a:bodyPr>
            <a:normAutofit/>
          </a:bodyPr>
          <a:lstStyle/>
          <a:p>
            <a:endParaRPr lang="en-US" sz="4000" b="1" dirty="0" smtClean="0">
              <a:solidFill>
                <a:srgbClr val="000000"/>
              </a:solidFill>
            </a:endParaRPr>
          </a:p>
          <a:p>
            <a:pPr lvl="0"/>
            <a:endParaRPr lang="en-US" sz="4000" dirty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</a:t>
            </a:r>
            <a:r>
              <a:rPr lang="en-US" sz="2400" b="1" dirty="0" smtClean="0"/>
              <a:t>4: </a:t>
            </a:r>
            <a:r>
              <a:rPr lang="en-US" sz="2400" b="1" dirty="0"/>
              <a:t>Cracking the “Chemist’s Code”: The Periodic Table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485834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/>
              <a:t>4</a:t>
            </a:r>
            <a:r>
              <a:rPr lang="en-US" sz="6000" b="1" dirty="0" smtClean="0"/>
              <a:t>.3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87337" y="429196"/>
            <a:ext cx="7407619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rgbClr val="000000"/>
                </a:solidFill>
              </a:rPr>
              <a:t>How can we interpret the recurring trends of ionization energy on the periodic table? 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21" name="Rounded Rectangle 2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78374" y="4827038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48801" y="4823592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07965" y="6422729"/>
            <a:ext cx="1347226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547023" y="6422729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107964" y="1640620"/>
            <a:ext cx="5538651" cy="45530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endParaRPr lang="en-US" sz="3200" dirty="0">
              <a:solidFill>
                <a:srgbClr val="000000"/>
              </a:solidFill>
            </a:endParaRPr>
          </a:p>
          <a:p>
            <a:pPr lvl="0"/>
            <a:endParaRPr lang="en-US" sz="3200" b="1" dirty="0"/>
          </a:p>
          <a:p>
            <a:endParaRPr lang="en-US" sz="4000" dirty="0" smtClean="0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" y="2828836"/>
            <a:ext cx="92033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en-US" sz="3600" dirty="0">
              <a:solidFill>
                <a:srgbClr val="000000"/>
              </a:solidFill>
            </a:endParaRPr>
          </a:p>
        </p:txBody>
      </p:sp>
      <p:sp>
        <p:nvSpPr>
          <p:cNvPr id="19" name="Subtitle 2"/>
          <p:cNvSpPr txBox="1">
            <a:spLocks/>
          </p:cNvSpPr>
          <p:nvPr/>
        </p:nvSpPr>
        <p:spPr>
          <a:xfrm>
            <a:off x="152401" y="1786774"/>
            <a:ext cx="9143998" cy="47049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000" b="1" smtClean="0">
              <a:solidFill>
                <a:srgbClr val="000000"/>
              </a:solidFill>
            </a:endParaRPr>
          </a:p>
          <a:p>
            <a:endParaRPr lang="en-US" sz="4000" smtClean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49800" y="1739880"/>
            <a:ext cx="9193799" cy="2569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solidFill>
                  <a:srgbClr val="475BCD"/>
                </a:solidFill>
                <a:latin typeface="Stencil"/>
                <a:cs typeface="Stencil"/>
              </a:rPr>
              <a:t>Ionization energy down a group</a:t>
            </a:r>
            <a:endParaRPr lang="en-US" sz="3000" b="1" u="sng" dirty="0" smtClean="0">
              <a:solidFill>
                <a:srgbClr val="800000"/>
              </a:solidFill>
            </a:endParaRPr>
          </a:p>
          <a:p>
            <a:pPr marL="457200" indent="-457200">
              <a:buFont typeface="Arial"/>
              <a:buChar char="•"/>
            </a:pPr>
            <a:endParaRPr lang="en-US" sz="2800" dirty="0" smtClean="0">
              <a:solidFill>
                <a:srgbClr val="000000"/>
              </a:solidFill>
            </a:endParaRPr>
          </a:p>
          <a:p>
            <a:endParaRPr lang="en-US" sz="3500" b="1" u="sng" dirty="0">
              <a:solidFill>
                <a:srgbClr val="800000"/>
              </a:solidFill>
              <a:ea typeface="ＭＳ Ｐゴシック" charset="-128"/>
              <a:cs typeface="ＭＳ Ｐゴシック" charset="-128"/>
            </a:endParaRPr>
          </a:p>
          <a:p>
            <a:endParaRPr lang="en-US" sz="2800" b="1" dirty="0">
              <a:solidFill>
                <a:schemeClr val="bg1"/>
              </a:solidFill>
              <a:ea typeface="ＭＳ Ｐゴシック" charset="-128"/>
              <a:cs typeface="ＭＳ Ｐゴシック" charset="-128"/>
            </a:endParaRPr>
          </a:p>
          <a:p>
            <a:pPr algn="ctr"/>
            <a:endParaRPr lang="en-US" sz="3000" b="1" dirty="0" smtClean="0">
              <a:solidFill>
                <a:srgbClr val="80000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484582" y="3247985"/>
            <a:ext cx="265941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b="1" dirty="0" smtClean="0">
                <a:solidFill>
                  <a:srgbClr val="000000"/>
                </a:solidFill>
              </a:rPr>
              <a:t>Work in pairs for </a:t>
            </a:r>
          </a:p>
          <a:p>
            <a:pPr algn="ctr"/>
            <a:r>
              <a:rPr lang="en-US" sz="2200" b="1" dirty="0" smtClean="0">
                <a:solidFill>
                  <a:srgbClr val="000000"/>
                </a:solidFill>
              </a:rPr>
              <a:t>7-10 minutes!</a:t>
            </a:r>
            <a:endParaRPr lang="en-US" sz="22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44284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634374"/>
            <a:ext cx="9143998" cy="4704907"/>
          </a:xfrm>
        </p:spPr>
        <p:txBody>
          <a:bodyPr>
            <a:normAutofit/>
          </a:bodyPr>
          <a:lstStyle/>
          <a:p>
            <a:endParaRPr lang="en-US" sz="4000" b="1" dirty="0" smtClean="0">
              <a:solidFill>
                <a:srgbClr val="000000"/>
              </a:solidFill>
            </a:endParaRPr>
          </a:p>
          <a:p>
            <a:pPr lvl="0"/>
            <a:endParaRPr lang="en-US" sz="4000" dirty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</a:t>
            </a:r>
            <a:r>
              <a:rPr lang="en-US" sz="2400" b="1" dirty="0" smtClean="0"/>
              <a:t>4: </a:t>
            </a:r>
            <a:r>
              <a:rPr lang="en-US" sz="2400" b="1" dirty="0"/>
              <a:t>Cracking the “Chemist’s Code”: The Periodic Table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485834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/>
              <a:t>4</a:t>
            </a:r>
            <a:r>
              <a:rPr lang="en-US" sz="6000" b="1" dirty="0" smtClean="0"/>
              <a:t>.3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87337" y="429196"/>
            <a:ext cx="7407619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rgbClr val="000000"/>
                </a:solidFill>
              </a:rPr>
              <a:t>How can we interpret the recurring trends of ionization energy on the periodic table? 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21" name="Rounded Rectangle 2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78374" y="4827038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48801" y="4823592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07965" y="6422729"/>
            <a:ext cx="1347226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547023" y="6422729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107964" y="1640620"/>
            <a:ext cx="5538651" cy="45530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endParaRPr lang="en-US" sz="3200" dirty="0">
              <a:solidFill>
                <a:srgbClr val="000000"/>
              </a:solidFill>
            </a:endParaRPr>
          </a:p>
          <a:p>
            <a:pPr lvl="0"/>
            <a:endParaRPr lang="en-US" sz="3200" b="1" dirty="0"/>
          </a:p>
          <a:p>
            <a:endParaRPr lang="en-US" sz="4000" dirty="0" smtClean="0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" y="2828836"/>
            <a:ext cx="92033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en-US" sz="3600" dirty="0">
              <a:solidFill>
                <a:srgbClr val="000000"/>
              </a:solidFill>
            </a:endParaRPr>
          </a:p>
        </p:txBody>
      </p:sp>
      <p:sp>
        <p:nvSpPr>
          <p:cNvPr id="19" name="Subtitle 2"/>
          <p:cNvSpPr txBox="1">
            <a:spLocks/>
          </p:cNvSpPr>
          <p:nvPr/>
        </p:nvSpPr>
        <p:spPr>
          <a:xfrm>
            <a:off x="152401" y="1786774"/>
            <a:ext cx="9143998" cy="47049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000" b="1" smtClean="0">
              <a:solidFill>
                <a:srgbClr val="000000"/>
              </a:solidFill>
            </a:endParaRPr>
          </a:p>
          <a:p>
            <a:endParaRPr lang="en-US" sz="4000" smtClean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49800" y="1642190"/>
            <a:ext cx="9193799" cy="2569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solidFill>
                  <a:srgbClr val="475BCD"/>
                </a:solidFill>
                <a:latin typeface="Stencil"/>
                <a:cs typeface="Stencil"/>
              </a:rPr>
              <a:t>Ionization energy down a group</a:t>
            </a:r>
            <a:endParaRPr lang="en-US" sz="3000" b="1" u="sng" dirty="0" smtClean="0">
              <a:solidFill>
                <a:srgbClr val="800000"/>
              </a:solidFill>
            </a:endParaRPr>
          </a:p>
          <a:p>
            <a:pPr marL="457200" indent="-457200">
              <a:buFont typeface="Arial"/>
              <a:buChar char="•"/>
            </a:pPr>
            <a:endParaRPr lang="en-US" sz="2800" dirty="0" smtClean="0">
              <a:solidFill>
                <a:srgbClr val="000000"/>
              </a:solidFill>
            </a:endParaRPr>
          </a:p>
          <a:p>
            <a:endParaRPr lang="en-US" sz="3500" b="1" u="sng" dirty="0">
              <a:solidFill>
                <a:srgbClr val="800000"/>
              </a:solidFill>
              <a:ea typeface="ＭＳ Ｐゴシック" charset="-128"/>
              <a:cs typeface="ＭＳ Ｐゴシック" charset="-128"/>
            </a:endParaRPr>
          </a:p>
          <a:p>
            <a:endParaRPr lang="en-US" sz="2800" b="1" dirty="0">
              <a:solidFill>
                <a:schemeClr val="bg1"/>
              </a:solidFill>
              <a:ea typeface="ＭＳ Ｐゴシック" charset="-128"/>
              <a:cs typeface="ＭＳ Ｐゴシック" charset="-128"/>
            </a:endParaRPr>
          </a:p>
          <a:p>
            <a:pPr algn="ctr"/>
            <a:endParaRPr lang="en-US" sz="3000" b="1" dirty="0" smtClean="0">
              <a:solidFill>
                <a:srgbClr val="80000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3255" y="3247985"/>
            <a:ext cx="276120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b="1" dirty="0" smtClean="0">
                <a:solidFill>
                  <a:srgbClr val="000000"/>
                </a:solidFill>
              </a:rPr>
              <a:t>Work on in pairs for 7-10 minutes!</a:t>
            </a:r>
            <a:endParaRPr lang="en-US" sz="2200" b="1" dirty="0">
              <a:solidFill>
                <a:srgbClr val="000000"/>
              </a:solidFill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1996672"/>
              </p:ext>
            </p:extLst>
          </p:nvPr>
        </p:nvGraphicFramePr>
        <p:xfrm>
          <a:off x="3078373" y="2272434"/>
          <a:ext cx="5928855" cy="38323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771" name="Document" r:id="rId4" imgW="6680200" imgH="4318000" progId="Word.Document.12">
                  <p:embed/>
                </p:oleObj>
              </mc:Choice>
              <mc:Fallback>
                <p:oleObj name="Document" r:id="rId4" imgW="6680200" imgH="43180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078373" y="2272434"/>
                        <a:ext cx="5928855" cy="38323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32051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634374"/>
            <a:ext cx="9143998" cy="4704907"/>
          </a:xfrm>
        </p:spPr>
        <p:txBody>
          <a:bodyPr>
            <a:normAutofit/>
          </a:bodyPr>
          <a:lstStyle/>
          <a:p>
            <a:endParaRPr lang="en-US" sz="4000" b="1" dirty="0" smtClean="0">
              <a:solidFill>
                <a:srgbClr val="000000"/>
              </a:solidFill>
            </a:endParaRPr>
          </a:p>
          <a:p>
            <a:pPr lvl="0"/>
            <a:endParaRPr lang="en-US" sz="4000" dirty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</a:t>
            </a:r>
            <a:r>
              <a:rPr lang="en-US" sz="2400" b="1" dirty="0" smtClean="0"/>
              <a:t>4: </a:t>
            </a:r>
            <a:r>
              <a:rPr lang="en-US" sz="2400" b="1" dirty="0"/>
              <a:t>Cracking the “Chemist’s Code”: The Periodic Table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485834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/>
              <a:t>4</a:t>
            </a:r>
            <a:r>
              <a:rPr lang="en-US" sz="6000" b="1" dirty="0" smtClean="0"/>
              <a:t>.3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87337" y="429196"/>
            <a:ext cx="7407619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rgbClr val="000000"/>
                </a:solidFill>
              </a:rPr>
              <a:t>How can we interpret the recurring trends of ionization energy on the periodic table? 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21" name="Rounded Rectangle 2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78374" y="4827038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48801" y="4823592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07965" y="6422729"/>
            <a:ext cx="1347226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547023" y="6422729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107964" y="1640620"/>
            <a:ext cx="5538651" cy="45530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endParaRPr lang="en-US" sz="3200" dirty="0">
              <a:solidFill>
                <a:srgbClr val="000000"/>
              </a:solidFill>
            </a:endParaRPr>
          </a:p>
          <a:p>
            <a:pPr lvl="0"/>
            <a:endParaRPr lang="en-US" sz="3200" b="1" dirty="0"/>
          </a:p>
          <a:p>
            <a:endParaRPr lang="en-US" sz="4000" dirty="0" smtClean="0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" y="2828836"/>
            <a:ext cx="92033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en-US" sz="3600" dirty="0">
              <a:solidFill>
                <a:srgbClr val="000000"/>
              </a:solidFill>
            </a:endParaRPr>
          </a:p>
        </p:txBody>
      </p:sp>
      <p:sp>
        <p:nvSpPr>
          <p:cNvPr id="19" name="Subtitle 2"/>
          <p:cNvSpPr txBox="1">
            <a:spLocks/>
          </p:cNvSpPr>
          <p:nvPr/>
        </p:nvSpPr>
        <p:spPr>
          <a:xfrm>
            <a:off x="152401" y="1786774"/>
            <a:ext cx="9143998" cy="47049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000" b="1" smtClean="0">
              <a:solidFill>
                <a:srgbClr val="000000"/>
              </a:solidFill>
            </a:endParaRPr>
          </a:p>
          <a:p>
            <a:endParaRPr lang="en-US" sz="4000" smtClean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49800" y="1739880"/>
            <a:ext cx="9193799" cy="50013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4">
                    <a:lumMod val="75000"/>
                  </a:schemeClr>
                </a:solidFill>
                <a:latin typeface="Stencil"/>
                <a:cs typeface="Stencil"/>
              </a:rPr>
              <a:t>Copy these guiding questions. Answer in notes</a:t>
            </a:r>
            <a:r>
              <a:rPr lang="en-US" sz="2800" b="1" dirty="0" smtClean="0">
                <a:solidFill>
                  <a:schemeClr val="accent4">
                    <a:lumMod val="75000"/>
                  </a:schemeClr>
                </a:solidFill>
                <a:latin typeface="Stencil"/>
                <a:cs typeface="Stencil"/>
              </a:rPr>
              <a:t>:</a:t>
            </a:r>
            <a:endParaRPr lang="en-US" sz="2800" dirty="0" smtClean="0">
              <a:solidFill>
                <a:srgbClr val="000000"/>
              </a:solidFill>
            </a:endParaRPr>
          </a:p>
          <a:p>
            <a:pPr marL="342900" lvl="0" indent="-342900">
              <a:buFont typeface="Arial"/>
              <a:buChar char="•"/>
            </a:pPr>
            <a:endParaRPr lang="en-US" sz="3200" dirty="0" smtClean="0">
              <a:solidFill>
                <a:srgbClr val="000000"/>
              </a:solidFill>
            </a:endParaRPr>
          </a:p>
          <a:p>
            <a:pPr marL="342900" lvl="0" indent="-342900">
              <a:buFont typeface="Arial"/>
              <a:buChar char="•"/>
            </a:pPr>
            <a:r>
              <a:rPr lang="en-US" sz="3200" dirty="0" smtClean="0">
                <a:solidFill>
                  <a:srgbClr val="800000"/>
                </a:solidFill>
              </a:rPr>
              <a:t>What is the first </a:t>
            </a:r>
            <a:r>
              <a:rPr lang="en-US" sz="3200" dirty="0">
                <a:solidFill>
                  <a:srgbClr val="800000"/>
                </a:solidFill>
              </a:rPr>
              <a:t>ionization </a:t>
            </a:r>
            <a:r>
              <a:rPr lang="en-US" sz="3200" dirty="0" smtClean="0">
                <a:solidFill>
                  <a:srgbClr val="800000"/>
                </a:solidFill>
              </a:rPr>
              <a:t>energy trend as we go down a group?</a:t>
            </a:r>
          </a:p>
          <a:p>
            <a:pPr marL="342900" lvl="0" indent="-342900">
              <a:buFont typeface="Arial"/>
              <a:buChar char="•"/>
            </a:pPr>
            <a:r>
              <a:rPr lang="en-US" sz="3200" dirty="0" smtClean="0">
                <a:solidFill>
                  <a:srgbClr val="800000"/>
                </a:solidFill>
              </a:rPr>
              <a:t>What </a:t>
            </a:r>
            <a:r>
              <a:rPr lang="en-US" sz="3200" dirty="0">
                <a:solidFill>
                  <a:srgbClr val="800000"/>
                </a:solidFill>
              </a:rPr>
              <a:t>does this tell you about how easy it is to remove an electron from elements as you move down a group</a:t>
            </a:r>
            <a:r>
              <a:rPr lang="en-US" sz="3200" dirty="0" smtClean="0">
                <a:solidFill>
                  <a:srgbClr val="800000"/>
                </a:solidFill>
              </a:rPr>
              <a:t>? </a:t>
            </a:r>
          </a:p>
          <a:p>
            <a:pPr marL="342900" lvl="0" indent="-342900">
              <a:buFont typeface="Arial"/>
              <a:buChar char="•"/>
            </a:pPr>
            <a:r>
              <a:rPr lang="en-US" sz="3200" dirty="0" smtClean="0">
                <a:solidFill>
                  <a:srgbClr val="800000"/>
                </a:solidFill>
              </a:rPr>
              <a:t>Why is this happening?</a:t>
            </a:r>
          </a:p>
          <a:p>
            <a:r>
              <a:rPr lang="en-US" sz="3200" dirty="0"/>
              <a:t> </a:t>
            </a:r>
          </a:p>
          <a:p>
            <a:pPr algn="ctr"/>
            <a:endParaRPr lang="en-US" sz="3500" b="1" dirty="0" smtClean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33610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634374"/>
            <a:ext cx="9143998" cy="4704907"/>
          </a:xfrm>
        </p:spPr>
        <p:txBody>
          <a:bodyPr>
            <a:normAutofit/>
          </a:bodyPr>
          <a:lstStyle/>
          <a:p>
            <a:endParaRPr lang="en-US" sz="4000" b="1" dirty="0" smtClean="0">
              <a:solidFill>
                <a:srgbClr val="000000"/>
              </a:solidFill>
            </a:endParaRPr>
          </a:p>
          <a:p>
            <a:pPr lvl="0"/>
            <a:endParaRPr lang="en-US" sz="4000" dirty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</a:t>
            </a:r>
            <a:r>
              <a:rPr lang="en-US" sz="2400" b="1" dirty="0" smtClean="0"/>
              <a:t>4: </a:t>
            </a:r>
            <a:r>
              <a:rPr lang="en-US" sz="2400" b="1" dirty="0"/>
              <a:t>Cracking the “Chemist’s Code”: The Periodic Table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485834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/>
              <a:t>4</a:t>
            </a:r>
            <a:r>
              <a:rPr lang="en-US" sz="6000" b="1" dirty="0" smtClean="0"/>
              <a:t>.3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87337" y="429196"/>
            <a:ext cx="7407619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rgbClr val="000000"/>
                </a:solidFill>
              </a:rPr>
              <a:t>How can we interpret the recurring trends of ionization energy on the periodic table? 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21" name="Rounded Rectangle 2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78374" y="4827038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48801" y="4823592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07965" y="6422729"/>
            <a:ext cx="1347226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547023" y="6422729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107964" y="1640620"/>
            <a:ext cx="5538651" cy="45530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endParaRPr lang="en-US" sz="3200" dirty="0">
              <a:solidFill>
                <a:srgbClr val="000000"/>
              </a:solidFill>
            </a:endParaRPr>
          </a:p>
          <a:p>
            <a:pPr lvl="0"/>
            <a:endParaRPr lang="en-US" sz="3200" b="1" dirty="0"/>
          </a:p>
          <a:p>
            <a:endParaRPr lang="en-US" sz="4000" dirty="0" smtClean="0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" y="2828836"/>
            <a:ext cx="92033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en-US" sz="3600" dirty="0">
              <a:solidFill>
                <a:srgbClr val="000000"/>
              </a:solidFill>
            </a:endParaRPr>
          </a:p>
        </p:txBody>
      </p:sp>
      <p:sp>
        <p:nvSpPr>
          <p:cNvPr id="19" name="Subtitle 2"/>
          <p:cNvSpPr txBox="1">
            <a:spLocks/>
          </p:cNvSpPr>
          <p:nvPr/>
        </p:nvSpPr>
        <p:spPr>
          <a:xfrm>
            <a:off x="152401" y="1786774"/>
            <a:ext cx="9143998" cy="47049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000" b="1" smtClean="0">
              <a:solidFill>
                <a:srgbClr val="000000"/>
              </a:solidFill>
            </a:endParaRPr>
          </a:p>
          <a:p>
            <a:endParaRPr lang="en-US" sz="4000" smtClean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49800" y="1739880"/>
            <a:ext cx="9193799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000000"/>
                </a:solidFill>
              </a:rPr>
              <a:t>Group Share Out</a:t>
            </a:r>
            <a:endParaRPr lang="en-US" sz="4000" dirty="0">
              <a:solidFill>
                <a:srgbClr val="000000"/>
              </a:solidFill>
            </a:endParaRPr>
          </a:p>
          <a:p>
            <a:pPr algn="ctr"/>
            <a:r>
              <a:rPr lang="en-US" sz="4000" dirty="0">
                <a:solidFill>
                  <a:srgbClr val="000000"/>
                </a:solidFill>
              </a:rPr>
              <a:t>Let</a:t>
            </a:r>
            <a:r>
              <a:rPr lang="fr-FR" sz="4000" dirty="0">
                <a:solidFill>
                  <a:srgbClr val="000000"/>
                </a:solidFill>
              </a:rPr>
              <a:t>’</a:t>
            </a:r>
            <a:r>
              <a:rPr lang="en-US" sz="4000" dirty="0">
                <a:solidFill>
                  <a:srgbClr val="000000"/>
                </a:solidFill>
              </a:rPr>
              <a:t>s share out answers to </a:t>
            </a:r>
          </a:p>
          <a:p>
            <a:pPr algn="ctr"/>
            <a:r>
              <a:rPr lang="en-US" sz="4000" dirty="0">
                <a:solidFill>
                  <a:srgbClr val="000000"/>
                </a:solidFill>
              </a:rPr>
              <a:t>these guiding questions!</a:t>
            </a:r>
          </a:p>
          <a:p>
            <a:endParaRPr lang="en-US" sz="2800" b="1" dirty="0" smtClean="0">
              <a:solidFill>
                <a:srgbClr val="800000"/>
              </a:solidFill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6570" y="3677434"/>
            <a:ext cx="3612196" cy="2353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1290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634374"/>
            <a:ext cx="9143998" cy="4704907"/>
          </a:xfrm>
        </p:spPr>
        <p:txBody>
          <a:bodyPr>
            <a:normAutofit/>
          </a:bodyPr>
          <a:lstStyle/>
          <a:p>
            <a:endParaRPr lang="en-US" sz="4000" b="1" dirty="0" smtClean="0">
              <a:solidFill>
                <a:srgbClr val="000000"/>
              </a:solidFill>
            </a:endParaRPr>
          </a:p>
          <a:p>
            <a:pPr lvl="0"/>
            <a:endParaRPr lang="en-US" sz="4000" dirty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</a:t>
            </a:r>
            <a:r>
              <a:rPr lang="en-US" sz="2400" b="1" dirty="0" smtClean="0"/>
              <a:t>4: </a:t>
            </a:r>
            <a:r>
              <a:rPr lang="en-US" sz="2400" b="1" dirty="0"/>
              <a:t>Cracking the “Chemist’s Code”: The Periodic Table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485834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/>
              <a:t>4</a:t>
            </a:r>
            <a:r>
              <a:rPr lang="en-US" sz="6000" b="1" dirty="0" smtClean="0"/>
              <a:t>.3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87337" y="429196"/>
            <a:ext cx="7407619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rgbClr val="000000"/>
                </a:solidFill>
              </a:rPr>
              <a:t>How can we interpret the recurring trends of ionization energy on the periodic table? 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21" name="Rounded Rectangle 2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78374" y="4827038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48801" y="4823592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07965" y="6422729"/>
            <a:ext cx="1347226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547023" y="6422729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107964" y="1640620"/>
            <a:ext cx="5538651" cy="45530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endParaRPr lang="en-US" sz="3200" dirty="0">
              <a:solidFill>
                <a:srgbClr val="000000"/>
              </a:solidFill>
            </a:endParaRPr>
          </a:p>
          <a:p>
            <a:pPr lvl="0"/>
            <a:endParaRPr lang="en-US" sz="3200" b="1" dirty="0"/>
          </a:p>
          <a:p>
            <a:endParaRPr lang="en-US" sz="4000" dirty="0" smtClean="0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" y="2828836"/>
            <a:ext cx="92033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en-US" sz="3600" dirty="0">
              <a:solidFill>
                <a:srgbClr val="000000"/>
              </a:solidFill>
            </a:endParaRPr>
          </a:p>
        </p:txBody>
      </p:sp>
      <p:sp>
        <p:nvSpPr>
          <p:cNvPr id="19" name="Subtitle 2"/>
          <p:cNvSpPr txBox="1">
            <a:spLocks/>
          </p:cNvSpPr>
          <p:nvPr/>
        </p:nvSpPr>
        <p:spPr>
          <a:xfrm>
            <a:off x="152401" y="1786774"/>
            <a:ext cx="9143998" cy="47049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000" b="1" smtClean="0">
              <a:solidFill>
                <a:srgbClr val="000000"/>
              </a:solidFill>
            </a:endParaRPr>
          </a:p>
          <a:p>
            <a:endParaRPr lang="en-US" sz="4000" smtClean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49800" y="1739880"/>
            <a:ext cx="9193799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0000"/>
                </a:solidFill>
              </a:rPr>
              <a:t>HOMEWORK:</a:t>
            </a:r>
          </a:p>
          <a:p>
            <a:pPr marL="571500" indent="-571500">
              <a:buFont typeface="Arial"/>
              <a:buChar char="•"/>
            </a:pPr>
            <a:r>
              <a:rPr lang="en-US" sz="4000" b="1" dirty="0" smtClean="0">
                <a:solidFill>
                  <a:srgbClr val="000000"/>
                </a:solidFill>
              </a:rPr>
              <a:t>Create two questions on notes</a:t>
            </a:r>
          </a:p>
          <a:p>
            <a:pPr marL="571500" indent="-571500">
              <a:buFont typeface="Arial"/>
              <a:buChar char="•"/>
            </a:pPr>
            <a:r>
              <a:rPr lang="en-US" sz="4000" b="1" dirty="0" smtClean="0">
                <a:solidFill>
                  <a:srgbClr val="000000"/>
                </a:solidFill>
              </a:rPr>
              <a:t>Write summary answering essential question</a:t>
            </a:r>
          </a:p>
          <a:p>
            <a:pPr marL="571500" indent="-571500">
              <a:buFont typeface="Arial"/>
              <a:buChar char="•"/>
            </a:pPr>
            <a:r>
              <a:rPr lang="en-US" sz="4000" b="1" dirty="0" smtClean="0">
                <a:solidFill>
                  <a:srgbClr val="000000"/>
                </a:solidFill>
              </a:rPr>
              <a:t>Complete classwork</a:t>
            </a:r>
            <a:endParaRPr lang="en-US" sz="4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27671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634374"/>
            <a:ext cx="9143998" cy="4704907"/>
          </a:xfrm>
        </p:spPr>
        <p:txBody>
          <a:bodyPr>
            <a:normAutofit/>
          </a:bodyPr>
          <a:lstStyle/>
          <a:p>
            <a:endParaRPr lang="en-US" sz="4000" b="1" dirty="0" smtClean="0">
              <a:solidFill>
                <a:srgbClr val="000000"/>
              </a:solidFill>
            </a:endParaRPr>
          </a:p>
          <a:p>
            <a:pPr lvl="0"/>
            <a:endParaRPr lang="en-US" sz="4000" dirty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</a:t>
            </a:r>
            <a:r>
              <a:rPr lang="en-US" sz="2400" b="1" dirty="0" smtClean="0"/>
              <a:t>4: </a:t>
            </a:r>
            <a:r>
              <a:rPr lang="en-US" sz="2400" b="1" dirty="0"/>
              <a:t>Cracking the “Chemist’s Code”: The Periodic Table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485834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/>
              <a:t>4</a:t>
            </a:r>
            <a:r>
              <a:rPr lang="en-US" sz="6000" b="1" dirty="0" smtClean="0"/>
              <a:t>.3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87337" y="429196"/>
            <a:ext cx="7407619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rgbClr val="000000"/>
                </a:solidFill>
              </a:rPr>
              <a:t>How can we interpret the recurring trends of ionization energy on the periodic table? 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21" name="Rounded Rectangle 2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78374" y="4827038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48801" y="4823592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07965" y="6422729"/>
            <a:ext cx="1347226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547023" y="6422729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107964" y="1640620"/>
            <a:ext cx="5538651" cy="45530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endParaRPr lang="en-US" sz="3200" dirty="0">
              <a:solidFill>
                <a:srgbClr val="000000"/>
              </a:solidFill>
            </a:endParaRPr>
          </a:p>
          <a:p>
            <a:pPr lvl="0"/>
            <a:endParaRPr lang="en-US" sz="3200" b="1" dirty="0"/>
          </a:p>
          <a:p>
            <a:endParaRPr lang="en-US" sz="4000" dirty="0" smtClean="0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" y="2828836"/>
            <a:ext cx="92033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en-US" sz="3600" dirty="0">
              <a:solidFill>
                <a:srgbClr val="000000"/>
              </a:solidFill>
            </a:endParaRPr>
          </a:p>
        </p:txBody>
      </p:sp>
      <p:sp>
        <p:nvSpPr>
          <p:cNvPr id="19" name="Subtitle 2"/>
          <p:cNvSpPr txBox="1">
            <a:spLocks/>
          </p:cNvSpPr>
          <p:nvPr/>
        </p:nvSpPr>
        <p:spPr>
          <a:xfrm>
            <a:off x="152401" y="1786774"/>
            <a:ext cx="9143998" cy="47049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000" b="1" smtClean="0">
              <a:solidFill>
                <a:srgbClr val="000000"/>
              </a:solidFill>
            </a:endParaRPr>
          </a:p>
          <a:p>
            <a:endParaRPr lang="en-US" sz="4000" smtClean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49800" y="1739880"/>
            <a:ext cx="9193799" cy="2569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solidFill>
                  <a:srgbClr val="475BCD"/>
                </a:solidFill>
                <a:latin typeface="Stencil"/>
                <a:cs typeface="Stencil"/>
              </a:rPr>
              <a:t>Sample questions</a:t>
            </a:r>
            <a:endParaRPr lang="en-US" sz="3000" b="1" u="sng" dirty="0" smtClean="0">
              <a:solidFill>
                <a:srgbClr val="800000"/>
              </a:solidFill>
            </a:endParaRPr>
          </a:p>
          <a:p>
            <a:pPr marL="457200" indent="-457200">
              <a:buFont typeface="Arial"/>
              <a:buChar char="•"/>
            </a:pPr>
            <a:endParaRPr lang="en-US" sz="2800" dirty="0" smtClean="0">
              <a:solidFill>
                <a:srgbClr val="000000"/>
              </a:solidFill>
            </a:endParaRPr>
          </a:p>
          <a:p>
            <a:endParaRPr lang="en-US" sz="3500" b="1" u="sng" dirty="0">
              <a:solidFill>
                <a:srgbClr val="800000"/>
              </a:solidFill>
              <a:ea typeface="ＭＳ Ｐゴシック" charset="-128"/>
              <a:cs typeface="ＭＳ Ｐゴシック" charset="-128"/>
            </a:endParaRPr>
          </a:p>
          <a:p>
            <a:endParaRPr lang="en-US" sz="2800" b="1" dirty="0">
              <a:solidFill>
                <a:schemeClr val="bg1"/>
              </a:solidFill>
              <a:ea typeface="ＭＳ Ｐゴシック" charset="-128"/>
              <a:cs typeface="ＭＳ Ｐゴシック" charset="-128"/>
            </a:endParaRPr>
          </a:p>
          <a:p>
            <a:pPr algn="ctr"/>
            <a:endParaRPr lang="en-US" sz="3000" b="1" dirty="0" smtClean="0">
              <a:solidFill>
                <a:srgbClr val="80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063999" y="2381033"/>
            <a:ext cx="4943229" cy="389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500" dirty="0" smtClean="0">
                <a:solidFill>
                  <a:srgbClr val="FF0000"/>
                </a:solidFill>
              </a:rPr>
              <a:t>Raise your finger corresponding to answer choice:</a:t>
            </a:r>
          </a:p>
          <a:p>
            <a:endParaRPr lang="en-US" sz="2800" dirty="0" smtClean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rgbClr val="000000"/>
                </a:solidFill>
              </a:rPr>
              <a:t>Which element requires the least amount of energy to remove the most loosely held electron from a gaseous atom in the ground state?</a:t>
            </a:r>
          </a:p>
          <a:p>
            <a:r>
              <a:rPr lang="en-US" sz="2400" dirty="0">
                <a:solidFill>
                  <a:srgbClr val="000000"/>
                </a:solidFill>
              </a:rPr>
              <a:t>A) bromine 		B) calcium</a:t>
            </a:r>
          </a:p>
          <a:p>
            <a:r>
              <a:rPr lang="en-US" sz="2400" dirty="0">
                <a:solidFill>
                  <a:srgbClr val="000000"/>
                </a:solidFill>
              </a:rPr>
              <a:t>C) sodium 		</a:t>
            </a:r>
            <a:r>
              <a:rPr lang="en-US" sz="2400" dirty="0" smtClean="0">
                <a:solidFill>
                  <a:srgbClr val="000000"/>
                </a:solidFill>
              </a:rPr>
              <a:t>       D</a:t>
            </a:r>
            <a:r>
              <a:rPr lang="en-US" sz="2400" dirty="0">
                <a:solidFill>
                  <a:srgbClr val="000000"/>
                </a:solidFill>
              </a:rPr>
              <a:t>) silver</a:t>
            </a:r>
          </a:p>
          <a:p>
            <a:pPr lvl="0" algn="ctr"/>
            <a:endParaRPr lang="en-US" sz="2500" b="1" dirty="0">
              <a:solidFill>
                <a:srgbClr val="FF0000"/>
              </a:solidFill>
            </a:endParaRPr>
          </a:p>
        </p:txBody>
      </p:sp>
      <p:pic>
        <p:nvPicPr>
          <p:cNvPr id="28" name="Picture 2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511" y="2828836"/>
            <a:ext cx="3932488" cy="19776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890924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905001" y="1862400"/>
            <a:ext cx="7298322" cy="499560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4000" dirty="0">
                <a:solidFill>
                  <a:srgbClr val="475BCD"/>
                </a:solidFill>
                <a:latin typeface="Stencil"/>
                <a:cs typeface="Stencil"/>
              </a:rPr>
              <a:t>Essential question = aim</a:t>
            </a:r>
          </a:p>
          <a:p>
            <a:pPr marL="571500" indent="-571500" algn="l">
              <a:buFont typeface="Arial"/>
              <a:buChar char="•"/>
            </a:pPr>
            <a:r>
              <a:rPr lang="en-US" sz="4000" b="1" dirty="0">
                <a:solidFill>
                  <a:srgbClr val="FF0000"/>
                </a:solidFill>
              </a:rPr>
              <a:t>Still on top of every page</a:t>
            </a:r>
          </a:p>
          <a:p>
            <a:pPr>
              <a:lnSpc>
                <a:spcPct val="110000"/>
              </a:lnSpc>
            </a:pPr>
            <a:endParaRPr lang="en-US" sz="4000" dirty="0">
              <a:solidFill>
                <a:srgbClr val="475BCD"/>
              </a:solidFill>
              <a:latin typeface="Stencil"/>
              <a:cs typeface="Stencil"/>
            </a:endParaRPr>
          </a:p>
          <a:p>
            <a:pPr>
              <a:lnSpc>
                <a:spcPct val="110000"/>
              </a:lnSpc>
            </a:pPr>
            <a:r>
              <a:rPr lang="en-US" sz="4000" dirty="0">
                <a:solidFill>
                  <a:srgbClr val="475BCD"/>
                </a:solidFill>
                <a:latin typeface="Stencil"/>
                <a:cs typeface="Stencil"/>
              </a:rPr>
              <a:t>TOPIC/objective</a:t>
            </a:r>
          </a:p>
          <a:p>
            <a:pPr marL="571500" indent="-571500" algn="l">
              <a:buFont typeface="Arial"/>
              <a:buChar char="•"/>
            </a:pPr>
            <a:r>
              <a:rPr lang="en-US" sz="4000" b="1" dirty="0">
                <a:solidFill>
                  <a:srgbClr val="FF0000"/>
                </a:solidFill>
              </a:rPr>
              <a:t>Still on first slide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</a:t>
            </a:r>
            <a:r>
              <a:rPr lang="en-US" sz="2400" b="1" dirty="0" smtClean="0"/>
              <a:t>4: </a:t>
            </a:r>
            <a:r>
              <a:rPr lang="en-US" sz="2400" b="1" dirty="0"/>
              <a:t>Cracking the “Chemist’s Code”: The Periodic Table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524910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/>
              <a:t>4</a:t>
            </a:r>
            <a:r>
              <a:rPr lang="en-US" sz="6000" b="1" dirty="0" smtClean="0"/>
              <a:t>.3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487810"/>
            <a:ext cx="7407619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rgbClr val="000000"/>
                </a:solidFill>
              </a:rPr>
              <a:t>How can we interpret the recurring trends of ionization energy on the periodic table? 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604553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1" name="Group 20"/>
          <p:cNvGrpSpPr/>
          <p:nvPr/>
        </p:nvGrpSpPr>
        <p:grpSpPr>
          <a:xfrm>
            <a:off x="76200" y="1754577"/>
            <a:ext cx="1828800" cy="5083885"/>
            <a:chOff x="76200" y="293448"/>
            <a:chExt cx="1828800" cy="4969413"/>
          </a:xfrm>
        </p:grpSpPr>
        <p:sp>
          <p:nvSpPr>
            <p:cNvPr id="22" name="Rounded Rectangle 21"/>
            <p:cNvSpPr/>
            <p:nvPr/>
          </p:nvSpPr>
          <p:spPr>
            <a:xfrm>
              <a:off x="76200" y="293448"/>
              <a:ext cx="1828800" cy="4969413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94002" y="577333"/>
              <a:ext cx="1453199" cy="369332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u="sng" dirty="0" smtClean="0">
                  <a:latin typeface="Stencil" pitchFamily="82" charset="0"/>
                </a:rPr>
                <a:t>AGENDA</a:t>
              </a:r>
              <a:endParaRPr lang="en-US" u="sng" dirty="0">
                <a:latin typeface="Stencil" pitchFamily="82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99401" y="1598950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Introduction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99401" y="2057400"/>
              <a:ext cx="1453199" cy="36933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99401" y="2514600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99401" y="2990129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99401" y="3446560"/>
              <a:ext cx="1453199" cy="36933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294002" y="2559607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35076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634374"/>
            <a:ext cx="9143998" cy="4704907"/>
          </a:xfrm>
        </p:spPr>
        <p:txBody>
          <a:bodyPr>
            <a:normAutofit/>
          </a:bodyPr>
          <a:lstStyle/>
          <a:p>
            <a:endParaRPr lang="en-US" sz="4000" b="1" dirty="0" smtClean="0">
              <a:solidFill>
                <a:srgbClr val="000000"/>
              </a:solidFill>
            </a:endParaRPr>
          </a:p>
          <a:p>
            <a:pPr lvl="0"/>
            <a:endParaRPr lang="en-US" sz="4000" dirty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</a:t>
            </a:r>
            <a:r>
              <a:rPr lang="en-US" sz="2400" b="1" dirty="0" smtClean="0"/>
              <a:t>4: </a:t>
            </a:r>
            <a:r>
              <a:rPr lang="en-US" sz="2400" b="1" dirty="0"/>
              <a:t>Cracking the “Chemist’s Code”: The Periodic Table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485834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/>
              <a:t>4</a:t>
            </a:r>
            <a:r>
              <a:rPr lang="en-US" sz="6000" b="1" dirty="0" smtClean="0"/>
              <a:t>.3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87337" y="429196"/>
            <a:ext cx="7407619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rgbClr val="000000"/>
                </a:solidFill>
              </a:rPr>
              <a:t>How can we interpret the recurring trends of ionization energy on the periodic table? 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21" name="Rounded Rectangle 2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78374" y="4827038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48801" y="4823592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07965" y="6422729"/>
            <a:ext cx="1347226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547023" y="6422729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107964" y="1640620"/>
            <a:ext cx="5538651" cy="45530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endParaRPr lang="en-US" sz="3200" dirty="0">
              <a:solidFill>
                <a:srgbClr val="000000"/>
              </a:solidFill>
            </a:endParaRPr>
          </a:p>
          <a:p>
            <a:pPr lvl="0"/>
            <a:endParaRPr lang="en-US" sz="3200" b="1" dirty="0"/>
          </a:p>
          <a:p>
            <a:endParaRPr lang="en-US" sz="4000" dirty="0" smtClean="0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" y="2828836"/>
            <a:ext cx="92033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en-US" sz="3600" dirty="0">
              <a:solidFill>
                <a:srgbClr val="000000"/>
              </a:solidFill>
            </a:endParaRPr>
          </a:p>
        </p:txBody>
      </p:sp>
      <p:sp>
        <p:nvSpPr>
          <p:cNvPr id="19" name="Subtitle 2"/>
          <p:cNvSpPr txBox="1">
            <a:spLocks/>
          </p:cNvSpPr>
          <p:nvPr/>
        </p:nvSpPr>
        <p:spPr>
          <a:xfrm>
            <a:off x="152401" y="1786774"/>
            <a:ext cx="9143998" cy="47049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000" b="1" smtClean="0">
              <a:solidFill>
                <a:srgbClr val="000000"/>
              </a:solidFill>
            </a:endParaRPr>
          </a:p>
          <a:p>
            <a:endParaRPr lang="en-US" sz="4000" smtClean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49800" y="1739880"/>
            <a:ext cx="9193799" cy="2569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solidFill>
                  <a:srgbClr val="475BCD"/>
                </a:solidFill>
                <a:latin typeface="Stencil"/>
                <a:cs typeface="Stencil"/>
              </a:rPr>
              <a:t>Sample questions</a:t>
            </a:r>
            <a:endParaRPr lang="en-US" sz="3000" b="1" u="sng" dirty="0" smtClean="0">
              <a:solidFill>
                <a:srgbClr val="800000"/>
              </a:solidFill>
            </a:endParaRPr>
          </a:p>
          <a:p>
            <a:pPr marL="457200" indent="-457200">
              <a:buFont typeface="Arial"/>
              <a:buChar char="•"/>
            </a:pPr>
            <a:endParaRPr lang="en-US" sz="2800" dirty="0" smtClean="0">
              <a:solidFill>
                <a:srgbClr val="000000"/>
              </a:solidFill>
            </a:endParaRPr>
          </a:p>
          <a:p>
            <a:endParaRPr lang="en-US" sz="3500" b="1" u="sng" dirty="0">
              <a:solidFill>
                <a:srgbClr val="800000"/>
              </a:solidFill>
              <a:ea typeface="ＭＳ Ｐゴシック" charset="-128"/>
              <a:cs typeface="ＭＳ Ｐゴシック" charset="-128"/>
            </a:endParaRPr>
          </a:p>
          <a:p>
            <a:endParaRPr lang="en-US" sz="2800" b="1" dirty="0">
              <a:solidFill>
                <a:schemeClr val="bg1"/>
              </a:solidFill>
              <a:ea typeface="ＭＳ Ｐゴシック" charset="-128"/>
              <a:cs typeface="ＭＳ Ｐゴシック" charset="-128"/>
            </a:endParaRPr>
          </a:p>
          <a:p>
            <a:pPr algn="ctr"/>
            <a:endParaRPr lang="en-US" sz="3000" b="1" dirty="0" smtClean="0">
              <a:solidFill>
                <a:srgbClr val="80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063999" y="2381033"/>
            <a:ext cx="4943229" cy="4201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500" dirty="0" smtClean="0">
                <a:solidFill>
                  <a:srgbClr val="FF0000"/>
                </a:solidFill>
              </a:rPr>
              <a:t>Raise your finger corresponding to answer choice:</a:t>
            </a:r>
            <a:endParaRPr lang="en-US" sz="2800" dirty="0" smtClean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rgbClr val="000000"/>
                </a:solidFill>
              </a:rPr>
              <a:t>As the elements of Group 1 on the Periodic Table are considered in order of increasing atomic radius, the ionization energy of each successive element generally</a:t>
            </a:r>
          </a:p>
          <a:p>
            <a:r>
              <a:rPr lang="en-US" sz="2400" dirty="0">
                <a:solidFill>
                  <a:srgbClr val="000000"/>
                </a:solidFill>
              </a:rPr>
              <a:t>A) decreases 		</a:t>
            </a:r>
          </a:p>
          <a:p>
            <a:r>
              <a:rPr lang="en-US" sz="2400" dirty="0">
                <a:solidFill>
                  <a:srgbClr val="000000"/>
                </a:solidFill>
              </a:rPr>
              <a:t>B) increases		</a:t>
            </a:r>
          </a:p>
          <a:p>
            <a:r>
              <a:rPr lang="en-US" sz="2400" dirty="0">
                <a:solidFill>
                  <a:srgbClr val="000000"/>
                </a:solidFill>
              </a:rPr>
              <a:t>C) remains the same</a:t>
            </a:r>
          </a:p>
          <a:p>
            <a:pPr lvl="0" algn="ctr"/>
            <a:endParaRPr lang="en-US" sz="2500" b="1" dirty="0">
              <a:solidFill>
                <a:srgbClr val="FF0000"/>
              </a:solidFill>
            </a:endParaRPr>
          </a:p>
        </p:txBody>
      </p:sp>
      <p:pic>
        <p:nvPicPr>
          <p:cNvPr id="28" name="Picture 2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511" y="2828836"/>
            <a:ext cx="3932488" cy="19776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963448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634374"/>
            <a:ext cx="9143998" cy="4704907"/>
          </a:xfrm>
        </p:spPr>
        <p:txBody>
          <a:bodyPr>
            <a:normAutofit/>
          </a:bodyPr>
          <a:lstStyle/>
          <a:p>
            <a:endParaRPr lang="en-US" sz="4000" b="1" dirty="0" smtClean="0">
              <a:solidFill>
                <a:srgbClr val="000000"/>
              </a:solidFill>
            </a:endParaRPr>
          </a:p>
          <a:p>
            <a:pPr lvl="0"/>
            <a:endParaRPr lang="en-US" sz="4000" dirty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</a:t>
            </a:r>
            <a:r>
              <a:rPr lang="en-US" sz="2400" b="1" dirty="0" smtClean="0"/>
              <a:t>4: </a:t>
            </a:r>
            <a:r>
              <a:rPr lang="en-US" sz="2400" b="1" dirty="0"/>
              <a:t>Cracking the “Chemist’s Code”: The Periodic Table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485834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/>
              <a:t>4</a:t>
            </a:r>
            <a:r>
              <a:rPr lang="en-US" sz="6000" b="1" dirty="0" smtClean="0"/>
              <a:t>.3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87337" y="429196"/>
            <a:ext cx="7407619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rgbClr val="000000"/>
                </a:solidFill>
              </a:rPr>
              <a:t>How can we interpret the recurring trends of ionization energy on the periodic table? 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21" name="Rounded Rectangle 2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78374" y="4827038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48801" y="4823592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07965" y="6422729"/>
            <a:ext cx="1347226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547023" y="6422729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107964" y="1640620"/>
            <a:ext cx="5538651" cy="45530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endParaRPr lang="en-US" sz="3200" dirty="0">
              <a:solidFill>
                <a:srgbClr val="000000"/>
              </a:solidFill>
            </a:endParaRPr>
          </a:p>
          <a:p>
            <a:pPr lvl="0"/>
            <a:endParaRPr lang="en-US" sz="3200" b="1" dirty="0"/>
          </a:p>
          <a:p>
            <a:endParaRPr lang="en-US" sz="4000" dirty="0" smtClean="0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" y="2828836"/>
            <a:ext cx="92033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en-US" sz="3600" dirty="0">
              <a:solidFill>
                <a:srgbClr val="000000"/>
              </a:solidFill>
            </a:endParaRPr>
          </a:p>
        </p:txBody>
      </p:sp>
      <p:sp>
        <p:nvSpPr>
          <p:cNvPr id="19" name="Subtitle 2"/>
          <p:cNvSpPr txBox="1">
            <a:spLocks/>
          </p:cNvSpPr>
          <p:nvPr/>
        </p:nvSpPr>
        <p:spPr>
          <a:xfrm>
            <a:off x="152401" y="1786774"/>
            <a:ext cx="9143998" cy="47049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000" b="1" smtClean="0">
              <a:solidFill>
                <a:srgbClr val="000000"/>
              </a:solidFill>
            </a:endParaRPr>
          </a:p>
          <a:p>
            <a:endParaRPr lang="en-US" sz="4000" smtClean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49800" y="1739880"/>
            <a:ext cx="9193799" cy="2569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solidFill>
                  <a:srgbClr val="475BCD"/>
                </a:solidFill>
                <a:latin typeface="Stencil"/>
                <a:cs typeface="Stencil"/>
              </a:rPr>
              <a:t>Sample questions</a:t>
            </a:r>
            <a:endParaRPr lang="en-US" sz="3000" b="1" u="sng" dirty="0" smtClean="0">
              <a:solidFill>
                <a:srgbClr val="800000"/>
              </a:solidFill>
            </a:endParaRPr>
          </a:p>
          <a:p>
            <a:pPr marL="457200" indent="-457200">
              <a:buFont typeface="Arial"/>
              <a:buChar char="•"/>
            </a:pPr>
            <a:endParaRPr lang="en-US" sz="2800" dirty="0" smtClean="0">
              <a:solidFill>
                <a:srgbClr val="000000"/>
              </a:solidFill>
            </a:endParaRPr>
          </a:p>
          <a:p>
            <a:endParaRPr lang="en-US" sz="3500" b="1" u="sng" dirty="0">
              <a:solidFill>
                <a:srgbClr val="800000"/>
              </a:solidFill>
              <a:ea typeface="ＭＳ Ｐゴシック" charset="-128"/>
              <a:cs typeface="ＭＳ Ｐゴシック" charset="-128"/>
            </a:endParaRPr>
          </a:p>
          <a:p>
            <a:endParaRPr lang="en-US" sz="2800" b="1" dirty="0">
              <a:solidFill>
                <a:schemeClr val="bg1"/>
              </a:solidFill>
              <a:ea typeface="ＭＳ Ｐゴシック" charset="-128"/>
              <a:cs typeface="ＭＳ Ｐゴシック" charset="-128"/>
            </a:endParaRPr>
          </a:p>
          <a:p>
            <a:pPr algn="ctr"/>
            <a:endParaRPr lang="en-US" sz="3000" b="1" dirty="0" smtClean="0">
              <a:solidFill>
                <a:srgbClr val="800000"/>
              </a:solidFill>
            </a:endParaRPr>
          </a:p>
        </p:txBody>
      </p:sp>
      <p:pic>
        <p:nvPicPr>
          <p:cNvPr id="22" name="Picture 2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240" y="2628659"/>
            <a:ext cx="7834834" cy="32719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674392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634374"/>
            <a:ext cx="9143998" cy="4704907"/>
          </a:xfrm>
        </p:spPr>
        <p:txBody>
          <a:bodyPr>
            <a:normAutofit/>
          </a:bodyPr>
          <a:lstStyle/>
          <a:p>
            <a:endParaRPr lang="en-US" sz="4000" b="1" dirty="0" smtClean="0">
              <a:solidFill>
                <a:srgbClr val="000000"/>
              </a:solidFill>
            </a:endParaRPr>
          </a:p>
          <a:p>
            <a:pPr lvl="0"/>
            <a:endParaRPr lang="en-US" sz="4000" dirty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</a:t>
            </a:r>
            <a:r>
              <a:rPr lang="en-US" sz="2400" b="1" dirty="0" smtClean="0"/>
              <a:t>4: </a:t>
            </a:r>
            <a:r>
              <a:rPr lang="en-US" sz="2400" b="1" dirty="0"/>
              <a:t>Cracking the “Chemist’s Code”: The Periodic Table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485834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/>
              <a:t>4</a:t>
            </a:r>
            <a:r>
              <a:rPr lang="en-US" sz="6000" b="1" dirty="0" smtClean="0"/>
              <a:t>.3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87337" y="429196"/>
            <a:ext cx="7407619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rgbClr val="000000"/>
                </a:solidFill>
              </a:rPr>
              <a:t>How can we interpret the recurring trends of ionization energy on the periodic table? 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21" name="Rounded Rectangle 2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78374" y="4827038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48801" y="4823592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07965" y="6422729"/>
            <a:ext cx="1347226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547023" y="6422729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107964" y="1640620"/>
            <a:ext cx="5538651" cy="45530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endParaRPr lang="en-US" sz="3200" dirty="0">
              <a:solidFill>
                <a:srgbClr val="000000"/>
              </a:solidFill>
            </a:endParaRPr>
          </a:p>
          <a:p>
            <a:pPr lvl="0"/>
            <a:endParaRPr lang="en-US" sz="3200" b="1" dirty="0"/>
          </a:p>
          <a:p>
            <a:endParaRPr lang="en-US" sz="4000" dirty="0" smtClean="0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" y="2828836"/>
            <a:ext cx="92033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en-US" sz="3600" dirty="0">
              <a:solidFill>
                <a:srgbClr val="000000"/>
              </a:solidFill>
            </a:endParaRPr>
          </a:p>
        </p:txBody>
      </p:sp>
      <p:sp>
        <p:nvSpPr>
          <p:cNvPr id="19" name="Subtitle 2"/>
          <p:cNvSpPr txBox="1">
            <a:spLocks/>
          </p:cNvSpPr>
          <p:nvPr/>
        </p:nvSpPr>
        <p:spPr>
          <a:xfrm>
            <a:off x="152401" y="1786774"/>
            <a:ext cx="9143998" cy="47049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000" b="1" smtClean="0">
              <a:solidFill>
                <a:srgbClr val="000000"/>
              </a:solidFill>
            </a:endParaRPr>
          </a:p>
          <a:p>
            <a:endParaRPr lang="en-US" sz="4000" smtClean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49800" y="1739880"/>
            <a:ext cx="9193799" cy="56169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solidFill>
                  <a:srgbClr val="475BCD"/>
                </a:solidFill>
                <a:latin typeface="Stencil"/>
                <a:cs typeface="Stencil"/>
              </a:rPr>
              <a:t>Sample questions</a:t>
            </a:r>
          </a:p>
          <a:p>
            <a:pPr algn="ctr"/>
            <a:endParaRPr lang="en-US" sz="4000" b="1" u="sng" dirty="0">
              <a:solidFill>
                <a:srgbClr val="475BCD"/>
              </a:solidFill>
              <a:latin typeface="Stencil"/>
              <a:cs typeface="Stencil"/>
            </a:endParaRPr>
          </a:p>
          <a:p>
            <a:pPr algn="ctr"/>
            <a:r>
              <a:rPr lang="en-US" sz="3200" dirty="0">
                <a:solidFill>
                  <a:schemeClr val="bg1"/>
                </a:solidFill>
              </a:rPr>
              <a:t>Based on the fact that Xenon has more electron shells than Helium, why do you think that it is easier to remove a valence electron from xenon than from helium? </a:t>
            </a:r>
            <a:r>
              <a:rPr lang="en-US" sz="3200" b="1" dirty="0">
                <a:solidFill>
                  <a:schemeClr val="bg1"/>
                </a:solidFill>
              </a:rPr>
              <a:t> </a:t>
            </a:r>
            <a:endParaRPr lang="en-US" sz="3200" dirty="0">
              <a:solidFill>
                <a:schemeClr val="bg1"/>
              </a:solidFill>
            </a:endParaRPr>
          </a:p>
          <a:p>
            <a:pPr algn="ctr"/>
            <a:endParaRPr lang="en-US" sz="3000" b="1" u="sng" dirty="0" smtClean="0">
              <a:solidFill>
                <a:srgbClr val="800000"/>
              </a:solidFill>
            </a:endParaRPr>
          </a:p>
          <a:p>
            <a:pPr marL="457200" indent="-457200">
              <a:buFont typeface="Arial"/>
              <a:buChar char="•"/>
            </a:pPr>
            <a:endParaRPr lang="en-US" sz="2800" dirty="0" smtClean="0">
              <a:solidFill>
                <a:srgbClr val="000000"/>
              </a:solidFill>
            </a:endParaRPr>
          </a:p>
          <a:p>
            <a:endParaRPr lang="en-US" sz="3500" b="1" u="sng" dirty="0">
              <a:solidFill>
                <a:srgbClr val="800000"/>
              </a:solidFill>
              <a:ea typeface="ＭＳ Ｐゴシック" charset="-128"/>
              <a:cs typeface="ＭＳ Ｐゴシック" charset="-128"/>
            </a:endParaRPr>
          </a:p>
          <a:p>
            <a:endParaRPr lang="en-US" sz="2800" b="1" dirty="0">
              <a:solidFill>
                <a:schemeClr val="bg1"/>
              </a:solidFill>
              <a:ea typeface="ＭＳ Ｐゴシック" charset="-128"/>
              <a:cs typeface="ＭＳ Ｐゴシック" charset="-128"/>
            </a:endParaRPr>
          </a:p>
          <a:p>
            <a:pPr algn="ctr"/>
            <a:endParaRPr lang="en-US" sz="3000" b="1" dirty="0" smtClean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65222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634374"/>
            <a:ext cx="9143998" cy="4704907"/>
          </a:xfrm>
        </p:spPr>
        <p:txBody>
          <a:bodyPr>
            <a:normAutofit/>
          </a:bodyPr>
          <a:lstStyle/>
          <a:p>
            <a:endParaRPr lang="en-US" sz="4000" b="1" dirty="0" smtClean="0">
              <a:solidFill>
                <a:srgbClr val="000000"/>
              </a:solidFill>
            </a:endParaRPr>
          </a:p>
          <a:p>
            <a:pPr lvl="0"/>
            <a:endParaRPr lang="en-US" sz="4000" dirty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</a:t>
            </a:r>
            <a:r>
              <a:rPr lang="en-US" sz="2400" b="1" dirty="0" smtClean="0"/>
              <a:t>4: </a:t>
            </a:r>
            <a:r>
              <a:rPr lang="en-US" sz="2400" b="1" dirty="0"/>
              <a:t>Cracking the “Chemist’s Code”: The Periodic Table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485834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/>
              <a:t>4</a:t>
            </a:r>
            <a:r>
              <a:rPr lang="en-US" sz="6000" b="1" dirty="0" smtClean="0"/>
              <a:t>.3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87337" y="429196"/>
            <a:ext cx="7407619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rgbClr val="000000"/>
                </a:solidFill>
              </a:rPr>
              <a:t>How can we interpret the recurring trends of ionization energy on the periodic table? 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21" name="Rounded Rectangle 2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78374" y="4827038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48801" y="4823592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07965" y="6422729"/>
            <a:ext cx="1347226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547023" y="6422729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107964" y="1640620"/>
            <a:ext cx="5538651" cy="45530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endParaRPr lang="en-US" sz="3200" dirty="0">
              <a:solidFill>
                <a:srgbClr val="000000"/>
              </a:solidFill>
            </a:endParaRPr>
          </a:p>
          <a:p>
            <a:pPr lvl="0"/>
            <a:endParaRPr lang="en-US" sz="3200" b="1" dirty="0"/>
          </a:p>
          <a:p>
            <a:endParaRPr lang="en-US" sz="4000" dirty="0" smtClean="0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" y="2828836"/>
            <a:ext cx="92033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en-US" sz="3600" dirty="0">
              <a:solidFill>
                <a:srgbClr val="000000"/>
              </a:solidFill>
            </a:endParaRPr>
          </a:p>
        </p:txBody>
      </p:sp>
      <p:sp>
        <p:nvSpPr>
          <p:cNvPr id="19" name="Subtitle 2"/>
          <p:cNvSpPr txBox="1">
            <a:spLocks/>
          </p:cNvSpPr>
          <p:nvPr/>
        </p:nvSpPr>
        <p:spPr>
          <a:xfrm>
            <a:off x="152401" y="1786774"/>
            <a:ext cx="9143998" cy="47049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000" b="1" smtClean="0">
              <a:solidFill>
                <a:srgbClr val="000000"/>
              </a:solidFill>
            </a:endParaRPr>
          </a:p>
          <a:p>
            <a:endParaRPr lang="en-US" sz="4000" smtClean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pic>
        <p:nvPicPr>
          <p:cNvPr id="22" name="Picture 2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4439" y="1938655"/>
            <a:ext cx="7186637" cy="38447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147715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634374"/>
            <a:ext cx="9143998" cy="4704907"/>
          </a:xfrm>
        </p:spPr>
        <p:txBody>
          <a:bodyPr>
            <a:normAutofit/>
          </a:bodyPr>
          <a:lstStyle/>
          <a:p>
            <a:endParaRPr lang="en-US" sz="4000" b="1" dirty="0" smtClean="0">
              <a:solidFill>
                <a:srgbClr val="000000"/>
              </a:solidFill>
            </a:endParaRPr>
          </a:p>
          <a:p>
            <a:pPr lvl="0"/>
            <a:endParaRPr lang="en-US" sz="4000" dirty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</a:t>
            </a:r>
            <a:r>
              <a:rPr lang="en-US" sz="2400" b="1" dirty="0" smtClean="0"/>
              <a:t>4: </a:t>
            </a:r>
            <a:r>
              <a:rPr lang="en-US" sz="2400" b="1" dirty="0"/>
              <a:t>Cracking the “Chemist’s Code”: The Periodic Table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485834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/>
              <a:t>4</a:t>
            </a:r>
            <a:r>
              <a:rPr lang="en-US" sz="6000" b="1" dirty="0" smtClean="0"/>
              <a:t>.3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87337" y="429196"/>
            <a:ext cx="7407619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rgbClr val="000000"/>
                </a:solidFill>
              </a:rPr>
              <a:t>How can we interpret the recurring trends of ionization energy on the periodic table? 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21" name="Rounded Rectangle 2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78374" y="4827038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48801" y="4823592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07965" y="6422729"/>
            <a:ext cx="1347226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547023" y="6422729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107964" y="1640620"/>
            <a:ext cx="5538651" cy="45530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endParaRPr lang="en-US" sz="3200" dirty="0">
              <a:solidFill>
                <a:srgbClr val="000000"/>
              </a:solidFill>
            </a:endParaRPr>
          </a:p>
          <a:p>
            <a:pPr lvl="0"/>
            <a:endParaRPr lang="en-US" sz="3200" b="1" dirty="0"/>
          </a:p>
          <a:p>
            <a:endParaRPr lang="en-US" sz="4000" dirty="0" smtClean="0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" y="2828836"/>
            <a:ext cx="92033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en-US" sz="3600" dirty="0">
              <a:solidFill>
                <a:srgbClr val="000000"/>
              </a:solidFill>
            </a:endParaRPr>
          </a:p>
        </p:txBody>
      </p:sp>
      <p:sp>
        <p:nvSpPr>
          <p:cNvPr id="19" name="Subtitle 2"/>
          <p:cNvSpPr txBox="1">
            <a:spLocks/>
          </p:cNvSpPr>
          <p:nvPr/>
        </p:nvSpPr>
        <p:spPr>
          <a:xfrm>
            <a:off x="152401" y="1786774"/>
            <a:ext cx="9143998" cy="47049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000" b="1" smtClean="0">
              <a:solidFill>
                <a:srgbClr val="000000"/>
              </a:solidFill>
            </a:endParaRPr>
          </a:p>
          <a:p>
            <a:endParaRPr lang="en-US" sz="4000" smtClean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pic>
        <p:nvPicPr>
          <p:cNvPr id="28" name="Picture 2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4810" y="1823173"/>
            <a:ext cx="6473190" cy="43119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622796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862400"/>
            <a:ext cx="9143998" cy="49956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4000" b="1" dirty="0" smtClean="0">
                <a:solidFill>
                  <a:schemeClr val="accent4">
                    <a:lumMod val="75000"/>
                  </a:schemeClr>
                </a:solidFill>
                <a:latin typeface="Stencil"/>
                <a:cs typeface="Stencil"/>
              </a:rPr>
              <a:t>HOMEWORK:</a:t>
            </a:r>
          </a:p>
          <a:p>
            <a:pPr>
              <a:lnSpc>
                <a:spcPct val="100000"/>
              </a:lnSpc>
            </a:pPr>
            <a:endParaRPr lang="en-US" sz="4000" b="1" dirty="0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</a:pPr>
            <a:r>
              <a:rPr lang="en-US" sz="4000" b="1" dirty="0" smtClean="0">
                <a:solidFill>
                  <a:srgbClr val="000000"/>
                </a:solidFill>
              </a:rPr>
              <a:t>Complete rest of 4.3</a:t>
            </a:r>
          </a:p>
          <a:p>
            <a:pPr>
              <a:lnSpc>
                <a:spcPct val="100000"/>
              </a:lnSpc>
            </a:pPr>
            <a:r>
              <a:rPr lang="en-US" sz="4000" b="1" dirty="0" smtClean="0">
                <a:solidFill>
                  <a:srgbClr val="000000"/>
                </a:solidFill>
              </a:rPr>
              <a:t>in the packet for homework</a:t>
            </a:r>
            <a:endParaRPr lang="en-US" sz="3000" dirty="0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</a:pPr>
            <a:endParaRPr lang="en-US" sz="3000" b="1" dirty="0" smtClean="0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</a:pPr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</a:t>
            </a:r>
            <a:r>
              <a:rPr lang="en-US" sz="2400" b="1" dirty="0" smtClean="0"/>
              <a:t>4: </a:t>
            </a:r>
            <a:r>
              <a:rPr lang="en-US" sz="2400" b="1" dirty="0"/>
              <a:t>Cracking the “Chemist’s Code”: The Periodic Table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524910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/>
              <a:t>4</a:t>
            </a:r>
            <a:r>
              <a:rPr lang="en-US" sz="6000" b="1" dirty="0" smtClean="0"/>
              <a:t>.3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429196"/>
            <a:ext cx="7407619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rgbClr val="000000"/>
                </a:solidFill>
              </a:rPr>
              <a:t>How can we interpret the recurring trends of ionization energy on the periodic table? 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0" name="Group 2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31" name="Rounded Rectangle 3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3117450" y="6420618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Mini-Lesson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4679699" y="6420618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1586099" y="6413191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78153" y="6420618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59966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686558"/>
            <a:ext cx="9143998" cy="49956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4000" b="1" u="sng" dirty="0">
                <a:solidFill>
                  <a:schemeClr val="accent4">
                    <a:lumMod val="75000"/>
                  </a:schemeClr>
                </a:solidFill>
                <a:latin typeface="Stencil"/>
                <a:ea typeface="ＭＳ Ｐゴシック" charset="-128"/>
                <a:cs typeface="Stencil"/>
              </a:rPr>
              <a:t>Exit Slip</a:t>
            </a:r>
            <a:endParaRPr lang="en-US" sz="4000" b="1" i="1" dirty="0">
              <a:solidFill>
                <a:schemeClr val="accent4">
                  <a:lumMod val="75000"/>
                </a:schemeClr>
              </a:solidFill>
              <a:latin typeface="Stencil"/>
              <a:cs typeface="Stencil"/>
            </a:endParaRPr>
          </a:p>
          <a:p>
            <a:pPr>
              <a:lnSpc>
                <a:spcPct val="100000"/>
              </a:lnSpc>
            </a:pPr>
            <a:r>
              <a:rPr lang="en-US" sz="3000" b="1" i="1" dirty="0" smtClean="0">
                <a:solidFill>
                  <a:srgbClr val="FF0000"/>
                </a:solidFill>
              </a:rPr>
              <a:t>Make sure you get your trackers checked!</a:t>
            </a:r>
          </a:p>
          <a:p>
            <a:pPr>
              <a:lnSpc>
                <a:spcPct val="100000"/>
              </a:lnSpc>
            </a:pPr>
            <a:endParaRPr lang="en-US" sz="4000" b="1" i="1" dirty="0">
              <a:solidFill>
                <a:srgbClr val="FF0000"/>
              </a:solidFill>
            </a:endParaRPr>
          </a:p>
          <a:p>
            <a:pPr>
              <a:lnSpc>
                <a:spcPct val="100000"/>
              </a:lnSpc>
            </a:pPr>
            <a:endParaRPr lang="en-US" sz="4000" dirty="0">
              <a:solidFill>
                <a:srgbClr val="FF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</a:t>
            </a:r>
            <a:r>
              <a:rPr lang="en-US" sz="2400" b="1" dirty="0" smtClean="0"/>
              <a:t>4: </a:t>
            </a:r>
            <a:r>
              <a:rPr lang="en-US" sz="2400" b="1" dirty="0"/>
              <a:t>Cracking the “Chemist’s Code”: The Periodic Table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544448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/>
              <a:t>4</a:t>
            </a:r>
            <a:r>
              <a:rPr lang="en-US" sz="6000" b="1" dirty="0" smtClean="0"/>
              <a:t>.3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429196"/>
            <a:ext cx="7407619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rgbClr val="000000"/>
                </a:solidFill>
              </a:rPr>
              <a:t>How can we interpret the recurring trends of ionization energy on the periodic table? 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85015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0" name="Group 2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31" name="Rounded Rectangle 3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3117450" y="6420618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Mini-Lesson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4679699" y="6420618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1586099" y="6413191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78153" y="6420618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219320" y="6428713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Work Period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3211123"/>
              </p:ext>
            </p:extLst>
          </p:nvPr>
        </p:nvGraphicFramePr>
        <p:xfrm>
          <a:off x="1026985" y="3064116"/>
          <a:ext cx="7188200" cy="303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952" name="Document" r:id="rId4" imgW="7188200" imgH="3035300" progId="Word.Document.12">
                  <p:embed/>
                </p:oleObj>
              </mc:Choice>
              <mc:Fallback>
                <p:oleObj name="Document" r:id="rId4" imgW="7188200" imgH="30353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26985" y="3064116"/>
                        <a:ext cx="7188200" cy="3035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99687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905001" y="1862400"/>
            <a:ext cx="7298322" cy="499560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4000" dirty="0" smtClean="0">
                <a:solidFill>
                  <a:srgbClr val="475BCD"/>
                </a:solidFill>
                <a:latin typeface="Stencil"/>
                <a:cs typeface="Stencil"/>
              </a:rPr>
              <a:t>ANNOUNCEMENTS</a:t>
            </a:r>
          </a:p>
          <a:p>
            <a:pPr marL="571500" indent="-571500" algn="l">
              <a:buFont typeface="Arial"/>
              <a:buChar char="•"/>
            </a:pPr>
            <a:r>
              <a:rPr lang="en-US" sz="4000" b="1" dirty="0" smtClean="0">
                <a:solidFill>
                  <a:srgbClr val="FF0000"/>
                </a:solidFill>
              </a:rPr>
              <a:t>Quiz will be tomorrow, Tuesday 3/3/15 on 4.1-4.3</a:t>
            </a:r>
          </a:p>
          <a:p>
            <a:pPr marL="571500" indent="-571500" algn="l">
              <a:buFont typeface="Arial"/>
              <a:buChar char="•"/>
            </a:pPr>
            <a:r>
              <a:rPr lang="en-US" sz="4000" b="1" dirty="0" smtClean="0">
                <a:solidFill>
                  <a:srgbClr val="FF0000"/>
                </a:solidFill>
              </a:rPr>
              <a:t>Papers back—please place in binder in back of room</a:t>
            </a:r>
            <a:endParaRPr lang="en-US" sz="4000" b="1" dirty="0" smtClean="0">
              <a:solidFill>
                <a:srgbClr val="FF0000"/>
              </a:solidFill>
            </a:endParaRPr>
          </a:p>
          <a:p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</a:t>
            </a:r>
            <a:r>
              <a:rPr lang="en-US" sz="2400" b="1" dirty="0" smtClean="0"/>
              <a:t>4: </a:t>
            </a:r>
            <a:r>
              <a:rPr lang="en-US" sz="2400" b="1" dirty="0"/>
              <a:t>Cracking the “Chemist’s Code”: The Periodic Table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524910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/>
              <a:t>4</a:t>
            </a:r>
            <a:r>
              <a:rPr lang="en-US" sz="6000" b="1" dirty="0" smtClean="0"/>
              <a:t>.3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487810"/>
            <a:ext cx="7407619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rgbClr val="000000"/>
                </a:solidFill>
              </a:rPr>
              <a:t>How can we interpret the recurring trends of ionization energy on the periodic table? 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604553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1" name="Group 20"/>
          <p:cNvGrpSpPr/>
          <p:nvPr/>
        </p:nvGrpSpPr>
        <p:grpSpPr>
          <a:xfrm>
            <a:off x="76200" y="1754577"/>
            <a:ext cx="1828800" cy="5083885"/>
            <a:chOff x="76200" y="293448"/>
            <a:chExt cx="1828800" cy="4969413"/>
          </a:xfrm>
        </p:grpSpPr>
        <p:sp>
          <p:nvSpPr>
            <p:cNvPr id="22" name="Rounded Rectangle 21"/>
            <p:cNvSpPr/>
            <p:nvPr/>
          </p:nvSpPr>
          <p:spPr>
            <a:xfrm>
              <a:off x="76200" y="293448"/>
              <a:ext cx="1828800" cy="4969413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94002" y="577333"/>
              <a:ext cx="1453199" cy="369332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u="sng" dirty="0" smtClean="0">
                  <a:latin typeface="Stencil" pitchFamily="82" charset="0"/>
                </a:rPr>
                <a:t>AGENDA</a:t>
              </a:r>
              <a:endParaRPr lang="en-US" u="sng" dirty="0">
                <a:latin typeface="Stencil" pitchFamily="82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99401" y="1598950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Introduction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99401" y="2057400"/>
              <a:ext cx="1453199" cy="36933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99401" y="2514600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99401" y="2990129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99401" y="3446560"/>
              <a:ext cx="1453199" cy="36933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294002" y="2559607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41360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905001" y="1862400"/>
            <a:ext cx="7298322" cy="499560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4000" dirty="0" smtClean="0">
                <a:solidFill>
                  <a:srgbClr val="475BCD"/>
                </a:solidFill>
                <a:latin typeface="Stencil"/>
                <a:cs typeface="Stencil"/>
              </a:rPr>
              <a:t>Do now</a:t>
            </a:r>
          </a:p>
          <a:p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</a:t>
            </a:r>
            <a:r>
              <a:rPr lang="en-US" sz="2400" b="1" dirty="0" smtClean="0"/>
              <a:t>4: </a:t>
            </a:r>
            <a:r>
              <a:rPr lang="en-US" sz="2400" b="1" dirty="0"/>
              <a:t>Cracking the “Chemist’s Code”: The Periodic Table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524910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/>
              <a:t>4</a:t>
            </a:r>
            <a:r>
              <a:rPr lang="en-US" sz="6000" b="1" dirty="0" smtClean="0"/>
              <a:t>.3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487810"/>
            <a:ext cx="7407619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rgbClr val="000000"/>
                </a:solidFill>
              </a:rPr>
              <a:t>How can we interpret the recurring trends of ionization energy on the periodic table? 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604553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1" name="Group 20"/>
          <p:cNvGrpSpPr/>
          <p:nvPr/>
        </p:nvGrpSpPr>
        <p:grpSpPr>
          <a:xfrm>
            <a:off x="76200" y="1754577"/>
            <a:ext cx="1828800" cy="5083885"/>
            <a:chOff x="76200" y="293448"/>
            <a:chExt cx="1828800" cy="4969413"/>
          </a:xfrm>
        </p:grpSpPr>
        <p:sp>
          <p:nvSpPr>
            <p:cNvPr id="22" name="Rounded Rectangle 21"/>
            <p:cNvSpPr/>
            <p:nvPr/>
          </p:nvSpPr>
          <p:spPr>
            <a:xfrm>
              <a:off x="76200" y="293448"/>
              <a:ext cx="1828800" cy="4969413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94002" y="577333"/>
              <a:ext cx="1453199" cy="369332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u="sng" dirty="0" smtClean="0">
                  <a:latin typeface="Stencil" pitchFamily="82" charset="0"/>
                </a:rPr>
                <a:t>AGENDA</a:t>
              </a:r>
              <a:endParaRPr lang="en-US" u="sng" dirty="0">
                <a:latin typeface="Stencil" pitchFamily="82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99401" y="1598950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Introduction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99401" y="2057400"/>
              <a:ext cx="1453199" cy="36933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99401" y="2514600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99401" y="2990129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99401" y="3446560"/>
              <a:ext cx="1453199" cy="36933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294002" y="2559607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6632551"/>
              </p:ext>
            </p:extLst>
          </p:nvPr>
        </p:nvGraphicFramePr>
        <p:xfrm>
          <a:off x="2015123" y="3027477"/>
          <a:ext cx="7188200" cy="297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29" name="Document" r:id="rId4" imgW="7188200" imgH="2971800" progId="Word.Document.12">
                  <p:embed/>
                </p:oleObj>
              </mc:Choice>
              <mc:Fallback>
                <p:oleObj name="Document" r:id="rId4" imgW="7188200" imgH="29718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015123" y="3027477"/>
                        <a:ext cx="7188200" cy="297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140565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634374"/>
            <a:ext cx="9143998" cy="4704907"/>
          </a:xfrm>
        </p:spPr>
        <p:txBody>
          <a:bodyPr>
            <a:normAutofit/>
          </a:bodyPr>
          <a:lstStyle/>
          <a:p>
            <a:endParaRPr lang="en-US" sz="4000" b="1" dirty="0" smtClean="0">
              <a:solidFill>
                <a:srgbClr val="000000"/>
              </a:solidFill>
            </a:endParaRPr>
          </a:p>
          <a:p>
            <a:pPr lvl="0"/>
            <a:endParaRPr lang="en-US" sz="4000" dirty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</a:t>
            </a:r>
            <a:r>
              <a:rPr lang="en-US" sz="2400" b="1" dirty="0" smtClean="0"/>
              <a:t>4: </a:t>
            </a:r>
            <a:r>
              <a:rPr lang="en-US" sz="2400" b="1" dirty="0"/>
              <a:t>Cracking the “Chemist’s Code”: The Periodic Table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485834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/>
              <a:t>4</a:t>
            </a:r>
            <a:r>
              <a:rPr lang="en-US" sz="6000" b="1" dirty="0" smtClean="0"/>
              <a:t>.3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87337" y="429196"/>
            <a:ext cx="7407619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rgbClr val="000000"/>
                </a:solidFill>
              </a:rPr>
              <a:t>How can we interpret the recurring trends of ionization energy on the periodic table? 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21" name="Rounded Rectangle 2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78374" y="4827038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48801" y="4823592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07965" y="6422729"/>
            <a:ext cx="1347226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547023" y="6422729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107964" y="1640620"/>
            <a:ext cx="5538651" cy="45530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endParaRPr lang="en-US" sz="3200" dirty="0">
              <a:solidFill>
                <a:srgbClr val="000000"/>
              </a:solidFill>
            </a:endParaRPr>
          </a:p>
          <a:p>
            <a:pPr lvl="0"/>
            <a:endParaRPr lang="en-US" sz="3200" b="1" dirty="0"/>
          </a:p>
          <a:p>
            <a:endParaRPr lang="en-US" sz="4000" dirty="0" smtClean="0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" y="2828836"/>
            <a:ext cx="92033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en-US" sz="3600" dirty="0">
              <a:solidFill>
                <a:srgbClr val="000000"/>
              </a:solidFill>
            </a:endParaRPr>
          </a:p>
        </p:txBody>
      </p:sp>
      <p:sp>
        <p:nvSpPr>
          <p:cNvPr id="19" name="Subtitle 2"/>
          <p:cNvSpPr txBox="1">
            <a:spLocks/>
          </p:cNvSpPr>
          <p:nvPr/>
        </p:nvSpPr>
        <p:spPr>
          <a:xfrm>
            <a:off x="152401" y="1786774"/>
            <a:ext cx="9143998" cy="47049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000" b="1" smtClean="0">
              <a:solidFill>
                <a:srgbClr val="000000"/>
              </a:solidFill>
            </a:endParaRPr>
          </a:p>
          <a:p>
            <a:endParaRPr lang="en-US" sz="4000" smtClean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49800" y="1739880"/>
            <a:ext cx="9193799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000000"/>
                </a:solidFill>
              </a:rPr>
              <a:t>Group Share </a:t>
            </a:r>
            <a:r>
              <a:rPr lang="en-US" sz="4000" b="1" dirty="0" smtClean="0">
                <a:solidFill>
                  <a:srgbClr val="000000"/>
                </a:solidFill>
              </a:rPr>
              <a:t>Out of Summaries</a:t>
            </a:r>
          </a:p>
          <a:p>
            <a:pPr algn="ctr"/>
            <a:r>
              <a:rPr lang="en-US" sz="3200" dirty="0">
                <a:solidFill>
                  <a:srgbClr val="000000"/>
                </a:solidFill>
              </a:rPr>
              <a:t>How can we interpret the recurring trends of the atomic radius on the periodic table? </a:t>
            </a:r>
          </a:p>
          <a:p>
            <a:pPr algn="ctr"/>
            <a:endParaRPr lang="en-US" sz="4000" dirty="0">
              <a:solidFill>
                <a:srgbClr val="000000"/>
              </a:solidFill>
            </a:endParaRPr>
          </a:p>
          <a:p>
            <a:endParaRPr lang="en-US" sz="2800" b="1" dirty="0" smtClean="0">
              <a:solidFill>
                <a:srgbClr val="800000"/>
              </a:solidFill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6570" y="3677434"/>
            <a:ext cx="3612196" cy="2353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3039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634374"/>
            <a:ext cx="9143998" cy="4704907"/>
          </a:xfrm>
        </p:spPr>
        <p:txBody>
          <a:bodyPr>
            <a:normAutofit/>
          </a:bodyPr>
          <a:lstStyle/>
          <a:p>
            <a:endParaRPr lang="en-US" sz="4000" b="1" dirty="0" smtClean="0">
              <a:solidFill>
                <a:srgbClr val="000000"/>
              </a:solidFill>
            </a:endParaRPr>
          </a:p>
          <a:p>
            <a:pPr lvl="0"/>
            <a:endParaRPr lang="en-US" sz="4000" dirty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</a:t>
            </a:r>
            <a:r>
              <a:rPr lang="en-US" sz="2400" b="1" dirty="0" smtClean="0"/>
              <a:t>4: </a:t>
            </a:r>
            <a:r>
              <a:rPr lang="en-US" sz="2400" b="1" dirty="0"/>
              <a:t>Cracking the “Chemist’s Code”: The Periodic Table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485834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/>
              <a:t>4</a:t>
            </a:r>
            <a:r>
              <a:rPr lang="en-US" sz="6000" b="1" dirty="0" smtClean="0"/>
              <a:t>.3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87337" y="429196"/>
            <a:ext cx="7407619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rgbClr val="000000"/>
                </a:solidFill>
              </a:rPr>
              <a:t>How can we interpret the recurring trends of ionization energy on the periodic table? 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21" name="Rounded Rectangle 2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78374" y="4827038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48801" y="4823592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07965" y="6422729"/>
            <a:ext cx="1347226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547023" y="6422729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107964" y="1640620"/>
            <a:ext cx="5538651" cy="45530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endParaRPr lang="en-US" sz="3200" dirty="0">
              <a:solidFill>
                <a:srgbClr val="000000"/>
              </a:solidFill>
            </a:endParaRPr>
          </a:p>
          <a:p>
            <a:pPr lvl="0"/>
            <a:endParaRPr lang="en-US" sz="3200" b="1" dirty="0"/>
          </a:p>
          <a:p>
            <a:endParaRPr lang="en-US" sz="4000" dirty="0" smtClean="0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" y="2828836"/>
            <a:ext cx="92033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en-US" sz="3600" dirty="0">
              <a:solidFill>
                <a:srgbClr val="000000"/>
              </a:solidFill>
            </a:endParaRPr>
          </a:p>
        </p:txBody>
      </p:sp>
      <p:sp>
        <p:nvSpPr>
          <p:cNvPr id="19" name="Subtitle 2"/>
          <p:cNvSpPr txBox="1">
            <a:spLocks/>
          </p:cNvSpPr>
          <p:nvPr/>
        </p:nvSpPr>
        <p:spPr>
          <a:xfrm>
            <a:off x="152401" y="1786774"/>
            <a:ext cx="9143998" cy="47049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000" b="1" smtClean="0">
              <a:solidFill>
                <a:srgbClr val="000000"/>
              </a:solidFill>
            </a:endParaRPr>
          </a:p>
          <a:p>
            <a:endParaRPr lang="en-US" sz="4000" smtClean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49800" y="1739880"/>
            <a:ext cx="91937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000000"/>
                </a:solidFill>
              </a:rPr>
              <a:t>Group Share </a:t>
            </a:r>
            <a:r>
              <a:rPr lang="en-US" sz="4000" b="1" dirty="0" smtClean="0">
                <a:solidFill>
                  <a:srgbClr val="000000"/>
                </a:solidFill>
              </a:rPr>
              <a:t>Out of Questions</a:t>
            </a:r>
          </a:p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Questions from Last Night</a:t>
            </a:r>
            <a:endParaRPr lang="en-US" sz="3200" dirty="0">
              <a:solidFill>
                <a:srgbClr val="000000"/>
              </a:solidFill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6570" y="3677434"/>
            <a:ext cx="3612196" cy="2353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4826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634374"/>
            <a:ext cx="9143998" cy="4704907"/>
          </a:xfrm>
        </p:spPr>
        <p:txBody>
          <a:bodyPr>
            <a:normAutofit/>
          </a:bodyPr>
          <a:lstStyle/>
          <a:p>
            <a:endParaRPr lang="en-US" sz="4000" b="1" dirty="0" smtClean="0">
              <a:solidFill>
                <a:srgbClr val="000000"/>
              </a:solidFill>
            </a:endParaRPr>
          </a:p>
          <a:p>
            <a:pPr lvl="0"/>
            <a:endParaRPr lang="en-US" sz="4000" dirty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</a:t>
            </a:r>
            <a:r>
              <a:rPr lang="en-US" sz="2400" b="1" dirty="0" smtClean="0"/>
              <a:t>4: </a:t>
            </a:r>
            <a:r>
              <a:rPr lang="en-US" sz="2400" b="1" dirty="0"/>
              <a:t>Cracking the “Chemist’s Code”: The Periodic Table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485834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/>
              <a:t>4</a:t>
            </a:r>
            <a:r>
              <a:rPr lang="en-US" sz="6000" b="1" dirty="0" smtClean="0"/>
              <a:t>.3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87337" y="429196"/>
            <a:ext cx="7407619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rgbClr val="000000"/>
                </a:solidFill>
              </a:rPr>
              <a:t>How can we interpret the recurring trends of ionization energy on the periodic table? 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21" name="Rounded Rectangle 2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78374" y="4827038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48801" y="4823592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07965" y="6422729"/>
            <a:ext cx="1347226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547023" y="6422729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107964" y="1640620"/>
            <a:ext cx="5538651" cy="45530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endParaRPr lang="en-US" sz="3200" dirty="0">
              <a:solidFill>
                <a:srgbClr val="000000"/>
              </a:solidFill>
            </a:endParaRPr>
          </a:p>
          <a:p>
            <a:pPr lvl="0"/>
            <a:endParaRPr lang="en-US" sz="3200" b="1" dirty="0"/>
          </a:p>
          <a:p>
            <a:endParaRPr lang="en-US" sz="4000" dirty="0" smtClean="0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" y="2828836"/>
            <a:ext cx="92033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en-US" sz="3600" dirty="0">
              <a:solidFill>
                <a:srgbClr val="000000"/>
              </a:solidFill>
            </a:endParaRPr>
          </a:p>
        </p:txBody>
      </p:sp>
      <p:sp>
        <p:nvSpPr>
          <p:cNvPr id="19" name="Subtitle 2"/>
          <p:cNvSpPr txBox="1">
            <a:spLocks/>
          </p:cNvSpPr>
          <p:nvPr/>
        </p:nvSpPr>
        <p:spPr>
          <a:xfrm>
            <a:off x="152401" y="1786774"/>
            <a:ext cx="9143998" cy="47049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000" b="1" smtClean="0">
              <a:solidFill>
                <a:srgbClr val="000000"/>
              </a:solidFill>
            </a:endParaRPr>
          </a:p>
          <a:p>
            <a:endParaRPr lang="en-US" sz="4000" smtClean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49800" y="1739880"/>
            <a:ext cx="9193799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solidFill>
                  <a:srgbClr val="475BCD"/>
                </a:solidFill>
                <a:latin typeface="Stencil"/>
                <a:cs typeface="Stencil"/>
              </a:rPr>
              <a:t>Guiding questions</a:t>
            </a:r>
          </a:p>
          <a:p>
            <a:pPr algn="ctr"/>
            <a:endParaRPr lang="en-US" sz="4000" b="1" u="sng" dirty="0">
              <a:solidFill>
                <a:srgbClr val="475BCD"/>
              </a:solidFill>
              <a:latin typeface="Stencil"/>
              <a:cs typeface="Stencil"/>
            </a:endParaRPr>
          </a:p>
          <a:p>
            <a:pPr marL="457200" indent="-457200">
              <a:buFont typeface="Arial"/>
              <a:buChar char="•"/>
            </a:pPr>
            <a:r>
              <a:rPr lang="en-US" sz="2800" dirty="0" smtClean="0">
                <a:solidFill>
                  <a:srgbClr val="000000"/>
                </a:solidFill>
              </a:rPr>
              <a:t>Copy these guiding questions in QUESTIONS section and answer in NOTES section:</a:t>
            </a:r>
          </a:p>
          <a:p>
            <a:endParaRPr lang="en-US" sz="2800" dirty="0" smtClean="0">
              <a:solidFill>
                <a:srgbClr val="000000"/>
              </a:solidFill>
            </a:endParaRPr>
          </a:p>
          <a:p>
            <a:pPr marL="971550" lvl="1" indent="-514350">
              <a:buAutoNum type="arabicPeriod"/>
            </a:pPr>
            <a:r>
              <a:rPr lang="en-US" sz="2800" b="1" dirty="0" smtClean="0">
                <a:solidFill>
                  <a:srgbClr val="800000"/>
                </a:solidFill>
              </a:rPr>
              <a:t>What is ionization energy?</a:t>
            </a:r>
          </a:p>
          <a:p>
            <a:pPr marL="971550" lvl="1" indent="-514350">
              <a:buFontTx/>
              <a:buAutoNum type="arabicPeriod"/>
            </a:pPr>
            <a:r>
              <a:rPr lang="en-US" sz="2800" b="1" dirty="0">
                <a:solidFill>
                  <a:srgbClr val="800000"/>
                </a:solidFill>
              </a:rPr>
              <a:t>If you have a higher ionization energy, </a:t>
            </a:r>
            <a:r>
              <a:rPr lang="en-US" sz="2800" b="1" dirty="0" smtClean="0">
                <a:solidFill>
                  <a:srgbClr val="800000"/>
                </a:solidFill>
              </a:rPr>
              <a:t>is it </a:t>
            </a:r>
            <a:r>
              <a:rPr lang="en-US" sz="2800" b="1" dirty="0">
                <a:solidFill>
                  <a:srgbClr val="800000"/>
                </a:solidFill>
              </a:rPr>
              <a:t>easier or more difficult to remove an electron? Why? </a:t>
            </a:r>
            <a:endParaRPr lang="en-US" sz="2800" b="1" dirty="0" smtClean="0">
              <a:solidFill>
                <a:srgbClr val="800000"/>
              </a:solidFill>
            </a:endParaRPr>
          </a:p>
          <a:p>
            <a:pPr marL="971550" lvl="1" indent="-514350">
              <a:buFontTx/>
              <a:buAutoNum type="arabicPeriod"/>
            </a:pPr>
            <a:r>
              <a:rPr lang="en-US" sz="2800" b="1" dirty="0" smtClean="0">
                <a:solidFill>
                  <a:srgbClr val="800000"/>
                </a:solidFill>
              </a:rPr>
              <a:t>Which ionization energy is greater—first or second?</a:t>
            </a:r>
            <a:endParaRPr lang="en-US" sz="2800" b="1" dirty="0">
              <a:solidFill>
                <a:srgbClr val="800000"/>
              </a:solidFill>
            </a:endParaRPr>
          </a:p>
          <a:p>
            <a:endParaRPr lang="en-US" sz="2800" b="1" dirty="0" smtClean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36140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634374"/>
            <a:ext cx="9143998" cy="4704907"/>
          </a:xfrm>
        </p:spPr>
        <p:txBody>
          <a:bodyPr>
            <a:normAutofit/>
          </a:bodyPr>
          <a:lstStyle/>
          <a:p>
            <a:endParaRPr lang="en-US" sz="4000" b="1" dirty="0" smtClean="0">
              <a:solidFill>
                <a:srgbClr val="000000"/>
              </a:solidFill>
            </a:endParaRPr>
          </a:p>
          <a:p>
            <a:pPr lvl="0"/>
            <a:endParaRPr lang="en-US" sz="4000" dirty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</a:t>
            </a:r>
            <a:r>
              <a:rPr lang="en-US" sz="2400" b="1" dirty="0" smtClean="0"/>
              <a:t>4: </a:t>
            </a:r>
            <a:r>
              <a:rPr lang="en-US" sz="2400" b="1" dirty="0"/>
              <a:t>Cracking the “Chemist’s Code”: The Periodic Table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485834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/>
              <a:t>4</a:t>
            </a:r>
            <a:r>
              <a:rPr lang="en-US" sz="6000" b="1" dirty="0" smtClean="0"/>
              <a:t>.3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87337" y="429196"/>
            <a:ext cx="7407619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rgbClr val="000000"/>
                </a:solidFill>
              </a:rPr>
              <a:t>How can we interpret the recurring trends of ionization energy on the periodic table? 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21" name="Rounded Rectangle 2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78374" y="4827038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48801" y="4823592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07965" y="6422729"/>
            <a:ext cx="1347226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547023" y="6422729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107964" y="1640620"/>
            <a:ext cx="5538651" cy="45530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endParaRPr lang="en-US" sz="3200" dirty="0">
              <a:solidFill>
                <a:srgbClr val="000000"/>
              </a:solidFill>
            </a:endParaRPr>
          </a:p>
          <a:p>
            <a:pPr lvl="0"/>
            <a:endParaRPr lang="en-US" sz="3200" b="1" dirty="0"/>
          </a:p>
          <a:p>
            <a:endParaRPr lang="en-US" sz="4000" dirty="0" smtClean="0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" y="2828836"/>
            <a:ext cx="92033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en-US" sz="3600" dirty="0">
              <a:solidFill>
                <a:srgbClr val="000000"/>
              </a:solidFill>
            </a:endParaRPr>
          </a:p>
        </p:txBody>
      </p:sp>
      <p:sp>
        <p:nvSpPr>
          <p:cNvPr id="19" name="Subtitle 2"/>
          <p:cNvSpPr txBox="1">
            <a:spLocks/>
          </p:cNvSpPr>
          <p:nvPr/>
        </p:nvSpPr>
        <p:spPr>
          <a:xfrm>
            <a:off x="152401" y="1786774"/>
            <a:ext cx="9143998" cy="47049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000" b="1" smtClean="0">
              <a:solidFill>
                <a:srgbClr val="000000"/>
              </a:solidFill>
            </a:endParaRPr>
          </a:p>
          <a:p>
            <a:endParaRPr lang="en-US" sz="4000" smtClean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49800" y="1739880"/>
            <a:ext cx="9193799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000000"/>
                </a:solidFill>
              </a:rPr>
              <a:t>Group Share Out</a:t>
            </a:r>
            <a:endParaRPr lang="en-US" sz="4000" dirty="0">
              <a:solidFill>
                <a:srgbClr val="000000"/>
              </a:solidFill>
            </a:endParaRPr>
          </a:p>
          <a:p>
            <a:pPr algn="ctr"/>
            <a:r>
              <a:rPr lang="en-US" sz="4000" dirty="0">
                <a:solidFill>
                  <a:srgbClr val="000000"/>
                </a:solidFill>
              </a:rPr>
              <a:t>Let</a:t>
            </a:r>
            <a:r>
              <a:rPr lang="fr-FR" sz="4000" dirty="0">
                <a:solidFill>
                  <a:srgbClr val="000000"/>
                </a:solidFill>
              </a:rPr>
              <a:t>’</a:t>
            </a:r>
            <a:r>
              <a:rPr lang="en-US" sz="4000" dirty="0">
                <a:solidFill>
                  <a:srgbClr val="000000"/>
                </a:solidFill>
              </a:rPr>
              <a:t>s share out answers to </a:t>
            </a:r>
          </a:p>
          <a:p>
            <a:pPr algn="ctr"/>
            <a:r>
              <a:rPr lang="en-US" sz="4000" dirty="0">
                <a:solidFill>
                  <a:srgbClr val="000000"/>
                </a:solidFill>
              </a:rPr>
              <a:t>these guiding questions!</a:t>
            </a:r>
          </a:p>
          <a:p>
            <a:endParaRPr lang="en-US" sz="2800" b="1" dirty="0" smtClean="0">
              <a:solidFill>
                <a:srgbClr val="800000"/>
              </a:solidFill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6570" y="3677434"/>
            <a:ext cx="3612196" cy="2353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7802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634374"/>
            <a:ext cx="9143998" cy="4704907"/>
          </a:xfrm>
        </p:spPr>
        <p:txBody>
          <a:bodyPr>
            <a:normAutofit/>
          </a:bodyPr>
          <a:lstStyle/>
          <a:p>
            <a:endParaRPr lang="en-US" sz="4000" b="1" dirty="0" smtClean="0">
              <a:solidFill>
                <a:srgbClr val="000000"/>
              </a:solidFill>
            </a:endParaRPr>
          </a:p>
          <a:p>
            <a:pPr lvl="0"/>
            <a:endParaRPr lang="en-US" sz="4000" dirty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</a:t>
            </a:r>
            <a:r>
              <a:rPr lang="en-US" sz="2400" b="1" dirty="0" smtClean="0"/>
              <a:t>4: </a:t>
            </a:r>
            <a:r>
              <a:rPr lang="en-US" sz="2400" b="1" dirty="0"/>
              <a:t>Cracking the “Chemist’s Code”: The Periodic Table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485834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/>
              <a:t>4</a:t>
            </a:r>
            <a:r>
              <a:rPr lang="en-US" sz="6000" b="1" dirty="0" smtClean="0"/>
              <a:t>.3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87337" y="429196"/>
            <a:ext cx="7407619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rgbClr val="000000"/>
                </a:solidFill>
              </a:rPr>
              <a:t>How can we interpret the recurring trends of ionization energy on the periodic table? 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21" name="Rounded Rectangle 2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78374" y="4827038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48801" y="4823592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07965" y="6422729"/>
            <a:ext cx="1347226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547023" y="6422729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107964" y="1640620"/>
            <a:ext cx="5538651" cy="45530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endParaRPr lang="en-US" sz="3200" dirty="0">
              <a:solidFill>
                <a:srgbClr val="000000"/>
              </a:solidFill>
            </a:endParaRPr>
          </a:p>
          <a:p>
            <a:pPr lvl="0"/>
            <a:endParaRPr lang="en-US" sz="3200" b="1" dirty="0"/>
          </a:p>
          <a:p>
            <a:endParaRPr lang="en-US" sz="4000" dirty="0" smtClean="0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" y="2828836"/>
            <a:ext cx="92033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en-US" sz="3600" dirty="0">
              <a:solidFill>
                <a:srgbClr val="000000"/>
              </a:solidFill>
            </a:endParaRPr>
          </a:p>
        </p:txBody>
      </p:sp>
      <p:sp>
        <p:nvSpPr>
          <p:cNvPr id="19" name="Subtitle 2"/>
          <p:cNvSpPr txBox="1">
            <a:spLocks/>
          </p:cNvSpPr>
          <p:nvPr/>
        </p:nvSpPr>
        <p:spPr>
          <a:xfrm>
            <a:off x="152401" y="1786774"/>
            <a:ext cx="9143998" cy="47049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000" b="1" smtClean="0">
              <a:solidFill>
                <a:srgbClr val="000000"/>
              </a:solidFill>
            </a:endParaRPr>
          </a:p>
          <a:p>
            <a:endParaRPr lang="en-US" sz="4000" smtClean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49800" y="1739880"/>
            <a:ext cx="9193799" cy="4201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500" dirty="0" smtClean="0">
                <a:solidFill>
                  <a:srgbClr val="475BCD"/>
                </a:solidFill>
                <a:latin typeface="Stencil"/>
                <a:cs typeface="Stencil"/>
              </a:rPr>
              <a:t>Think ink…pair share</a:t>
            </a:r>
          </a:p>
          <a:p>
            <a:pPr marL="571500" indent="-571500">
              <a:buFont typeface="Arial"/>
              <a:buChar char="•"/>
            </a:pPr>
            <a:r>
              <a:rPr lang="en-US" sz="4000" dirty="0"/>
              <a:t> </a:t>
            </a:r>
            <a:r>
              <a:rPr lang="en-US" sz="3200" b="1" dirty="0" smtClean="0">
                <a:solidFill>
                  <a:srgbClr val="000000"/>
                </a:solidFill>
              </a:rPr>
              <a:t>Copy Question</a:t>
            </a:r>
            <a:r>
              <a:rPr lang="en-US" sz="3200" dirty="0" smtClean="0">
                <a:solidFill>
                  <a:srgbClr val="000000"/>
                </a:solidFill>
              </a:rPr>
              <a:t>:</a:t>
            </a:r>
            <a:r>
              <a:rPr lang="en-US" sz="3200" dirty="0">
                <a:solidFill>
                  <a:srgbClr val="000000"/>
                </a:solidFill>
              </a:rPr>
              <a:t> </a:t>
            </a:r>
            <a:r>
              <a:rPr lang="en-US" sz="3200" b="1" dirty="0" smtClean="0">
                <a:solidFill>
                  <a:srgbClr val="800000"/>
                </a:solidFill>
              </a:rPr>
              <a:t>Why is it harder to remove an electron when it is closer to the nucleus?</a:t>
            </a:r>
          </a:p>
          <a:p>
            <a:endParaRPr lang="en-US" sz="3200" b="1" u="sng" dirty="0" smtClean="0">
              <a:solidFill>
                <a:srgbClr val="000000"/>
              </a:solidFill>
              <a:ea typeface="ＭＳ Ｐゴシック" charset="-128"/>
              <a:cs typeface="ＭＳ Ｐゴシック" charset="-128"/>
            </a:endParaRPr>
          </a:p>
          <a:p>
            <a:pPr marL="457200" indent="-457200">
              <a:buFont typeface="Arial"/>
              <a:buChar char="•"/>
            </a:pPr>
            <a:r>
              <a:rPr lang="en-US" sz="3200" b="1" u="sng" dirty="0" smtClean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Notes: </a:t>
            </a:r>
          </a:p>
          <a:p>
            <a:pPr marL="514350" indent="-514350">
              <a:buAutoNum type="arabicPeriod"/>
            </a:pPr>
            <a:r>
              <a:rPr lang="en-US" sz="3200" dirty="0" smtClean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Answer Question for 2 minutes </a:t>
            </a:r>
            <a:r>
              <a:rPr lang="en-US" sz="3200" b="1" dirty="0" smtClean="0">
                <a:solidFill>
                  <a:srgbClr val="FF0000"/>
                </a:solidFill>
                <a:ea typeface="ＭＳ Ｐゴシック" charset="-128"/>
                <a:cs typeface="ＭＳ Ｐゴシック" charset="-128"/>
              </a:rPr>
              <a:t>(I think…)</a:t>
            </a:r>
          </a:p>
          <a:p>
            <a:pPr marL="514350" indent="-514350">
              <a:buAutoNum type="arabicPeriod"/>
            </a:pPr>
            <a:r>
              <a:rPr lang="en-US" sz="3200" dirty="0" smtClean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Turn and Talk and write down what your partner said </a:t>
            </a:r>
            <a:r>
              <a:rPr lang="en-US" sz="3200" b="1" dirty="0" smtClean="0">
                <a:solidFill>
                  <a:srgbClr val="FF0000"/>
                </a:solidFill>
                <a:ea typeface="ＭＳ Ｐゴシック" charset="-128"/>
                <a:cs typeface="ＭＳ Ｐゴシック" charset="-128"/>
              </a:rPr>
              <a:t>(My partner thinks…)</a:t>
            </a:r>
            <a:endParaRPr lang="en-US" sz="3200" b="1" dirty="0">
              <a:solidFill>
                <a:srgbClr val="FF0000"/>
              </a:solidFill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896029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wilight">
  <a:themeElements>
    <a:clrScheme name="Twilight">
      <a:dk1>
        <a:sysClr val="windowText" lastClr="000000"/>
      </a:dk1>
      <a:lt1>
        <a:sysClr val="window" lastClr="FFFFFF"/>
      </a:lt1>
      <a:dk2>
        <a:srgbClr val="24213E"/>
      </a:dk2>
      <a:lt2>
        <a:srgbClr val="E9EAF0"/>
      </a:lt2>
      <a:accent1>
        <a:srgbClr val="E8BC4A"/>
      </a:accent1>
      <a:accent2>
        <a:srgbClr val="83C1C6"/>
      </a:accent2>
      <a:accent3>
        <a:srgbClr val="E78D35"/>
      </a:accent3>
      <a:accent4>
        <a:srgbClr val="909CE1"/>
      </a:accent4>
      <a:accent5>
        <a:srgbClr val="839C41"/>
      </a:accent5>
      <a:accent6>
        <a:srgbClr val="CC5439"/>
      </a:accent6>
      <a:hlink>
        <a:srgbClr val="1C6CF1"/>
      </a:hlink>
      <a:folHlink>
        <a:srgbClr val="C649E0"/>
      </a:folHlink>
    </a:clrScheme>
    <a:fontScheme name="Twilight">
      <a:majorFont>
        <a:latin typeface="Corbel"/>
        <a:ea typeface=""/>
        <a:cs typeface=""/>
        <a:font script="Jpan" typeface="ヒラギノ角ゴ Pro W3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ヒラギノ角ゴ Pro W3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wi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 fov="600000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300000"/>
              </a:schemeClr>
            </a:gs>
            <a:gs pos="31000">
              <a:schemeClr val="bg1">
                <a:tint val="100000"/>
                <a:satMod val="300000"/>
              </a:schemeClr>
            </a:gs>
            <a:gs pos="62000">
              <a:schemeClr val="phClr">
                <a:tint val="100000"/>
                <a:shade val="100000"/>
                <a:satMod val="100000"/>
              </a:schemeClr>
            </a:gs>
            <a:gs pos="100000">
              <a:schemeClr val="phClr">
                <a:shade val="100000"/>
                <a:hueMod val="93000"/>
                <a:satMod val="50000"/>
                <a:lumMod val="2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atMod val="100000"/>
              </a:schemeClr>
            </a:gs>
            <a:gs pos="100000">
              <a:schemeClr val="phClr">
                <a:tint val="100000"/>
                <a:shade val="100000"/>
                <a:alpha val="100000"/>
                <a:hueMod val="100000"/>
                <a:satMod val="150000"/>
                <a:lumMod val="5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Twilight.thmx</Template>
  <TotalTime>8641</TotalTime>
  <Words>1545</Words>
  <Application>Microsoft Macintosh PowerPoint</Application>
  <PresentationFormat>On-screen Show (4:3)</PresentationFormat>
  <Paragraphs>403</Paragraphs>
  <Slides>26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8" baseType="lpstr">
      <vt:lpstr>Twilight</vt:lpstr>
      <vt:lpstr>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NYCDOE Schools</dc:creator>
  <cp:lastModifiedBy>User</cp:lastModifiedBy>
  <cp:revision>356</cp:revision>
  <dcterms:created xsi:type="dcterms:W3CDTF">2012-11-19T19:26:54Z</dcterms:created>
  <dcterms:modified xsi:type="dcterms:W3CDTF">2015-03-02T03:47:07Z</dcterms:modified>
</cp:coreProperties>
</file>