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docx" ContentType="application/vnd.openxmlformats-officedocument.wordprocessingml.document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3"/>
  </p:notesMasterIdLst>
  <p:sldIdLst>
    <p:sldId id="258" r:id="rId2"/>
    <p:sldId id="257" r:id="rId3"/>
    <p:sldId id="260" r:id="rId4"/>
    <p:sldId id="262" r:id="rId5"/>
    <p:sldId id="288" r:id="rId6"/>
    <p:sldId id="289" r:id="rId7"/>
    <p:sldId id="290" r:id="rId8"/>
    <p:sldId id="291" r:id="rId9"/>
    <p:sldId id="273" r:id="rId10"/>
    <p:sldId id="270" r:id="rId11"/>
    <p:sldId id="272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213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83B3E07-FDBD-EE40-A897-AA05B334E43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28076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54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 sz="4000"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 sz="1600">
                <a:latin typeface="+mn-lt"/>
              </a:defRPr>
            </a:lvl1pPr>
          </a:lstStyle>
          <a:p>
            <a:fld id="{B543BEA5-6360-6C4A-8BFC-3EE9A044846B}" type="datetime1">
              <a:rPr lang="en-US"/>
              <a:pPr/>
              <a:t>3/2/15</a:t>
            </a:fld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 sz="1600"/>
            </a:lvl1pPr>
          </a:lstStyle>
          <a:p>
            <a:r>
              <a:rPr lang="en-US"/>
              <a:t>copyright 2006 www.brainybetty.com ALL RIGHTS RESERVED.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 sz="1600"/>
            </a:lvl1pPr>
          </a:lstStyle>
          <a:p>
            <a:fld id="{781DB4F4-7837-AD47-84A3-80EF370C4F8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4DD34C1-C52F-DF4E-9C4C-243D20234432}" type="datetime1">
              <a:rPr lang="en-US"/>
              <a:pPr/>
              <a:t>3/2/15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2006 www.brainybetty.com ALL RIGHTS RESERVED.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E94493-31C1-8F47-9E0D-E184DA9FFC3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8389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3AF1B95-E7F6-FC49-9D2D-048B010BC9B2}" type="datetime1">
              <a:rPr lang="en-US"/>
              <a:pPr/>
              <a:t>3/2/15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2006 www.brainybetty.com ALL RIGHTS RESERVED.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EEC1FF-55E6-5A41-A3B1-19578F117BD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20844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7C07176-31FF-3241-A93A-94AFBDAD4DB7}" type="datetime1">
              <a:rPr lang="en-US"/>
              <a:pPr/>
              <a:t>3/2/15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2006 www.brainybetty.com ALL RIGHTS RESERVED.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E4674C-5202-3E40-9772-A7D37FE15E6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70492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25319BA-C77F-4A4B-8B30-7A0BE48DBFE2}" type="datetime1">
              <a:rPr lang="en-US"/>
              <a:pPr/>
              <a:t>3/2/15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2006 www.brainybetty.com ALL RIGHTS RESERVED.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1EA261-8B83-E242-9CCA-0FDDCC04A91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32535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4A03B73-7EDE-FF4A-83B9-99CF93774E83}" type="datetime1">
              <a:rPr lang="en-US"/>
              <a:pPr/>
              <a:t>3/2/15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2006 www.brainybetty.com ALL RIGHTS RESERVED.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E140BE-EF2C-B44B-8DC2-8322FE3EDA8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08392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0820607-DC27-C745-A573-5ED974F05F27}" type="datetime1">
              <a:rPr lang="en-US"/>
              <a:pPr/>
              <a:t>3/2/15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2006 www.brainybetty.com ALL RIGHTS RESERVED.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88B0BD-98FB-704C-9644-9DBA62ACF38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86561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D1EBCE1-D11C-BA4A-B789-0FDA296A1433}" type="datetime1">
              <a:rPr lang="en-US"/>
              <a:pPr/>
              <a:t>3/2/15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2006 www.brainybetty.com ALL RIGHTS RESERVED.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F1EA0F-8545-774A-AA04-008293ED5E4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17018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55A5E34-3E1F-EC41-8C5D-3F920576CBE0}" type="datetime1">
              <a:rPr lang="en-US"/>
              <a:pPr/>
              <a:t>3/2/15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2006 www.brainybetty.com ALL RIGHTS RESERVED.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78B19F-A122-2A47-AAA5-DCE04E6AA3F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8183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A89FBE8-4CFD-2446-9EA5-BDC20A501ECD}" type="datetime1">
              <a:rPr lang="en-US"/>
              <a:pPr/>
              <a:t>3/2/15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2006 www.brainybetty.com ALL RIGHTS RESERVED.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FE8B86-F344-EE44-ABD6-67ADD823824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460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7F628D4-63C3-4141-A484-EA3E7A80E592}" type="datetime1">
              <a:rPr lang="en-US"/>
              <a:pPr/>
              <a:t>3/2/15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2006 www.brainybetty.com ALL RIGHTS RESERVED.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F98CFD-3662-3F4F-BA81-999A81F4679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5238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613525"/>
            <a:ext cx="21336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fld id="{C2205D52-C5AC-7447-BBFB-A63E43A1E4C5}" type="datetime1">
              <a:rPr lang="en-US"/>
              <a:pPr/>
              <a:t>3/2/15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209800" y="6629400"/>
            <a:ext cx="51054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r>
              <a:rPr lang="en-US"/>
              <a:t>copyright 2006 www.brainybetty.com ALL RIGHTS RESERVED.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613525"/>
            <a:ext cx="21336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0CFF51C7-3632-2D48-B841-D7DE931138C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ndy" charset="0"/>
          <a:ea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ndy" charset="0"/>
          <a:ea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ndy" charset="0"/>
          <a:ea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ndy" charset="0"/>
          <a:ea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ndy" charset="0"/>
          <a:ea typeface="ＭＳ Ｐゴシック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ndy" charset="0"/>
          <a:ea typeface="ＭＳ Ｐゴシック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ndy" charset="0"/>
          <a:ea typeface="ＭＳ Ｐゴシック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ndy" charset="0"/>
          <a:ea typeface="ＭＳ Ｐゴシック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6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32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4" Type="http://schemas.openxmlformats.org/officeDocument/2006/relationships/package" Target="../embeddings/Microsoft_Word_Document2.docx"/><Relationship Id="rId5" Type="http://schemas.openxmlformats.org/officeDocument/2006/relationships/image" Target="../media/image6.png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package" Target="../embeddings/Microsoft_Word_Document1.docx"/><Relationship Id="rId5" Type="http://schemas.openxmlformats.org/officeDocument/2006/relationships/image" Target="../media/image4.png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Subtitle 2"/>
          <p:cNvSpPr>
            <a:spLocks noGrp="1"/>
          </p:cNvSpPr>
          <p:nvPr>
            <p:ph type="subTitle" idx="1"/>
          </p:nvPr>
        </p:nvSpPr>
        <p:spPr>
          <a:xfrm>
            <a:off x="1905000" y="609600"/>
            <a:ext cx="7296150" cy="3806092"/>
          </a:xfrm>
        </p:spPr>
        <p:txBody>
          <a:bodyPr>
            <a:normAutofit lnSpcReduction="10000"/>
          </a:bodyPr>
          <a:lstStyle/>
          <a:p>
            <a:pPr algn="l" eaLnBrk="1" hangingPunct="1"/>
            <a:r>
              <a:rPr lang="en-US" sz="3400" b="1" u="sng" dirty="0" smtClean="0">
                <a:solidFill>
                  <a:srgbClr val="FF0000"/>
                </a:solidFill>
                <a:latin typeface="Stencil"/>
                <a:ea typeface="ＭＳ Ｐゴシック" charset="-128"/>
                <a:cs typeface="Stencil"/>
              </a:rPr>
              <a:t>DATE: </a:t>
            </a:r>
            <a:r>
              <a:rPr lang="en-US" sz="3400" dirty="0" smtClean="0">
                <a:solidFill>
                  <a:srgbClr val="000000"/>
                </a:solidFill>
                <a:latin typeface="Andy"/>
                <a:ea typeface="ＭＳ Ｐゴシック" charset="-128"/>
                <a:cs typeface="Andy"/>
              </a:rPr>
              <a:t>3/5/15</a:t>
            </a:r>
          </a:p>
          <a:p>
            <a:pPr algn="l"/>
            <a:r>
              <a:rPr lang="en-US" sz="3400" b="1" u="sng" dirty="0" smtClean="0">
                <a:solidFill>
                  <a:srgbClr val="FF0000"/>
                </a:solidFill>
                <a:latin typeface="Stencil"/>
                <a:ea typeface="ＭＳ Ｐゴシック" charset="-128"/>
                <a:cs typeface="Stencil"/>
              </a:rPr>
              <a:t>TOPIC/ Objective</a:t>
            </a:r>
            <a:r>
              <a:rPr lang="en-US" sz="3400" b="1" dirty="0" smtClean="0">
                <a:solidFill>
                  <a:srgbClr val="FF0000"/>
                </a:solidFill>
                <a:latin typeface="Stencil"/>
                <a:ea typeface="ＭＳ Ｐゴシック" charset="-128"/>
                <a:cs typeface="Stencil"/>
              </a:rPr>
              <a:t>: </a:t>
            </a:r>
            <a:r>
              <a:rPr lang="en-US" sz="3600" dirty="0" smtClean="0"/>
              <a:t>I will characterize the various families on the periodic table.</a:t>
            </a:r>
          </a:p>
          <a:p>
            <a:pPr algn="l"/>
            <a:r>
              <a:rPr lang="en-US" sz="3700" b="1" u="sng" dirty="0" smtClean="0">
                <a:solidFill>
                  <a:srgbClr val="FF0000"/>
                </a:solidFill>
                <a:latin typeface="Stencil"/>
                <a:ea typeface="ＭＳ Ｐゴシック" charset="-128"/>
                <a:cs typeface="Stencil"/>
              </a:rPr>
              <a:t>Essential question</a:t>
            </a:r>
            <a:r>
              <a:rPr lang="en-US" sz="3700" b="1" dirty="0" smtClean="0">
                <a:solidFill>
                  <a:srgbClr val="FF0000"/>
                </a:solidFill>
                <a:latin typeface="Stencil"/>
                <a:ea typeface="ＭＳ Ｐゴシック" charset="-128"/>
                <a:cs typeface="Stencil"/>
              </a:rPr>
              <a:t>:</a:t>
            </a:r>
            <a:r>
              <a:rPr lang="en-US" sz="3700" dirty="0" smtClean="0">
                <a:latin typeface="Stencil"/>
                <a:ea typeface="ＭＳ Ｐゴシック" charset="-128"/>
                <a:cs typeface="Stencil"/>
              </a:rPr>
              <a:t> </a:t>
            </a:r>
            <a:r>
              <a:rPr lang="en-US" sz="3600" dirty="0" smtClean="0">
                <a:solidFill>
                  <a:srgbClr val="000000"/>
                </a:solidFill>
              </a:rPr>
              <a:t>How can we characterize the various families on the periodic table?</a:t>
            </a:r>
            <a:endParaRPr lang="en-US" sz="3600" dirty="0">
              <a:solidFill>
                <a:srgbClr val="0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24490"/>
            <a:ext cx="9203323" cy="461665"/>
          </a:xfrm>
          <a:prstGeom prst="rect">
            <a:avLst/>
          </a:prstGeom>
          <a:solidFill>
            <a:schemeClr val="tx1"/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 dirty="0">
                <a:solidFill>
                  <a:srgbClr val="FFFFFF"/>
                </a:solidFill>
              </a:rPr>
              <a:t>U</a:t>
            </a:r>
            <a:r>
              <a:rPr lang="en-US" sz="2400" b="1" dirty="0">
                <a:solidFill>
                  <a:schemeClr val="bg1"/>
                </a:solidFill>
              </a:rPr>
              <a:t>nit 4: Cracking the “Chemist’s Code”: The Periodic Table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0" y="563986"/>
            <a:ext cx="1767799" cy="1015663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6000" b="1" dirty="0" smtClean="0">
                <a:solidFill>
                  <a:schemeClr val="bg1"/>
                </a:solidFill>
              </a:rPr>
              <a:t>4.6</a:t>
            </a:r>
            <a:endParaRPr lang="en-US" sz="6000" dirty="0">
              <a:solidFill>
                <a:schemeClr val="bg1"/>
              </a:solidFill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76200" y="1754577"/>
            <a:ext cx="1828800" cy="5083885"/>
            <a:chOff x="76200" y="293448"/>
            <a:chExt cx="1828800" cy="4969413"/>
          </a:xfrm>
        </p:grpSpPr>
        <p:sp>
          <p:nvSpPr>
            <p:cNvPr id="12" name="Rounded Rectangle 11"/>
            <p:cNvSpPr/>
            <p:nvPr/>
          </p:nvSpPr>
          <p:spPr>
            <a:xfrm>
              <a:off x="76200" y="293448"/>
              <a:ext cx="1828800" cy="4969413"/>
            </a:xfrm>
            <a:prstGeom prst="roundRect">
              <a:avLst/>
            </a:prstGeom>
            <a:solidFill>
              <a:srgbClr val="8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294002" y="577333"/>
              <a:ext cx="1453199" cy="369332"/>
            </a:xfrm>
            <a:prstGeom prst="rect">
              <a:avLst/>
            </a:prstGeom>
            <a:solidFill>
              <a:schemeClr val="bg2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u="sng" dirty="0" smtClean="0">
                  <a:latin typeface="Stencil" pitchFamily="82" charset="0"/>
                </a:rPr>
                <a:t>AGENDA</a:t>
              </a:r>
              <a:endParaRPr lang="en-US" u="sng" dirty="0">
                <a:latin typeface="Stencil" pitchFamily="82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299401" y="1598950"/>
              <a:ext cx="1453199" cy="369332"/>
            </a:xfrm>
            <a:prstGeom prst="rect">
              <a:avLst/>
            </a:prstGeom>
            <a:solidFill>
              <a:schemeClr val="tx2">
                <a:lumMod val="85000"/>
                <a:lumOff val="1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FFFFFF"/>
                  </a:solidFill>
                </a:rPr>
                <a:t>Introduction</a:t>
              </a:r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299401" y="2057400"/>
              <a:ext cx="1453199" cy="369332"/>
            </a:xfrm>
            <a:prstGeom prst="rect">
              <a:avLst/>
            </a:prstGeom>
            <a:solidFill>
              <a:schemeClr val="tx2">
                <a:lumMod val="85000"/>
                <a:lumOff val="1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FFFFFF"/>
                  </a:solidFill>
                </a:rPr>
                <a:t>Mini-Lesson</a:t>
              </a:r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299401" y="2514600"/>
              <a:ext cx="1453199" cy="361016"/>
            </a:xfrm>
            <a:prstGeom prst="rect">
              <a:avLst/>
            </a:prstGeom>
            <a:solidFill>
              <a:schemeClr val="tx2">
                <a:lumMod val="85000"/>
                <a:lumOff val="1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FFFFFF"/>
                  </a:solidFill>
                </a:rPr>
                <a:t>Summary</a:t>
              </a:r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299401" y="2990129"/>
              <a:ext cx="1453199" cy="361016"/>
            </a:xfrm>
            <a:prstGeom prst="rect">
              <a:avLst/>
            </a:prstGeom>
            <a:solidFill>
              <a:schemeClr val="tx2">
                <a:lumMod val="85000"/>
                <a:lumOff val="1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FFFFFF"/>
                  </a:solidFill>
                </a:rPr>
                <a:t>Work Period</a:t>
              </a:r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299401" y="3446560"/>
              <a:ext cx="1453199" cy="369332"/>
            </a:xfrm>
            <a:prstGeom prst="rect">
              <a:avLst/>
            </a:prstGeom>
            <a:solidFill>
              <a:schemeClr val="tx2">
                <a:lumMod val="85000"/>
                <a:lumOff val="1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FFFFFF"/>
                  </a:solidFill>
                </a:rPr>
                <a:t>Exit Slip</a:t>
              </a:r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294001" y="1066800"/>
              <a:ext cx="1453199" cy="369332"/>
            </a:xfrm>
            <a:prstGeom prst="rect">
              <a:avLst/>
            </a:prstGeom>
            <a:solidFill>
              <a:schemeClr val="bg2">
                <a:lumMod val="60000"/>
                <a:lumOff val="4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800000"/>
                  </a:solidFill>
                </a:rPr>
                <a:t>Do Now</a:t>
              </a:r>
              <a:endParaRPr lang="en-US" dirty="0">
                <a:solidFill>
                  <a:srgbClr val="800000"/>
                </a:solidFill>
              </a:endParaRPr>
            </a:p>
          </p:txBody>
        </p:sp>
      </p:grp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0426" y="5568464"/>
            <a:ext cx="871830" cy="957382"/>
          </a:xfrm>
          <a:prstGeom prst="rect">
            <a:avLst/>
          </a:prstGeom>
        </p:spPr>
      </p:pic>
      <p:pic>
        <p:nvPicPr>
          <p:cNvPr id="2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4310" y="4415692"/>
            <a:ext cx="1758511" cy="2369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" name="Content Placeholder 2"/>
          <p:cNvSpPr txBox="1">
            <a:spLocks/>
          </p:cNvSpPr>
          <p:nvPr/>
        </p:nvSpPr>
        <p:spPr>
          <a:xfrm>
            <a:off x="3732821" y="4415692"/>
            <a:ext cx="5411179" cy="2442308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vert="horz" lIns="91440" tIns="45720" rIns="91440" bIns="45720" rtlCol="0">
            <a:normAutofit fontScale="700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2000" b="1" u="sng" dirty="0" smtClean="0">
                <a:solidFill>
                  <a:srgbClr val="000000"/>
                </a:solidFill>
                <a:latin typeface="Stencil" pitchFamily="82" charset="0"/>
              </a:rPr>
              <a:t>DO NOW</a:t>
            </a:r>
            <a:r>
              <a:rPr lang="en-US" sz="12000" b="1" dirty="0" smtClean="0">
                <a:solidFill>
                  <a:srgbClr val="000000"/>
                </a:solidFill>
                <a:latin typeface="Stencil" pitchFamily="82" charset="0"/>
              </a:rPr>
              <a:t>:</a:t>
            </a:r>
            <a:r>
              <a:rPr lang="en-US" sz="8000" b="1" dirty="0" smtClean="0">
                <a:solidFill>
                  <a:srgbClr val="000000"/>
                </a:solidFill>
                <a:latin typeface="Stencil" pitchFamily="82" charset="0"/>
              </a:rPr>
              <a:t> </a:t>
            </a:r>
          </a:p>
          <a:p>
            <a:pPr algn="l"/>
            <a:r>
              <a:rPr lang="en-US" sz="5100" b="1" dirty="0" smtClean="0">
                <a:solidFill>
                  <a:srgbClr val="800000"/>
                </a:solidFill>
                <a:latin typeface="Corbel"/>
                <a:cs typeface="Corbel"/>
              </a:rPr>
              <a:t>Complete Do Now Slip.</a:t>
            </a:r>
          </a:p>
          <a:p>
            <a:pPr algn="l"/>
            <a:r>
              <a:rPr lang="en-US" sz="5100" b="1" dirty="0" smtClean="0">
                <a:solidFill>
                  <a:srgbClr val="800000"/>
                </a:solidFill>
                <a:latin typeface="Corbel"/>
                <a:cs typeface="Corbel"/>
              </a:rPr>
              <a:t>You have </a:t>
            </a:r>
            <a:r>
              <a:rPr lang="en-US" sz="5100" b="1" dirty="0">
                <a:solidFill>
                  <a:srgbClr val="800000"/>
                </a:solidFill>
                <a:latin typeface="Corbel"/>
                <a:cs typeface="Corbel"/>
              </a:rPr>
              <a:t>5</a:t>
            </a:r>
            <a:r>
              <a:rPr lang="en-US" sz="5100" b="1" dirty="0" smtClean="0">
                <a:solidFill>
                  <a:srgbClr val="800000"/>
                </a:solidFill>
                <a:latin typeface="Corbel"/>
                <a:cs typeface="Corbel"/>
              </a:rPr>
              <a:t> minutes.</a:t>
            </a:r>
          </a:p>
        </p:txBody>
      </p:sp>
    </p:spTree>
    <p:extLst>
      <p:ext uri="{BB962C8B-B14F-4D97-AF65-F5344CB8AC3E}">
        <p14:creationId xmlns:p14="http://schemas.microsoft.com/office/powerpoint/2010/main" val="6705757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B5A6C-5881-364E-9D32-8F2236DC2788}" type="datetime1">
              <a:rPr lang="en-US"/>
              <a:pPr/>
              <a:t>3/2/15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24875-D307-2643-84A3-438AFC6EA9F3}" type="slidenum">
              <a:rPr lang="en-US"/>
              <a:pPr/>
              <a:t>10</a:t>
            </a:fld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534400" cy="4525963"/>
          </a:xfrm>
        </p:spPr>
        <p:txBody>
          <a:bodyPr/>
          <a:lstStyle/>
          <a:p>
            <a:pPr marL="0" indent="0">
              <a:buNone/>
            </a:pPr>
            <a:r>
              <a:rPr lang="en-US" sz="3200" b="1" u="sng" dirty="0" smtClean="0"/>
              <a:t>HOMEWORK:</a:t>
            </a:r>
          </a:p>
          <a:p>
            <a:endParaRPr lang="en-US" sz="2600" dirty="0" smtClean="0"/>
          </a:p>
          <a:p>
            <a:r>
              <a:rPr lang="en-US" sz="2600" dirty="0" smtClean="0"/>
              <a:t>Finish classwork of 4.6</a:t>
            </a:r>
          </a:p>
          <a:p>
            <a:endParaRPr lang="en-US" sz="2600" dirty="0" smtClean="0"/>
          </a:p>
          <a:p>
            <a:r>
              <a:rPr lang="en-US" sz="2600" dirty="0" smtClean="0"/>
              <a:t>Write a summary of today’s lesson</a:t>
            </a:r>
          </a:p>
          <a:p>
            <a:endParaRPr lang="en-US" sz="2600" dirty="0" smtClean="0"/>
          </a:p>
          <a:p>
            <a:r>
              <a:rPr lang="en-US" sz="2600" dirty="0" smtClean="0"/>
              <a:t>Create two questions</a:t>
            </a:r>
          </a:p>
          <a:p>
            <a:endParaRPr lang="en-US" sz="2600" dirty="0" smtClean="0"/>
          </a:p>
          <a:p>
            <a:r>
              <a:rPr lang="en-US" sz="2600" dirty="0" smtClean="0"/>
              <a:t>Highlight important information from the lesson</a:t>
            </a:r>
            <a:endParaRPr lang="en-US" sz="2600" dirty="0"/>
          </a:p>
          <a:p>
            <a:pPr marL="0" indent="0">
              <a:buNone/>
            </a:pPr>
            <a:endParaRPr lang="en-US" sz="3400" b="1" u="sng" dirty="0"/>
          </a:p>
        </p:txBody>
      </p:sp>
      <p:sp>
        <p:nvSpPr>
          <p:cNvPr id="7" name="TextBox 6"/>
          <p:cNvSpPr txBox="1"/>
          <p:nvPr/>
        </p:nvSpPr>
        <p:spPr>
          <a:xfrm>
            <a:off x="0" y="24490"/>
            <a:ext cx="9203323" cy="461665"/>
          </a:xfrm>
          <a:prstGeom prst="rect">
            <a:avLst/>
          </a:prstGeom>
          <a:solidFill>
            <a:schemeClr val="tx1"/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 dirty="0">
                <a:solidFill>
                  <a:srgbClr val="FFFFFF"/>
                </a:solidFill>
              </a:rPr>
              <a:t>Unit 4: Cracking the “Chemist’s Code”: The Periodic Table</a:t>
            </a:r>
            <a:endParaRPr lang="en-US" sz="2400" dirty="0">
              <a:solidFill>
                <a:srgbClr val="FFFFFF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563986"/>
            <a:ext cx="1767799" cy="1015663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6000" b="1" dirty="0" smtClean="0">
                <a:solidFill>
                  <a:schemeClr val="bg1"/>
                </a:solidFill>
              </a:rPr>
              <a:t>4.6</a:t>
            </a:r>
            <a:endParaRPr lang="en-US" sz="6000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767799" y="565962"/>
            <a:ext cx="7407619" cy="954107"/>
          </a:xfrm>
          <a:prstGeom prst="rect">
            <a:avLst/>
          </a:prstGeom>
          <a:solidFill>
            <a:srgbClr val="800000"/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</a:rPr>
              <a:t>How can we characterize the various families on the periodic table?</a:t>
            </a:r>
            <a:endParaRPr lang="en-US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74074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B5A6C-5881-364E-9D32-8F2236DC2788}" type="datetime1">
              <a:rPr lang="en-US"/>
              <a:pPr/>
              <a:t>3/2/15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24875-D307-2643-84A3-438AFC6EA9F3}" type="slidenum">
              <a:rPr lang="en-US"/>
              <a:pPr/>
              <a:t>11</a:t>
            </a:fld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51037"/>
            <a:ext cx="8686800" cy="4525963"/>
          </a:xfrm>
        </p:spPr>
        <p:txBody>
          <a:bodyPr/>
          <a:lstStyle/>
          <a:p>
            <a:pPr marL="0" indent="0">
              <a:buNone/>
            </a:pPr>
            <a:r>
              <a:rPr lang="en-US" sz="3200" b="1" u="sng" dirty="0" smtClean="0"/>
              <a:t>EXIT SLIP</a:t>
            </a:r>
          </a:p>
          <a:p>
            <a:pPr marL="0" indent="0">
              <a:buNone/>
            </a:pPr>
            <a:r>
              <a:rPr lang="en-US" sz="3200" b="1" i="1" dirty="0" smtClean="0">
                <a:solidFill>
                  <a:srgbClr val="FF0000"/>
                </a:solidFill>
              </a:rPr>
              <a:t>Make sure you get your trackers checked!</a:t>
            </a:r>
          </a:p>
          <a:p>
            <a:pPr marL="0" indent="0">
              <a:buNone/>
            </a:pPr>
            <a:endParaRPr lang="en-US" sz="3200" b="1" u="sng" dirty="0"/>
          </a:p>
        </p:txBody>
      </p:sp>
      <p:sp>
        <p:nvSpPr>
          <p:cNvPr id="7" name="TextBox 6"/>
          <p:cNvSpPr txBox="1"/>
          <p:nvPr/>
        </p:nvSpPr>
        <p:spPr>
          <a:xfrm>
            <a:off x="0" y="24490"/>
            <a:ext cx="9203323" cy="461665"/>
          </a:xfrm>
          <a:prstGeom prst="rect">
            <a:avLst/>
          </a:prstGeom>
          <a:solidFill>
            <a:schemeClr val="tx1"/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 dirty="0">
                <a:solidFill>
                  <a:srgbClr val="FFFFFF"/>
                </a:solidFill>
              </a:rPr>
              <a:t>Unit 4: Cracking the “Chemist’s Code”: The Periodic Table</a:t>
            </a:r>
            <a:endParaRPr lang="en-US" sz="2400" dirty="0">
              <a:solidFill>
                <a:srgbClr val="FFFFFF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563986"/>
            <a:ext cx="1767799" cy="1015663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6000" b="1" dirty="0" smtClean="0">
                <a:solidFill>
                  <a:schemeClr val="bg1"/>
                </a:solidFill>
              </a:rPr>
              <a:t>4.6</a:t>
            </a:r>
            <a:endParaRPr lang="en-US" sz="6000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767799" y="565962"/>
            <a:ext cx="7407619" cy="954107"/>
          </a:xfrm>
          <a:prstGeom prst="rect">
            <a:avLst/>
          </a:prstGeom>
          <a:solidFill>
            <a:srgbClr val="800000"/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</a:rPr>
              <a:t>How can we characterize the various families on the periodic table?</a:t>
            </a:r>
            <a:endParaRPr lang="en-US" sz="2800" b="1" dirty="0">
              <a:solidFill>
                <a:schemeClr val="bg1"/>
              </a:solidFill>
            </a:endParaRPr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10251869"/>
              </p:ext>
            </p:extLst>
          </p:nvPr>
        </p:nvGraphicFramePr>
        <p:xfrm>
          <a:off x="762000" y="3198935"/>
          <a:ext cx="8124030" cy="34304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4" name="Document" r:id="rId4" imgW="7188200" imgH="3035300" progId="Word.Document.12">
                  <p:embed/>
                </p:oleObj>
              </mc:Choice>
              <mc:Fallback>
                <p:oleObj name="Document" r:id="rId4" imgW="7188200" imgH="303530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762000" y="3198935"/>
                        <a:ext cx="8124030" cy="343046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821475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B5A6C-5881-364E-9D32-8F2236DC2788}" type="datetime1">
              <a:rPr lang="en-US"/>
              <a:pPr/>
              <a:t>3/2/15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24875-D307-2643-84A3-438AFC6EA9F3}" type="slidenum">
              <a:rPr lang="en-US"/>
              <a:pPr/>
              <a:t>2</a:t>
            </a:fld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534400" cy="4525963"/>
          </a:xfrm>
        </p:spPr>
        <p:txBody>
          <a:bodyPr/>
          <a:lstStyle/>
          <a:p>
            <a:pPr marL="0" indent="0">
              <a:buNone/>
            </a:pPr>
            <a:r>
              <a:rPr lang="en-US" sz="3200" b="1" u="sng" dirty="0" smtClean="0"/>
              <a:t>ANNOUNCEMENTS:</a:t>
            </a:r>
            <a:endParaRPr lang="en-US" sz="3400" b="1" u="sng" dirty="0"/>
          </a:p>
          <a:p>
            <a:pPr marL="0" indent="0">
              <a:buNone/>
            </a:pPr>
            <a:endParaRPr lang="en-US" sz="3400" b="1" u="sng" dirty="0"/>
          </a:p>
        </p:txBody>
      </p:sp>
      <p:sp>
        <p:nvSpPr>
          <p:cNvPr id="7" name="TextBox 6"/>
          <p:cNvSpPr txBox="1"/>
          <p:nvPr/>
        </p:nvSpPr>
        <p:spPr>
          <a:xfrm>
            <a:off x="0" y="24490"/>
            <a:ext cx="9203323" cy="461665"/>
          </a:xfrm>
          <a:prstGeom prst="rect">
            <a:avLst/>
          </a:prstGeom>
          <a:solidFill>
            <a:schemeClr val="tx1"/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 dirty="0">
                <a:solidFill>
                  <a:srgbClr val="FFFFFF"/>
                </a:solidFill>
              </a:rPr>
              <a:t>Unit 4: Cracking the “Chemist’s Code”: The Periodic Table</a:t>
            </a:r>
            <a:endParaRPr lang="en-US" sz="2400" dirty="0">
              <a:solidFill>
                <a:srgbClr val="FFFFFF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563986"/>
            <a:ext cx="1767799" cy="1015663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6000" b="1" dirty="0" smtClean="0">
                <a:solidFill>
                  <a:schemeClr val="bg1"/>
                </a:solidFill>
              </a:rPr>
              <a:t>4.6</a:t>
            </a:r>
            <a:endParaRPr lang="en-US" sz="6000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767799" y="565962"/>
            <a:ext cx="7407619" cy="954107"/>
          </a:xfrm>
          <a:prstGeom prst="rect">
            <a:avLst/>
          </a:prstGeom>
          <a:solidFill>
            <a:srgbClr val="800000"/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</a:rPr>
              <a:t>How can we characterize the various families on the periodic table?</a:t>
            </a:r>
            <a:endParaRPr lang="en-US" sz="28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B5A6C-5881-364E-9D32-8F2236DC2788}" type="datetime1">
              <a:rPr lang="en-US"/>
              <a:pPr/>
              <a:t>3/2/15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24875-D307-2643-84A3-438AFC6EA9F3}" type="slidenum">
              <a:rPr lang="en-US"/>
              <a:pPr/>
              <a:t>3</a:t>
            </a:fld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51037"/>
            <a:ext cx="2438400" cy="4525963"/>
          </a:xfrm>
        </p:spPr>
        <p:txBody>
          <a:bodyPr/>
          <a:lstStyle/>
          <a:p>
            <a:pPr marL="0" indent="0">
              <a:buNone/>
            </a:pPr>
            <a:r>
              <a:rPr lang="en-US" sz="3200" b="1" u="sng" dirty="0" smtClean="0"/>
              <a:t>DO NOW</a:t>
            </a:r>
            <a:endParaRPr lang="en-US" sz="3200" b="1" u="sng" dirty="0"/>
          </a:p>
        </p:txBody>
      </p:sp>
      <p:sp>
        <p:nvSpPr>
          <p:cNvPr id="7" name="TextBox 6"/>
          <p:cNvSpPr txBox="1"/>
          <p:nvPr/>
        </p:nvSpPr>
        <p:spPr>
          <a:xfrm>
            <a:off x="0" y="24490"/>
            <a:ext cx="9203323" cy="461665"/>
          </a:xfrm>
          <a:prstGeom prst="rect">
            <a:avLst/>
          </a:prstGeom>
          <a:solidFill>
            <a:schemeClr val="tx1"/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 dirty="0">
                <a:solidFill>
                  <a:srgbClr val="FFFFFF"/>
                </a:solidFill>
              </a:rPr>
              <a:t>Unit 4: Cracking the “Chemist’s Code”: The Periodic Table</a:t>
            </a:r>
            <a:endParaRPr lang="en-US" sz="2400" dirty="0">
              <a:solidFill>
                <a:srgbClr val="FFFFFF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563986"/>
            <a:ext cx="1767799" cy="1015663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6000" b="1" dirty="0" smtClean="0">
                <a:solidFill>
                  <a:schemeClr val="bg1"/>
                </a:solidFill>
              </a:rPr>
              <a:t>4.6</a:t>
            </a:r>
            <a:endParaRPr lang="en-US" sz="6000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767799" y="565962"/>
            <a:ext cx="7407619" cy="954107"/>
          </a:xfrm>
          <a:prstGeom prst="rect">
            <a:avLst/>
          </a:prstGeom>
          <a:solidFill>
            <a:srgbClr val="800000"/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</a:rPr>
              <a:t>How can we characterize the various families on the periodic table?</a:t>
            </a:r>
            <a:endParaRPr lang="en-US" sz="2800" b="1" dirty="0">
              <a:solidFill>
                <a:schemeClr val="bg1"/>
              </a:solidFill>
            </a:endParaRPr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01175081"/>
              </p:ext>
            </p:extLst>
          </p:nvPr>
        </p:nvGraphicFramePr>
        <p:xfrm>
          <a:off x="228600" y="2743200"/>
          <a:ext cx="8661931" cy="3657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3" name="Document" r:id="rId4" imgW="7188200" imgH="3035300" progId="Word.Document.12">
                  <p:embed/>
                </p:oleObj>
              </mc:Choice>
              <mc:Fallback>
                <p:oleObj name="Document" r:id="rId4" imgW="7188200" imgH="303530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28600" y="2743200"/>
                        <a:ext cx="8661931" cy="3657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714910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B5A6C-5881-364E-9D32-8F2236DC2788}" type="datetime1">
              <a:rPr lang="en-US"/>
              <a:pPr/>
              <a:t>3/2/15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24875-D307-2643-84A3-438AFC6EA9F3}" type="slidenum">
              <a:rPr lang="en-US"/>
              <a:pPr/>
              <a:t>4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0" y="24490"/>
            <a:ext cx="9203323" cy="461665"/>
          </a:xfrm>
          <a:prstGeom prst="rect">
            <a:avLst/>
          </a:prstGeom>
          <a:solidFill>
            <a:schemeClr val="tx1"/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 dirty="0">
                <a:solidFill>
                  <a:srgbClr val="FFFFFF"/>
                </a:solidFill>
              </a:rPr>
              <a:t>Unit 4: Cracking the “Chemist’s Code”: The Periodic Table</a:t>
            </a:r>
            <a:endParaRPr lang="en-US" sz="2400" dirty="0">
              <a:solidFill>
                <a:srgbClr val="FFFFFF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563986"/>
            <a:ext cx="1767799" cy="1015663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6000" b="1" dirty="0" smtClean="0">
                <a:solidFill>
                  <a:schemeClr val="bg1"/>
                </a:solidFill>
              </a:rPr>
              <a:t>4.6</a:t>
            </a:r>
            <a:endParaRPr lang="en-US" sz="6000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767799" y="565962"/>
            <a:ext cx="7407619" cy="954107"/>
          </a:xfrm>
          <a:prstGeom prst="rect">
            <a:avLst/>
          </a:prstGeom>
          <a:solidFill>
            <a:srgbClr val="800000"/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</a:rPr>
              <a:t>How can we characterize the various families on the periodic table?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-49800" y="1739880"/>
            <a:ext cx="9193799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dirty="0" smtClean="0">
                <a:solidFill>
                  <a:srgbClr val="800000"/>
                </a:solidFill>
                <a:latin typeface="Stencil"/>
                <a:cs typeface="Stencil"/>
              </a:rPr>
              <a:t>GALLERY WALK POSTER</a:t>
            </a:r>
            <a:endParaRPr lang="en-US" sz="2800" b="1" i="1" dirty="0" smtClean="0">
              <a:solidFill>
                <a:srgbClr val="000000"/>
              </a:solidFill>
            </a:endParaRPr>
          </a:p>
          <a:p>
            <a:pPr lvl="1"/>
            <a:endParaRPr lang="en-US" sz="2800" b="1" i="1" dirty="0" smtClean="0">
              <a:solidFill>
                <a:srgbClr val="000000"/>
              </a:solidFill>
            </a:endParaRPr>
          </a:p>
          <a:p>
            <a:pPr lvl="1"/>
            <a:r>
              <a:rPr lang="en-US" sz="2400" b="1" i="1" dirty="0" smtClean="0">
                <a:solidFill>
                  <a:srgbClr val="000000"/>
                </a:solidFill>
              </a:rPr>
              <a:t>Each group will be assigned a periodic family to research:</a:t>
            </a:r>
            <a:endParaRPr lang="en-US" sz="2400" dirty="0" smtClean="0">
              <a:solidFill>
                <a:srgbClr val="000000"/>
              </a:solidFill>
            </a:endParaRPr>
          </a:p>
          <a:p>
            <a:pPr lvl="2"/>
            <a:endParaRPr lang="en-US" sz="2400" dirty="0" smtClean="0">
              <a:solidFill>
                <a:srgbClr val="000000"/>
              </a:solidFill>
            </a:endParaRPr>
          </a:p>
          <a:p>
            <a:pPr marL="1371600" lvl="2" indent="-457200">
              <a:buFont typeface="Arial"/>
              <a:buChar char="•"/>
            </a:pPr>
            <a:r>
              <a:rPr lang="en-US" sz="2400" dirty="0" smtClean="0">
                <a:solidFill>
                  <a:srgbClr val="000000"/>
                </a:solidFill>
              </a:rPr>
              <a:t>Alkali Metals</a:t>
            </a:r>
          </a:p>
          <a:p>
            <a:pPr marL="1371600" lvl="2" indent="-457200">
              <a:buFont typeface="Arial"/>
              <a:buChar char="•"/>
            </a:pPr>
            <a:r>
              <a:rPr lang="en-US" sz="2400" dirty="0" smtClean="0">
                <a:solidFill>
                  <a:srgbClr val="000000"/>
                </a:solidFill>
              </a:rPr>
              <a:t>Alkaline Metals</a:t>
            </a:r>
          </a:p>
          <a:p>
            <a:pPr marL="1371600" lvl="2" indent="-457200">
              <a:buFont typeface="Arial"/>
              <a:buChar char="•"/>
            </a:pPr>
            <a:r>
              <a:rPr lang="en-US" sz="2400" dirty="0" smtClean="0">
                <a:solidFill>
                  <a:srgbClr val="000000"/>
                </a:solidFill>
              </a:rPr>
              <a:t>Transition Metals</a:t>
            </a:r>
          </a:p>
          <a:p>
            <a:pPr marL="1371600" lvl="2" indent="-457200">
              <a:buFont typeface="Arial"/>
              <a:buChar char="•"/>
            </a:pPr>
            <a:r>
              <a:rPr lang="en-US" sz="2400" dirty="0" smtClean="0">
                <a:solidFill>
                  <a:srgbClr val="000000"/>
                </a:solidFill>
              </a:rPr>
              <a:t>Lanthanides</a:t>
            </a:r>
          </a:p>
          <a:p>
            <a:pPr marL="1371600" lvl="2" indent="-457200">
              <a:buFont typeface="Arial"/>
              <a:buChar char="•"/>
            </a:pPr>
            <a:r>
              <a:rPr lang="en-US" sz="2400" dirty="0" smtClean="0">
                <a:solidFill>
                  <a:srgbClr val="000000"/>
                </a:solidFill>
              </a:rPr>
              <a:t>Actinides</a:t>
            </a:r>
          </a:p>
          <a:p>
            <a:pPr marL="1371600" lvl="2" indent="-457200">
              <a:buFont typeface="Arial"/>
              <a:buChar char="•"/>
            </a:pPr>
            <a:r>
              <a:rPr lang="en-US" sz="2400" dirty="0" smtClean="0">
                <a:solidFill>
                  <a:srgbClr val="000000"/>
                </a:solidFill>
              </a:rPr>
              <a:t>Halogens</a:t>
            </a:r>
          </a:p>
          <a:p>
            <a:pPr marL="1371600" lvl="2" indent="-457200">
              <a:buFont typeface="Arial"/>
              <a:buChar char="•"/>
            </a:pPr>
            <a:r>
              <a:rPr lang="en-US" sz="2400" dirty="0" smtClean="0">
                <a:solidFill>
                  <a:srgbClr val="000000"/>
                </a:solidFill>
              </a:rPr>
              <a:t>Noble Gases</a:t>
            </a:r>
          </a:p>
          <a:p>
            <a:endParaRPr lang="en-US" sz="28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96227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B5A6C-5881-364E-9D32-8F2236DC2788}" type="datetime1">
              <a:rPr lang="en-US"/>
              <a:pPr/>
              <a:t>3/2/15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24875-D307-2643-84A3-438AFC6EA9F3}" type="slidenum">
              <a:rPr lang="en-US"/>
              <a:pPr/>
              <a:t>5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0" y="24490"/>
            <a:ext cx="9203323" cy="461665"/>
          </a:xfrm>
          <a:prstGeom prst="rect">
            <a:avLst/>
          </a:prstGeom>
          <a:solidFill>
            <a:schemeClr val="tx1"/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 dirty="0">
                <a:solidFill>
                  <a:srgbClr val="FFFFFF"/>
                </a:solidFill>
              </a:rPr>
              <a:t>Unit 4: Cracking the “Chemist’s Code”: The Periodic Table</a:t>
            </a:r>
            <a:endParaRPr lang="en-US" sz="2400" dirty="0">
              <a:solidFill>
                <a:srgbClr val="FFFFFF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563986"/>
            <a:ext cx="1767799" cy="1015663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6000" b="1" dirty="0" smtClean="0">
                <a:solidFill>
                  <a:schemeClr val="bg1"/>
                </a:solidFill>
              </a:rPr>
              <a:t>4.6</a:t>
            </a:r>
            <a:endParaRPr lang="en-US" sz="6000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767799" y="565962"/>
            <a:ext cx="7407619" cy="954107"/>
          </a:xfrm>
          <a:prstGeom prst="rect">
            <a:avLst/>
          </a:prstGeom>
          <a:solidFill>
            <a:srgbClr val="800000"/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</a:rPr>
              <a:t>How can we characterize the various families on the periodic table?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81000" y="1739880"/>
            <a:ext cx="8762999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6000" dirty="0" smtClean="0">
                <a:solidFill>
                  <a:srgbClr val="800000"/>
                </a:solidFill>
                <a:latin typeface="Stencil"/>
                <a:cs typeface="Stencil"/>
              </a:rPr>
              <a:t>GALLERY WALK POSTER</a:t>
            </a:r>
            <a:endParaRPr lang="en-US" sz="4400" b="1" i="1" dirty="0" smtClean="0">
              <a:solidFill>
                <a:srgbClr val="800000"/>
              </a:solidFill>
            </a:endParaRPr>
          </a:p>
          <a:p>
            <a:r>
              <a:rPr lang="en-US" sz="2400" b="1" i="1" dirty="0">
                <a:solidFill>
                  <a:srgbClr val="000000"/>
                </a:solidFill>
              </a:rPr>
              <a:t>In your group chart paper, be sure to include the following:</a:t>
            </a:r>
            <a:endParaRPr lang="en-US" sz="2400" dirty="0">
              <a:solidFill>
                <a:srgbClr val="000000"/>
              </a:solidFill>
            </a:endParaRPr>
          </a:p>
          <a:p>
            <a:pPr marL="342900" lvl="0" indent="-342900">
              <a:buFont typeface="Arial"/>
              <a:buChar char="•"/>
            </a:pPr>
            <a:r>
              <a:rPr lang="en-US" sz="2400" dirty="0">
                <a:solidFill>
                  <a:srgbClr val="000000"/>
                </a:solidFill>
              </a:rPr>
              <a:t>Group Number</a:t>
            </a:r>
          </a:p>
          <a:p>
            <a:pPr marL="342900" lvl="0" indent="-342900">
              <a:buFont typeface="Arial"/>
              <a:buChar char="•"/>
            </a:pPr>
            <a:r>
              <a:rPr lang="en-US" sz="2400" dirty="0">
                <a:solidFill>
                  <a:srgbClr val="000000"/>
                </a:solidFill>
              </a:rPr>
              <a:t># of valence electrons</a:t>
            </a:r>
          </a:p>
          <a:p>
            <a:pPr marL="342900" lvl="0" indent="-342900">
              <a:buFont typeface="Arial"/>
              <a:buChar char="•"/>
            </a:pPr>
            <a:r>
              <a:rPr lang="en-US" sz="2400" dirty="0">
                <a:solidFill>
                  <a:srgbClr val="000000"/>
                </a:solidFill>
              </a:rPr>
              <a:t>Type of element (metal, nonmetal or metalloid)</a:t>
            </a:r>
          </a:p>
          <a:p>
            <a:pPr marL="342900" lvl="0" indent="-342900">
              <a:buFont typeface="Arial"/>
              <a:buChar char="•"/>
            </a:pPr>
            <a:r>
              <a:rPr lang="en-US" sz="2400" dirty="0">
                <a:solidFill>
                  <a:srgbClr val="000000"/>
                </a:solidFill>
              </a:rPr>
              <a:t>List of elements in group</a:t>
            </a:r>
          </a:p>
          <a:p>
            <a:pPr marL="342900" lvl="0" indent="-342900">
              <a:buFont typeface="Arial"/>
              <a:buChar char="•"/>
            </a:pPr>
            <a:r>
              <a:rPr lang="en-US" sz="2400" dirty="0">
                <a:solidFill>
                  <a:srgbClr val="000000"/>
                </a:solidFill>
              </a:rPr>
              <a:t>Common Physical Properties</a:t>
            </a:r>
          </a:p>
          <a:p>
            <a:pPr marL="342900" lvl="0" indent="-342900">
              <a:buFont typeface="Arial"/>
              <a:buChar char="•"/>
            </a:pPr>
            <a:r>
              <a:rPr lang="en-US" sz="2400" dirty="0">
                <a:solidFill>
                  <a:srgbClr val="000000"/>
                </a:solidFill>
              </a:rPr>
              <a:t>Common Chemical Properties</a:t>
            </a:r>
          </a:p>
          <a:p>
            <a:pPr marL="342900" lvl="0" indent="-342900">
              <a:buFont typeface="Arial"/>
              <a:buChar char="•"/>
            </a:pPr>
            <a:r>
              <a:rPr lang="en-US" sz="2400" dirty="0">
                <a:solidFill>
                  <a:srgbClr val="000000"/>
                </a:solidFill>
              </a:rPr>
              <a:t>Level of Reactivity</a:t>
            </a:r>
          </a:p>
          <a:p>
            <a:pPr marL="342900" lvl="0" indent="-342900">
              <a:buFont typeface="Arial"/>
              <a:buChar char="•"/>
            </a:pPr>
            <a:r>
              <a:rPr lang="en-US" sz="2400" dirty="0">
                <a:solidFill>
                  <a:srgbClr val="000000"/>
                </a:solidFill>
              </a:rPr>
              <a:t>Real-life uses</a:t>
            </a:r>
          </a:p>
          <a:p>
            <a:pPr marL="342900" lvl="0" indent="-342900">
              <a:buFont typeface="Arial"/>
              <a:buChar char="•"/>
            </a:pPr>
            <a:r>
              <a:rPr lang="en-US" sz="2400" dirty="0">
                <a:solidFill>
                  <a:srgbClr val="000000"/>
                </a:solidFill>
              </a:rPr>
              <a:t>Pictures</a:t>
            </a:r>
          </a:p>
          <a:p>
            <a:pPr marL="342900" lvl="0" indent="-342900">
              <a:buFont typeface="Arial"/>
              <a:buChar char="•"/>
            </a:pPr>
            <a:r>
              <a:rPr lang="en-US" sz="2400" dirty="0">
                <a:solidFill>
                  <a:srgbClr val="000000"/>
                </a:solidFill>
              </a:rPr>
              <a:t>One question </a:t>
            </a:r>
          </a:p>
          <a:p>
            <a:endParaRPr lang="en-US" sz="2400" b="1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38690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B5A6C-5881-364E-9D32-8F2236DC2788}" type="datetime1">
              <a:rPr lang="en-US"/>
              <a:pPr/>
              <a:t>3/2/15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24875-D307-2643-84A3-438AFC6EA9F3}" type="slidenum">
              <a:rPr lang="en-US"/>
              <a:pPr/>
              <a:t>6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0" y="24490"/>
            <a:ext cx="9203323" cy="461665"/>
          </a:xfrm>
          <a:prstGeom prst="rect">
            <a:avLst/>
          </a:prstGeom>
          <a:solidFill>
            <a:schemeClr val="tx1"/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 dirty="0">
                <a:solidFill>
                  <a:srgbClr val="FFFFFF"/>
                </a:solidFill>
              </a:rPr>
              <a:t>Unit 4: Cracking the “Chemist’s Code”: The Periodic Table</a:t>
            </a:r>
            <a:endParaRPr lang="en-US" sz="2400" dirty="0">
              <a:solidFill>
                <a:srgbClr val="FFFFFF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563986"/>
            <a:ext cx="1767799" cy="1015663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6000" b="1" dirty="0" smtClean="0">
                <a:solidFill>
                  <a:schemeClr val="bg1"/>
                </a:solidFill>
              </a:rPr>
              <a:t>4.6</a:t>
            </a:r>
            <a:endParaRPr lang="en-US" sz="6000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767799" y="565962"/>
            <a:ext cx="7407619" cy="954107"/>
          </a:xfrm>
          <a:prstGeom prst="rect">
            <a:avLst/>
          </a:prstGeom>
          <a:solidFill>
            <a:srgbClr val="800000"/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</a:rPr>
              <a:t>How can we characterize the various families on the periodic table?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81000" y="1739880"/>
            <a:ext cx="8762999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dirty="0" smtClean="0">
                <a:solidFill>
                  <a:srgbClr val="800000"/>
                </a:solidFill>
                <a:latin typeface="Stencil"/>
                <a:cs typeface="Stencil"/>
              </a:rPr>
              <a:t>GALLERY WALK POSTER</a:t>
            </a:r>
            <a:endParaRPr lang="en-US" sz="4000" b="1" i="1" dirty="0" smtClean="0">
              <a:solidFill>
                <a:srgbClr val="800000"/>
              </a:solidFill>
            </a:endParaRPr>
          </a:p>
          <a:p>
            <a:endParaRPr lang="en-US" sz="2400" b="1" i="1" dirty="0">
              <a:solidFill>
                <a:srgbClr val="000000"/>
              </a:solidFill>
            </a:endParaRPr>
          </a:p>
          <a:p>
            <a:endParaRPr lang="en-US" sz="3600" b="1" i="1" dirty="0">
              <a:solidFill>
                <a:srgbClr val="000000"/>
              </a:solidFill>
            </a:endParaRPr>
          </a:p>
          <a:p>
            <a:pPr algn="ctr"/>
            <a:r>
              <a:rPr lang="en-US" sz="3600" b="1" i="1" dirty="0">
                <a:solidFill>
                  <a:srgbClr val="000000"/>
                </a:solidFill>
              </a:rPr>
              <a:t>YOU ONLY HAVE 1 PERIOD TO DO YOUR RESEARCH AND COMPLETE THE POSTER SO DIVIDE UP THE WORK AMONG THE MEMBERS IN YOUR GROUP EVENLY!</a:t>
            </a:r>
            <a:endParaRPr lang="en-US" sz="36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47903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B5A6C-5881-364E-9D32-8F2236DC2788}" type="datetime1">
              <a:rPr lang="en-US"/>
              <a:pPr/>
              <a:t>3/2/15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24875-D307-2643-84A3-438AFC6EA9F3}" type="slidenum">
              <a:rPr lang="en-US"/>
              <a:pPr/>
              <a:t>7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0" y="24490"/>
            <a:ext cx="9203323" cy="461665"/>
          </a:xfrm>
          <a:prstGeom prst="rect">
            <a:avLst/>
          </a:prstGeom>
          <a:solidFill>
            <a:schemeClr val="tx1"/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 dirty="0">
                <a:solidFill>
                  <a:srgbClr val="FFFFFF"/>
                </a:solidFill>
              </a:rPr>
              <a:t>Unit 4: Cracking the “Chemist’s Code”: The Periodic Table</a:t>
            </a:r>
            <a:endParaRPr lang="en-US" sz="2400" dirty="0">
              <a:solidFill>
                <a:srgbClr val="FFFFFF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563986"/>
            <a:ext cx="1767799" cy="1015663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6000" b="1" dirty="0" smtClean="0">
                <a:solidFill>
                  <a:schemeClr val="bg1"/>
                </a:solidFill>
              </a:rPr>
              <a:t>4.6</a:t>
            </a:r>
            <a:endParaRPr lang="en-US" sz="6000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767799" y="565962"/>
            <a:ext cx="7407619" cy="954107"/>
          </a:xfrm>
          <a:prstGeom prst="rect">
            <a:avLst/>
          </a:prstGeom>
          <a:solidFill>
            <a:srgbClr val="800000"/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</a:rPr>
              <a:t>How can we characterize the various families on the periodic table?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81000" y="1739880"/>
            <a:ext cx="8762999" cy="47192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dirty="0" smtClean="0">
                <a:solidFill>
                  <a:srgbClr val="800000"/>
                </a:solidFill>
                <a:latin typeface="Stencil"/>
                <a:cs typeface="Stencil"/>
              </a:rPr>
              <a:t>GALLERY WALK RULES</a:t>
            </a:r>
            <a:endParaRPr lang="en-US" sz="4000" b="1" i="1" dirty="0" smtClean="0">
              <a:solidFill>
                <a:srgbClr val="800000"/>
              </a:solidFill>
            </a:endParaRPr>
          </a:p>
          <a:p>
            <a:endParaRPr lang="en-US" sz="3200" b="1" i="1" dirty="0">
              <a:solidFill>
                <a:srgbClr val="000000"/>
              </a:solidFill>
            </a:endParaRPr>
          </a:p>
          <a:p>
            <a:r>
              <a:rPr lang="en-US" sz="2800" b="1" i="1" dirty="0">
                <a:solidFill>
                  <a:srgbClr val="000000"/>
                </a:solidFill>
              </a:rPr>
              <a:t>You are going to spend 5 minutes at each </a:t>
            </a:r>
            <a:r>
              <a:rPr lang="en-US" sz="2800" b="1" i="1" dirty="0" smtClean="0">
                <a:solidFill>
                  <a:srgbClr val="000000"/>
                </a:solidFill>
              </a:rPr>
              <a:t>station... </a:t>
            </a:r>
            <a:endParaRPr lang="en-US" sz="2800" b="1" i="1" dirty="0">
              <a:solidFill>
                <a:srgbClr val="000000"/>
              </a:solidFill>
            </a:endParaRPr>
          </a:p>
          <a:p>
            <a:pPr>
              <a:lnSpc>
                <a:spcPct val="120000"/>
              </a:lnSpc>
            </a:pPr>
            <a:r>
              <a:rPr lang="en-US" sz="2800" dirty="0" smtClean="0">
                <a:solidFill>
                  <a:srgbClr val="000000"/>
                </a:solidFill>
              </a:rPr>
              <a:t>Take </a:t>
            </a:r>
            <a:r>
              <a:rPr lang="en-US" sz="2800" dirty="0">
                <a:solidFill>
                  <a:srgbClr val="000000"/>
                </a:solidFill>
              </a:rPr>
              <a:t>down notes in your graphic organizer</a:t>
            </a:r>
          </a:p>
          <a:p>
            <a:pPr marL="571500" indent="-571500">
              <a:lnSpc>
                <a:spcPct val="120000"/>
              </a:lnSpc>
              <a:buFont typeface="Arial"/>
              <a:buChar char="•"/>
            </a:pPr>
            <a:r>
              <a:rPr lang="en-US" sz="2800" dirty="0">
                <a:solidFill>
                  <a:srgbClr val="000000"/>
                </a:solidFill>
              </a:rPr>
              <a:t>Write down an </a:t>
            </a:r>
            <a:r>
              <a:rPr lang="en-US" sz="2800" b="1" i="1" dirty="0">
                <a:solidFill>
                  <a:srgbClr val="FF0000"/>
                </a:solidFill>
              </a:rPr>
              <a:t>observation</a:t>
            </a:r>
            <a:r>
              <a:rPr lang="en-US" sz="2800" dirty="0">
                <a:solidFill>
                  <a:srgbClr val="000000"/>
                </a:solidFill>
              </a:rPr>
              <a:t> or </a:t>
            </a:r>
            <a:r>
              <a:rPr lang="en-US" sz="2800" b="1" i="1" dirty="0">
                <a:solidFill>
                  <a:srgbClr val="FF0000"/>
                </a:solidFill>
              </a:rPr>
              <a:t>comment</a:t>
            </a:r>
            <a:r>
              <a:rPr lang="en-US" sz="2800" dirty="0">
                <a:solidFill>
                  <a:srgbClr val="000000"/>
                </a:solidFill>
              </a:rPr>
              <a:t> on a post-it and put on </a:t>
            </a:r>
            <a:r>
              <a:rPr lang="en-US" sz="2800" dirty="0" smtClean="0">
                <a:solidFill>
                  <a:srgbClr val="000000"/>
                </a:solidFill>
              </a:rPr>
              <a:t>poster </a:t>
            </a:r>
          </a:p>
          <a:p>
            <a:pPr algn="ctr">
              <a:lnSpc>
                <a:spcPct val="120000"/>
              </a:lnSpc>
            </a:pPr>
            <a:r>
              <a:rPr lang="en-US" sz="2800" b="1" i="1" dirty="0" smtClean="0"/>
              <a:t>(One thing I noticed is…)</a:t>
            </a:r>
            <a:endParaRPr lang="en-US" sz="2800" b="1" i="1" dirty="0"/>
          </a:p>
          <a:p>
            <a:pPr marL="571500" indent="-571500">
              <a:lnSpc>
                <a:spcPct val="120000"/>
              </a:lnSpc>
              <a:buFont typeface="Arial"/>
              <a:buChar char="•"/>
            </a:pPr>
            <a:r>
              <a:rPr lang="en-US" sz="2800" dirty="0">
                <a:solidFill>
                  <a:srgbClr val="000000"/>
                </a:solidFill>
              </a:rPr>
              <a:t>Write down a </a:t>
            </a:r>
            <a:r>
              <a:rPr lang="en-US" sz="2800" b="1" i="1" dirty="0">
                <a:solidFill>
                  <a:srgbClr val="FF0000"/>
                </a:solidFill>
              </a:rPr>
              <a:t>question</a:t>
            </a:r>
            <a:r>
              <a:rPr lang="en-US" sz="2800" dirty="0">
                <a:solidFill>
                  <a:srgbClr val="000000"/>
                </a:solidFill>
              </a:rPr>
              <a:t> on post-it and put on </a:t>
            </a:r>
            <a:r>
              <a:rPr lang="en-US" sz="2800" dirty="0" smtClean="0">
                <a:solidFill>
                  <a:srgbClr val="000000"/>
                </a:solidFill>
              </a:rPr>
              <a:t>poster using the </a:t>
            </a:r>
            <a:r>
              <a:rPr lang="en-US" sz="2800" b="1" i="1" dirty="0" smtClean="0">
                <a:solidFill>
                  <a:srgbClr val="FF0000"/>
                </a:solidFill>
              </a:rPr>
              <a:t>Critical Thinking Wheel</a:t>
            </a:r>
            <a:endParaRPr lang="en-US" sz="2800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69483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B5A6C-5881-364E-9D32-8F2236DC2788}" type="datetime1">
              <a:rPr lang="en-US"/>
              <a:pPr/>
              <a:t>3/2/15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24875-D307-2643-84A3-438AFC6EA9F3}" type="slidenum">
              <a:rPr lang="en-US"/>
              <a:pPr/>
              <a:t>8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0" y="24490"/>
            <a:ext cx="9203323" cy="461665"/>
          </a:xfrm>
          <a:prstGeom prst="rect">
            <a:avLst/>
          </a:prstGeom>
          <a:solidFill>
            <a:schemeClr val="tx1"/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 dirty="0">
                <a:solidFill>
                  <a:srgbClr val="FFFFFF"/>
                </a:solidFill>
              </a:rPr>
              <a:t>Unit 4: Cracking the “Chemist’s Code”: The Periodic Table</a:t>
            </a:r>
            <a:endParaRPr lang="en-US" sz="2400" dirty="0">
              <a:solidFill>
                <a:srgbClr val="FFFFFF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563986"/>
            <a:ext cx="1767799" cy="1015663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6000" b="1" dirty="0" smtClean="0">
                <a:solidFill>
                  <a:schemeClr val="bg1"/>
                </a:solidFill>
              </a:rPr>
              <a:t>4.6</a:t>
            </a:r>
            <a:endParaRPr lang="en-US" sz="6000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767799" y="565962"/>
            <a:ext cx="7407619" cy="954107"/>
          </a:xfrm>
          <a:prstGeom prst="rect">
            <a:avLst/>
          </a:prstGeom>
          <a:solidFill>
            <a:srgbClr val="800000"/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</a:rPr>
              <a:t>How can we characterize the various families on the periodic table?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81000" y="1739880"/>
            <a:ext cx="8762999" cy="46474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dirty="0" smtClean="0">
                <a:solidFill>
                  <a:srgbClr val="800000"/>
                </a:solidFill>
                <a:latin typeface="Stencil"/>
                <a:cs typeface="Stencil"/>
              </a:rPr>
              <a:t>DEBRIEF</a:t>
            </a:r>
            <a:endParaRPr lang="en-US" sz="4000" b="1" i="1" dirty="0" smtClean="0">
              <a:solidFill>
                <a:srgbClr val="800000"/>
              </a:solidFill>
            </a:endParaRPr>
          </a:p>
          <a:p>
            <a:endParaRPr lang="en-US" sz="3200" b="1" i="1" dirty="0">
              <a:solidFill>
                <a:srgbClr val="000000"/>
              </a:solidFill>
            </a:endParaRPr>
          </a:p>
          <a:p>
            <a:pPr marL="457200" indent="-457200">
              <a:buFont typeface="Arial"/>
              <a:buChar char="•"/>
            </a:pPr>
            <a:r>
              <a:rPr lang="en-US" sz="2800" dirty="0" smtClean="0">
                <a:solidFill>
                  <a:srgbClr val="000000"/>
                </a:solidFill>
              </a:rPr>
              <a:t>How did you feel about working in groups?</a:t>
            </a:r>
          </a:p>
          <a:p>
            <a:endParaRPr lang="en-US" sz="2800" dirty="0">
              <a:solidFill>
                <a:srgbClr val="000000"/>
              </a:solidFill>
            </a:endParaRPr>
          </a:p>
          <a:p>
            <a:pPr marL="457200" indent="-457200">
              <a:buFont typeface="Arial"/>
              <a:buChar char="•"/>
            </a:pPr>
            <a:r>
              <a:rPr lang="en-US" sz="2800" dirty="0" smtClean="0">
                <a:solidFill>
                  <a:srgbClr val="000000"/>
                </a:solidFill>
              </a:rPr>
              <a:t>How did you feel about the gallery walk?</a:t>
            </a:r>
          </a:p>
          <a:p>
            <a:pPr marL="457200" indent="-457200">
              <a:buFont typeface="Arial"/>
              <a:buChar char="•"/>
            </a:pPr>
            <a:endParaRPr lang="en-US" sz="2800" dirty="0">
              <a:solidFill>
                <a:srgbClr val="000000"/>
              </a:solidFill>
            </a:endParaRPr>
          </a:p>
          <a:p>
            <a:pPr marL="457200" indent="-457200">
              <a:buFont typeface="Arial"/>
              <a:buChar char="•"/>
            </a:pPr>
            <a:r>
              <a:rPr lang="en-US" sz="2800" dirty="0" smtClean="0">
                <a:solidFill>
                  <a:srgbClr val="000000"/>
                </a:solidFill>
              </a:rPr>
              <a:t>What did you like the most? What did you like the least? </a:t>
            </a:r>
            <a:endParaRPr lang="en-US" sz="2800" dirty="0">
              <a:solidFill>
                <a:srgbClr val="000000"/>
              </a:solidFill>
            </a:endParaRPr>
          </a:p>
          <a:p>
            <a:pPr marL="457200" indent="-457200">
              <a:buFont typeface="Arial"/>
              <a:buChar char="•"/>
            </a:pPr>
            <a:endParaRPr lang="en-US" sz="2800" dirty="0" smtClean="0">
              <a:solidFill>
                <a:srgbClr val="000000"/>
              </a:solidFill>
            </a:endParaRPr>
          </a:p>
          <a:p>
            <a:pPr marL="457200" indent="-457200">
              <a:buFont typeface="Arial"/>
              <a:buChar char="•"/>
            </a:pPr>
            <a:r>
              <a:rPr lang="en-US" sz="2800" dirty="0" smtClean="0">
                <a:solidFill>
                  <a:srgbClr val="000000"/>
                </a:solidFill>
              </a:rPr>
              <a:t>What would you change?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54735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B5A6C-5881-364E-9D32-8F2236DC2788}" type="datetime1">
              <a:rPr lang="en-US"/>
              <a:pPr/>
              <a:t>3/2/15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24875-D307-2643-84A3-438AFC6EA9F3}" type="slidenum">
              <a:rPr lang="en-US"/>
              <a:pPr/>
              <a:t>9</a:t>
            </a:fld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686800" cy="4525963"/>
          </a:xfrm>
        </p:spPr>
        <p:txBody>
          <a:bodyPr/>
          <a:lstStyle/>
          <a:p>
            <a:pPr marL="0" indent="0">
              <a:buNone/>
            </a:pPr>
            <a:r>
              <a:rPr lang="en-US" sz="3200" b="1" u="sng" dirty="0" smtClean="0"/>
              <a:t>Shade periodic table</a:t>
            </a:r>
          </a:p>
          <a:p>
            <a:pPr marL="0" indent="0">
              <a:buNone/>
            </a:pPr>
            <a:r>
              <a:rPr lang="en-US" sz="3000" i="1" dirty="0" smtClean="0">
                <a:solidFill>
                  <a:srgbClr val="FF0000"/>
                </a:solidFill>
              </a:rPr>
              <a:t>By periodic groups/families (9 colors)</a:t>
            </a:r>
            <a:endParaRPr lang="en-US" sz="3200" dirty="0" smtClean="0">
              <a:solidFill>
                <a:srgbClr val="475BCD"/>
              </a:solidFill>
              <a:latin typeface="Stencil"/>
              <a:cs typeface="Stencil"/>
            </a:endParaRPr>
          </a:p>
          <a:p>
            <a:pPr marL="0" indent="0">
              <a:buNone/>
            </a:pPr>
            <a:endParaRPr lang="en-US" sz="3200" b="1" u="sng" dirty="0"/>
          </a:p>
        </p:txBody>
      </p:sp>
      <p:sp>
        <p:nvSpPr>
          <p:cNvPr id="7" name="TextBox 6"/>
          <p:cNvSpPr txBox="1"/>
          <p:nvPr/>
        </p:nvSpPr>
        <p:spPr>
          <a:xfrm>
            <a:off x="0" y="24490"/>
            <a:ext cx="9203323" cy="461665"/>
          </a:xfrm>
          <a:prstGeom prst="rect">
            <a:avLst/>
          </a:prstGeom>
          <a:solidFill>
            <a:schemeClr val="tx1"/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 dirty="0">
                <a:solidFill>
                  <a:srgbClr val="FFFFFF"/>
                </a:solidFill>
              </a:rPr>
              <a:t>Unit 4: Cracking the “Chemist’s Code”: The Periodic Table</a:t>
            </a:r>
            <a:endParaRPr lang="en-US" sz="2400" dirty="0">
              <a:solidFill>
                <a:srgbClr val="FFFFFF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563986"/>
            <a:ext cx="1767799" cy="1015663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6000" b="1" dirty="0" smtClean="0">
                <a:solidFill>
                  <a:schemeClr val="bg1"/>
                </a:solidFill>
              </a:rPr>
              <a:t>4.6</a:t>
            </a:r>
            <a:endParaRPr lang="en-US" sz="6000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767799" y="565962"/>
            <a:ext cx="7407619" cy="954107"/>
          </a:xfrm>
          <a:prstGeom prst="rect">
            <a:avLst/>
          </a:prstGeom>
          <a:solidFill>
            <a:srgbClr val="800000"/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</a:rPr>
              <a:t>How can we characterize the various families on the periodic table?</a:t>
            </a:r>
            <a:endParaRPr lang="en-US" sz="2800" b="1" dirty="0">
              <a:solidFill>
                <a:schemeClr val="bg1"/>
              </a:solidFill>
            </a:endParaRPr>
          </a:p>
        </p:txBody>
      </p:sp>
      <p:pic>
        <p:nvPicPr>
          <p:cNvPr id="1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1651" y="2667000"/>
            <a:ext cx="7037949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24695359"/>
      </p:ext>
    </p:extLst>
  </p:cSld>
  <p:clrMapOvr>
    <a:masterClrMapping/>
  </p:clrMapOvr>
</p:sld>
</file>

<file path=ppt/theme/theme1.xml><?xml version="1.0" encoding="utf-8"?>
<a:theme xmlns:a="http://schemas.openxmlformats.org/drawingml/2006/main" name="Notebook3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Theme">
      <a:majorFont>
        <a:latin typeface="Andy"/>
        <a:ea typeface="ＭＳ Ｐゴシック"/>
        <a:cs typeface=""/>
      </a:majorFont>
      <a:minorFont>
        <a:latin typeface="Andy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Notebook3.pot</Template>
  <TotalTime>86</TotalTime>
  <Words>611</Words>
  <Application>Microsoft Macintosh PowerPoint</Application>
  <PresentationFormat>On-screen Show (4:3)</PresentationFormat>
  <Paragraphs>123</Paragraphs>
  <Slides>11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Notebook3</vt:lpstr>
      <vt:lpstr>Document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Brainy Betty,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Notebook Backgrounds</dc:title>
  <dc:creator>Nandini Shastry</dc:creator>
  <cp:lastModifiedBy>User</cp:lastModifiedBy>
  <cp:revision>19</cp:revision>
  <dcterms:created xsi:type="dcterms:W3CDTF">2006-09-25T20:10:35Z</dcterms:created>
  <dcterms:modified xsi:type="dcterms:W3CDTF">2015-03-03T03:39:05Z</dcterms:modified>
</cp:coreProperties>
</file>