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sldIdLst>
    <p:sldId id="258" r:id="rId2"/>
    <p:sldId id="257" r:id="rId3"/>
    <p:sldId id="260" r:id="rId4"/>
    <p:sldId id="259" r:id="rId5"/>
    <p:sldId id="288" r:id="rId6"/>
    <p:sldId id="289" r:id="rId7"/>
    <p:sldId id="290" r:id="rId8"/>
    <p:sldId id="262" r:id="rId9"/>
    <p:sldId id="292" r:id="rId10"/>
    <p:sldId id="295" r:id="rId11"/>
    <p:sldId id="293" r:id="rId12"/>
    <p:sldId id="294" r:id="rId13"/>
    <p:sldId id="296" r:id="rId14"/>
    <p:sldId id="278" r:id="rId15"/>
    <p:sldId id="297" r:id="rId16"/>
    <p:sldId id="271" r:id="rId17"/>
    <p:sldId id="298" r:id="rId18"/>
    <p:sldId id="299" r:id="rId19"/>
    <p:sldId id="300" r:id="rId20"/>
    <p:sldId id="301" r:id="rId21"/>
    <p:sldId id="269" r:id="rId22"/>
    <p:sldId id="270" r:id="rId23"/>
    <p:sldId id="272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5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3B3E07-FDBD-EE40-A897-AA05B334E4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80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B3E07-FDBD-EE40-A897-AA05B334E43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12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4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600">
                <a:latin typeface="+mn-lt"/>
              </a:defRPr>
            </a:lvl1pPr>
          </a:lstStyle>
          <a:p>
            <a:fld id="{B543BEA5-6360-6C4A-8BFC-3EE9A044846B}" type="datetime1">
              <a:rPr lang="en-US"/>
              <a:pPr/>
              <a:t>3/16/15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600"/>
            </a:lvl1pPr>
          </a:lstStyle>
          <a:p>
            <a:fld id="{781DB4F4-7837-AD47-84A3-80EF370C4F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DD34C1-C52F-DF4E-9C4C-243D20234432}" type="datetime1">
              <a:rPr lang="en-US"/>
              <a:pPr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94493-31C1-8F47-9E0D-E184DA9FFC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3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AF1B95-E7F6-FC49-9D2D-048B010BC9B2}" type="datetime1">
              <a:rPr lang="en-US"/>
              <a:pPr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EC1FF-55E6-5A41-A3B1-19578F117B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8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07176-31FF-3241-A93A-94AFBDAD4DB7}" type="datetime1">
              <a:rPr lang="en-US"/>
              <a:pPr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4674C-5202-3E40-9772-A7D37FE15E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4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5319BA-C77F-4A4B-8B30-7A0BE48DBFE2}" type="datetime1">
              <a:rPr lang="en-US"/>
              <a:pPr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EA261-8B83-E242-9CCA-0FDDCC04A9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5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A03B73-7EDE-FF4A-83B9-99CF93774E83}" type="datetime1">
              <a:rPr lang="en-US"/>
              <a:pPr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140BE-EF2C-B44B-8DC2-8322FE3EDA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3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820607-DC27-C745-A573-5ED974F05F27}" type="datetime1">
              <a:rPr lang="en-US"/>
              <a:pPr/>
              <a:t>3/16/15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8B0BD-98FB-704C-9644-9DBA62ACF3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56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1EBCE1-D11C-BA4A-B789-0FDA296A1433}" type="datetime1">
              <a:rPr lang="en-US"/>
              <a:pPr/>
              <a:t>3/16/15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1EA0F-8545-774A-AA04-008293ED5E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0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5A5E34-3E1F-EC41-8C5D-3F920576CBE0}" type="datetime1">
              <a:rPr lang="en-US"/>
              <a:pPr/>
              <a:t>3/16/15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8B19F-A122-2A47-AAA5-DCE04E6AA3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1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89FBE8-4CFD-2446-9EA5-BDC20A501ECD}" type="datetime1">
              <a:rPr lang="en-US"/>
              <a:pPr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E8B86-F344-EE44-ABD6-67ADD82382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46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F628D4-63C3-4141-A484-EA3E7A80E592}" type="datetime1">
              <a:rPr lang="en-US"/>
              <a:pPr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98CFD-3662-3F4F-BA81-999A81F467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2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C2205D52-C5AC-7447-BBFB-A63E43A1E4C5}" type="datetime1">
              <a:rPr lang="en-US"/>
              <a:pPr/>
              <a:t>3/16/15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629400"/>
            <a:ext cx="510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CFF51C7-3632-2D48-B841-D7DE931138C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11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image" Target="../media/image16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609600"/>
            <a:ext cx="7296150" cy="3806092"/>
          </a:xfrm>
        </p:spPr>
        <p:txBody>
          <a:bodyPr>
            <a:normAutofit lnSpcReduction="10000"/>
          </a:bodyPr>
          <a:lstStyle/>
          <a:p>
            <a:pPr algn="l" eaLnBrk="1" hangingPunct="1"/>
            <a:r>
              <a:rPr lang="en-US" sz="3400" b="1" u="sng" dirty="0" smtClean="0">
                <a:solidFill>
                  <a:srgbClr val="FF0000"/>
                </a:solidFill>
                <a:latin typeface="Stencil"/>
                <a:ea typeface="ＭＳ Ｐゴシック" charset="-128"/>
                <a:cs typeface="Stencil"/>
              </a:rPr>
              <a:t>DATE: </a:t>
            </a:r>
            <a:endParaRPr lang="en-US" sz="3400" dirty="0" smtClean="0">
              <a:solidFill>
                <a:srgbClr val="000000"/>
              </a:solidFill>
              <a:latin typeface="Andy"/>
              <a:ea typeface="ＭＳ Ｐゴシック" charset="-128"/>
              <a:cs typeface="Andy"/>
            </a:endParaRPr>
          </a:p>
          <a:p>
            <a:pPr algn="l"/>
            <a:r>
              <a:rPr lang="en-US" sz="3400" b="1" u="sng" dirty="0" smtClean="0">
                <a:solidFill>
                  <a:srgbClr val="FF0000"/>
                </a:solidFill>
                <a:latin typeface="Stencil"/>
                <a:ea typeface="ＭＳ Ｐゴシック" charset="-128"/>
                <a:cs typeface="Stencil"/>
              </a:rPr>
              <a:t>TOPIC/ Objective</a:t>
            </a:r>
            <a:r>
              <a:rPr lang="en-US" sz="3400" b="1" dirty="0" smtClean="0">
                <a:solidFill>
                  <a:srgbClr val="FF0000"/>
                </a:solidFill>
                <a:latin typeface="Stencil"/>
                <a:ea typeface="ＭＳ Ｐゴシック" charset="-128"/>
                <a:cs typeface="Stencil"/>
              </a:rPr>
              <a:t>: </a:t>
            </a:r>
            <a:r>
              <a:rPr lang="en-US" sz="3600" dirty="0" smtClean="0"/>
              <a:t>I will distinguish between types of ions and atoms</a:t>
            </a:r>
          </a:p>
          <a:p>
            <a:pPr algn="l"/>
            <a:r>
              <a:rPr lang="en-US" sz="3700" b="1" u="sng" dirty="0" smtClean="0">
                <a:solidFill>
                  <a:srgbClr val="FF0000"/>
                </a:solidFill>
                <a:latin typeface="Stencil"/>
                <a:ea typeface="ＭＳ Ｐゴシック" charset="-128"/>
                <a:cs typeface="Stencil"/>
              </a:rPr>
              <a:t>Essential question</a:t>
            </a:r>
            <a:r>
              <a:rPr lang="en-US" sz="3700" b="1" dirty="0" smtClean="0">
                <a:solidFill>
                  <a:srgbClr val="FF0000"/>
                </a:solidFill>
                <a:latin typeface="Stencil"/>
                <a:ea typeface="ＭＳ Ｐゴシック" charset="-128"/>
                <a:cs typeface="Stencil"/>
              </a:rPr>
              <a:t>:</a:t>
            </a:r>
            <a:r>
              <a:rPr lang="en-US" sz="3700" dirty="0" smtClean="0">
                <a:latin typeface="Stencil"/>
                <a:ea typeface="ＭＳ Ｐゴシック" charset="-128"/>
                <a:cs typeface="Stencil"/>
              </a:rPr>
              <a:t> </a:t>
            </a:r>
            <a:r>
              <a:rPr lang="en-US" sz="3600" dirty="0" smtClean="0"/>
              <a:t>How can we distinguish between ions and atoms?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</a:t>
            </a:r>
            <a:r>
              <a:rPr lang="en-US" sz="2400" b="1" dirty="0" smtClean="0">
                <a:solidFill>
                  <a:schemeClr val="bg1"/>
                </a:solidFill>
              </a:rPr>
              <a:t>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5.1</a:t>
            </a:r>
            <a:endParaRPr lang="en-US" sz="60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12" name="Rounded Rectangle 1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  <a:solidFill>
              <a:srgbClr val="8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tx2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Introduction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tx2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Mini-Lesson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tx2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Summary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tx2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Work Period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tx2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Exit Slip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4001" y="1066800"/>
              <a:ext cx="1453199" cy="36933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800000"/>
                  </a:solidFill>
                </a:rPr>
                <a:t>Do Now</a:t>
              </a:r>
              <a:endParaRPr lang="en-US" dirty="0">
                <a:solidFill>
                  <a:srgbClr val="800000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26" y="5568464"/>
            <a:ext cx="871830" cy="95738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10" y="4415692"/>
            <a:ext cx="1758511" cy="2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732821" y="4415692"/>
            <a:ext cx="5411179" cy="244230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0" b="1" u="sng" dirty="0" smtClean="0">
                <a:solidFill>
                  <a:srgbClr val="000000"/>
                </a:solidFill>
                <a:latin typeface="Stencil" pitchFamily="82" charset="0"/>
              </a:rPr>
              <a:t>DO NOW</a:t>
            </a:r>
            <a:r>
              <a:rPr lang="en-US" sz="12000" b="1" dirty="0" smtClean="0">
                <a:solidFill>
                  <a:srgbClr val="000000"/>
                </a:solidFill>
                <a:latin typeface="Stencil" pitchFamily="82" charset="0"/>
              </a:rPr>
              <a:t>:</a:t>
            </a:r>
            <a:r>
              <a:rPr lang="en-US" sz="8000" b="1" dirty="0" smtClean="0">
                <a:solidFill>
                  <a:srgbClr val="000000"/>
                </a:solidFill>
                <a:latin typeface="Stencil" pitchFamily="82" charset="0"/>
              </a:rPr>
              <a:t> </a:t>
            </a:r>
          </a:p>
          <a:p>
            <a:pPr algn="l"/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Complete Do Now Slip.</a:t>
            </a:r>
          </a:p>
          <a:p>
            <a:pPr algn="l"/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You have </a:t>
            </a:r>
            <a:r>
              <a:rPr lang="en-US" sz="5100" b="1" dirty="0">
                <a:solidFill>
                  <a:srgbClr val="800000"/>
                </a:solidFill>
                <a:latin typeface="Corbel"/>
                <a:cs typeface="Corbel"/>
              </a:rPr>
              <a:t>5</a:t>
            </a:r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 minutes.</a:t>
            </a:r>
          </a:p>
        </p:txBody>
      </p:sp>
    </p:spTree>
    <p:extLst>
      <p:ext uri="{BB962C8B-B14F-4D97-AF65-F5344CB8AC3E}">
        <p14:creationId xmlns:p14="http://schemas.microsoft.com/office/powerpoint/2010/main" val="670575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3/16/15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10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7"/>
            <a:ext cx="3581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</a:t>
            </a: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What is a </a:t>
            </a:r>
            <a:r>
              <a:rPr lang="en-US" sz="2400" dirty="0" err="1" smtClean="0">
                <a:solidFill>
                  <a:srgbClr val="800000"/>
                </a:solidFill>
              </a:rPr>
              <a:t>cation</a:t>
            </a:r>
            <a:r>
              <a:rPr lang="en-US" sz="2400" dirty="0" smtClean="0">
                <a:solidFill>
                  <a:srgbClr val="800000"/>
                </a:solidFill>
              </a:rPr>
              <a:t>?</a:t>
            </a: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971550" lvl="1" indent="-514350">
              <a:lnSpc>
                <a:spcPct val="120000"/>
              </a:lnSpc>
              <a:buAutoNum type="arabicPeriod"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5.1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can we distinguish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between ions and atoms?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9624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62400" y="1646237"/>
            <a:ext cx="5181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pPr marL="0" indent="0">
              <a:buFontTx/>
              <a:buNone/>
            </a:pPr>
            <a:r>
              <a:rPr lang="en-US" sz="2400" u="sng" dirty="0" smtClean="0">
                <a:solidFill>
                  <a:srgbClr val="800000"/>
                </a:solidFill>
              </a:rPr>
              <a:t>Definition:</a:t>
            </a:r>
          </a:p>
          <a:p>
            <a:pPr marL="0" lvl="0" indent="0">
              <a:buNone/>
            </a:pPr>
            <a:r>
              <a:rPr lang="en-US" sz="2400" u="sng" dirty="0">
                <a:solidFill>
                  <a:srgbClr val="800000"/>
                </a:solidFill>
              </a:rPr>
              <a:t>C</a:t>
            </a:r>
            <a:r>
              <a:rPr lang="en-US" sz="2400" u="sng" dirty="0" smtClean="0">
                <a:solidFill>
                  <a:srgbClr val="800000"/>
                </a:solidFill>
              </a:rPr>
              <a:t>harge </a:t>
            </a:r>
            <a:r>
              <a:rPr lang="en-US" sz="2400" u="sng" dirty="0">
                <a:solidFill>
                  <a:srgbClr val="800000"/>
                </a:solidFill>
              </a:rPr>
              <a:t>of </a:t>
            </a:r>
            <a:r>
              <a:rPr lang="en-US" sz="2400" u="sng" dirty="0" smtClean="0">
                <a:solidFill>
                  <a:srgbClr val="800000"/>
                </a:solidFill>
              </a:rPr>
              <a:t>ion:</a:t>
            </a:r>
            <a:endParaRPr lang="en-US" sz="2400" u="sng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r>
              <a:rPr lang="en-US" sz="2400" u="sng" dirty="0">
                <a:solidFill>
                  <a:srgbClr val="800000"/>
                </a:solidFill>
              </a:rPr>
              <a:t>G</a:t>
            </a:r>
            <a:r>
              <a:rPr lang="en-US" sz="2400" u="sng" dirty="0" smtClean="0">
                <a:solidFill>
                  <a:srgbClr val="800000"/>
                </a:solidFill>
              </a:rPr>
              <a:t>ain </a:t>
            </a:r>
            <a:r>
              <a:rPr lang="en-US" sz="2400" u="sng" dirty="0">
                <a:solidFill>
                  <a:srgbClr val="800000"/>
                </a:solidFill>
              </a:rPr>
              <a:t>or lose </a:t>
            </a:r>
            <a:r>
              <a:rPr lang="en-US" sz="2400" u="sng" dirty="0" smtClean="0">
                <a:solidFill>
                  <a:srgbClr val="800000"/>
                </a:solidFill>
              </a:rPr>
              <a:t>electrons?</a:t>
            </a:r>
            <a:endParaRPr lang="en-US" sz="2400" u="sng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r>
              <a:rPr lang="en-US" sz="2400" u="sng" dirty="0" smtClean="0">
                <a:solidFill>
                  <a:srgbClr val="800000"/>
                </a:solidFill>
              </a:rPr>
              <a:t>Examples:</a:t>
            </a:r>
            <a:endParaRPr lang="en-US" sz="2400" u="sng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r>
              <a:rPr lang="en-US" sz="2400" u="sng" dirty="0">
                <a:solidFill>
                  <a:srgbClr val="800000"/>
                </a:solidFill>
              </a:rPr>
              <a:t>T</a:t>
            </a:r>
            <a:r>
              <a:rPr lang="en-US" sz="2400" u="sng" dirty="0" smtClean="0">
                <a:solidFill>
                  <a:srgbClr val="800000"/>
                </a:solidFill>
              </a:rPr>
              <a:t>ypes </a:t>
            </a:r>
            <a:r>
              <a:rPr lang="en-US" sz="2400" u="sng" dirty="0">
                <a:solidFill>
                  <a:srgbClr val="800000"/>
                </a:solidFill>
              </a:rPr>
              <a:t>of elements</a:t>
            </a:r>
          </a:p>
          <a:p>
            <a:pPr marL="0" lvl="0" indent="0">
              <a:buNone/>
            </a:pPr>
            <a:r>
              <a:rPr lang="en-US" sz="2400" u="sng" dirty="0">
                <a:solidFill>
                  <a:srgbClr val="800000"/>
                </a:solidFill>
              </a:rPr>
              <a:t>W</a:t>
            </a:r>
            <a:r>
              <a:rPr lang="en-US" sz="2400" u="sng" dirty="0" smtClean="0">
                <a:solidFill>
                  <a:srgbClr val="800000"/>
                </a:solidFill>
              </a:rPr>
              <a:t>ay </a:t>
            </a:r>
            <a:r>
              <a:rPr lang="en-US" sz="2400" u="sng" dirty="0">
                <a:solidFill>
                  <a:srgbClr val="800000"/>
                </a:solidFill>
              </a:rPr>
              <a:t>to </a:t>
            </a:r>
            <a:r>
              <a:rPr lang="en-US" sz="2400" u="sng" dirty="0" smtClean="0">
                <a:solidFill>
                  <a:srgbClr val="800000"/>
                </a:solidFill>
              </a:rPr>
              <a:t>remember:</a:t>
            </a:r>
            <a:endParaRPr lang="en-US" sz="2400" u="sng" dirty="0">
              <a:solidFill>
                <a:srgbClr val="800000"/>
              </a:solidFill>
            </a:endParaRPr>
          </a:p>
        </p:txBody>
      </p:sp>
      <p:pic>
        <p:nvPicPr>
          <p:cNvPr id="14" name="Picture 1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91" b="7977"/>
          <a:stretch/>
        </p:blipFill>
        <p:spPr bwMode="auto">
          <a:xfrm>
            <a:off x="4267200" y="4876800"/>
            <a:ext cx="3077312" cy="1670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743200"/>
            <a:ext cx="2209800" cy="1657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635500"/>
            <a:ext cx="22098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71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3/16/15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5.1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can we distinguish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between ions and atoms?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1447800"/>
            <a:ext cx="8762999" cy="5743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Activity: Anions</a:t>
            </a:r>
          </a:p>
          <a:p>
            <a:pPr algn="ctr"/>
            <a:r>
              <a:rPr lang="en-US" sz="2000" b="1" dirty="0" smtClean="0"/>
              <a:t>Use </a:t>
            </a:r>
            <a:r>
              <a:rPr lang="en-US" sz="2000" b="1" dirty="0" smtClean="0">
                <a:solidFill>
                  <a:srgbClr val="FF0000"/>
                </a:solidFill>
              </a:rPr>
              <a:t>red squares to represent negative</a:t>
            </a:r>
            <a:r>
              <a:rPr lang="en-US" sz="2000" b="1" dirty="0" smtClean="0"/>
              <a:t> and </a:t>
            </a:r>
            <a:r>
              <a:rPr lang="en-US" sz="2000" b="1" dirty="0" smtClean="0">
                <a:solidFill>
                  <a:srgbClr val="008000"/>
                </a:solidFill>
              </a:rPr>
              <a:t>green to represent positive</a:t>
            </a:r>
            <a:endParaRPr lang="en-US" sz="3000" i="1" dirty="0"/>
          </a:p>
          <a:p>
            <a:pPr>
              <a:lnSpc>
                <a:spcPct val="120000"/>
              </a:lnSpc>
            </a:pP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400" dirty="0" smtClean="0"/>
              <a:t>1. For </a:t>
            </a:r>
            <a:r>
              <a:rPr lang="en-US" sz="2400" dirty="0"/>
              <a:t>the atom </a:t>
            </a:r>
            <a:r>
              <a:rPr lang="en-US" sz="2400" dirty="0" smtClean="0"/>
              <a:t>Fluorine </a:t>
            </a:r>
            <a:r>
              <a:rPr lang="en-US" sz="2400" dirty="0"/>
              <a:t>how many Protons and Electrons does this atom contain? 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2. For each Proton take a + paper, for each electron take a – paper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dirty="0"/>
              <a:t>3. What charge does the atom have</a:t>
            </a:r>
            <a:r>
              <a:rPr lang="en-US" sz="2400" dirty="0" smtClean="0"/>
              <a:t>?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dirty="0"/>
              <a:t>4. To become </a:t>
            </a:r>
            <a:r>
              <a:rPr lang="en-US" sz="2400" dirty="0" smtClean="0"/>
              <a:t>stable like, Fluorine will </a:t>
            </a:r>
            <a:r>
              <a:rPr lang="en-US" sz="2400" dirty="0"/>
              <a:t>gain </a:t>
            </a:r>
            <a:r>
              <a:rPr lang="en-US" sz="2400" dirty="0" smtClean="0"/>
              <a:t>one electron.  </a:t>
            </a:r>
            <a:r>
              <a:rPr lang="en-US" sz="2400" dirty="0"/>
              <a:t>Add </a:t>
            </a:r>
            <a:r>
              <a:rPr lang="en-US" sz="2400" dirty="0" smtClean="0"/>
              <a:t>one </a:t>
            </a:r>
            <a:r>
              <a:rPr lang="en-US" sz="2400" dirty="0"/>
              <a:t>– </a:t>
            </a:r>
            <a:r>
              <a:rPr lang="en-US" sz="2400" dirty="0" smtClean="0"/>
              <a:t>paper.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dirty="0"/>
              <a:t>5. What charge does </a:t>
            </a:r>
            <a:r>
              <a:rPr lang="en-US" sz="2400" dirty="0" smtClean="0"/>
              <a:t>Fluorine </a:t>
            </a:r>
            <a:r>
              <a:rPr lang="en-US" sz="2400" dirty="0"/>
              <a:t>have now?</a:t>
            </a:r>
          </a:p>
          <a:p>
            <a:pPr>
              <a:lnSpc>
                <a:spcPct val="100000"/>
              </a:lnSpc>
            </a:pPr>
            <a:endParaRPr lang="en-US" sz="2400" dirty="0" smtClean="0"/>
          </a:p>
          <a:p>
            <a:r>
              <a:rPr lang="en-US" sz="2400" b="1" dirty="0" smtClean="0">
                <a:ea typeface="ＭＳ Ｐゴシック" charset="-128"/>
                <a:cs typeface="ＭＳ Ｐゴシック" charset="-128"/>
              </a:rPr>
              <a:t> 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066822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3/16/15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5.1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can we distinguish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between ions and atoms?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2057400"/>
            <a:ext cx="8534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So elements can either gain OR lose electrons to reach stability.  Let's look for patterns on the periodic table</a:t>
            </a:r>
            <a:r>
              <a:rPr lang="en-US" sz="2400" b="1" dirty="0" smtClean="0"/>
              <a:t>: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/>
              <a:t>TURN AND TALK: What is the pattern you see? Why?</a:t>
            </a:r>
            <a:endParaRPr lang="en-US" sz="2400" dirty="0"/>
          </a:p>
          <a:p>
            <a:endParaRPr lang="en-US" sz="2400" b="1" dirty="0" smtClean="0"/>
          </a:p>
          <a:p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700813"/>
              </p:ext>
            </p:extLst>
          </p:nvPr>
        </p:nvGraphicFramePr>
        <p:xfrm>
          <a:off x="1219200" y="2997200"/>
          <a:ext cx="6819900" cy="294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1" name="Document" r:id="rId3" imgW="6819900" imgH="3327400" progId="Word.Document.12">
                  <p:embed/>
                </p:oleObj>
              </mc:Choice>
              <mc:Fallback>
                <p:oleObj name="Document" r:id="rId3" imgW="6819900" imgH="3327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2997200"/>
                        <a:ext cx="6819900" cy="294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2295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3/16/15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13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7"/>
            <a:ext cx="3581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</a:t>
            </a: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What is an anion?</a:t>
            </a: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971550" lvl="1" indent="-514350">
              <a:lnSpc>
                <a:spcPct val="120000"/>
              </a:lnSpc>
              <a:buAutoNum type="arabicPeriod"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5.1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can we distinguish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between ions and atoms?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9624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62400" y="1646237"/>
            <a:ext cx="5181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pPr marL="0" indent="0">
              <a:buFontTx/>
              <a:buNone/>
            </a:pPr>
            <a:r>
              <a:rPr lang="en-US" sz="2400" u="sng" dirty="0" smtClean="0">
                <a:solidFill>
                  <a:srgbClr val="800000"/>
                </a:solidFill>
              </a:rPr>
              <a:t>Definition:</a:t>
            </a:r>
          </a:p>
          <a:p>
            <a:pPr marL="0" lvl="0" indent="0">
              <a:buNone/>
            </a:pPr>
            <a:r>
              <a:rPr lang="en-US" sz="2400" u="sng" dirty="0">
                <a:solidFill>
                  <a:srgbClr val="800000"/>
                </a:solidFill>
              </a:rPr>
              <a:t>C</a:t>
            </a:r>
            <a:r>
              <a:rPr lang="en-US" sz="2400" u="sng" dirty="0" smtClean="0">
                <a:solidFill>
                  <a:srgbClr val="800000"/>
                </a:solidFill>
              </a:rPr>
              <a:t>harge </a:t>
            </a:r>
            <a:r>
              <a:rPr lang="en-US" sz="2400" u="sng" dirty="0">
                <a:solidFill>
                  <a:srgbClr val="800000"/>
                </a:solidFill>
              </a:rPr>
              <a:t>of </a:t>
            </a:r>
            <a:r>
              <a:rPr lang="en-US" sz="2400" u="sng" dirty="0" smtClean="0">
                <a:solidFill>
                  <a:srgbClr val="800000"/>
                </a:solidFill>
              </a:rPr>
              <a:t>ion:</a:t>
            </a:r>
            <a:endParaRPr lang="en-US" sz="2400" u="sng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r>
              <a:rPr lang="en-US" sz="2400" u="sng" dirty="0">
                <a:solidFill>
                  <a:srgbClr val="800000"/>
                </a:solidFill>
              </a:rPr>
              <a:t>G</a:t>
            </a:r>
            <a:r>
              <a:rPr lang="en-US" sz="2400" u="sng" dirty="0" smtClean="0">
                <a:solidFill>
                  <a:srgbClr val="800000"/>
                </a:solidFill>
              </a:rPr>
              <a:t>ain </a:t>
            </a:r>
            <a:r>
              <a:rPr lang="en-US" sz="2400" u="sng" dirty="0">
                <a:solidFill>
                  <a:srgbClr val="800000"/>
                </a:solidFill>
              </a:rPr>
              <a:t>or lose </a:t>
            </a:r>
            <a:r>
              <a:rPr lang="en-US" sz="2400" u="sng" dirty="0" smtClean="0">
                <a:solidFill>
                  <a:srgbClr val="800000"/>
                </a:solidFill>
              </a:rPr>
              <a:t>electrons?</a:t>
            </a:r>
            <a:endParaRPr lang="en-US" sz="2400" u="sng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r>
              <a:rPr lang="en-US" sz="2400" u="sng" dirty="0" smtClean="0">
                <a:solidFill>
                  <a:srgbClr val="800000"/>
                </a:solidFill>
              </a:rPr>
              <a:t>Examples:</a:t>
            </a:r>
            <a:endParaRPr lang="en-US" sz="2400" u="sng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r>
              <a:rPr lang="en-US" sz="2400" u="sng" dirty="0">
                <a:solidFill>
                  <a:srgbClr val="800000"/>
                </a:solidFill>
              </a:rPr>
              <a:t>T</a:t>
            </a:r>
            <a:r>
              <a:rPr lang="en-US" sz="2400" u="sng" dirty="0" smtClean="0">
                <a:solidFill>
                  <a:srgbClr val="800000"/>
                </a:solidFill>
              </a:rPr>
              <a:t>ypes </a:t>
            </a:r>
            <a:r>
              <a:rPr lang="en-US" sz="2400" u="sng" dirty="0">
                <a:solidFill>
                  <a:srgbClr val="800000"/>
                </a:solidFill>
              </a:rPr>
              <a:t>of elements</a:t>
            </a:r>
          </a:p>
          <a:p>
            <a:pPr marL="0" lvl="0" indent="0">
              <a:buNone/>
            </a:pPr>
            <a:r>
              <a:rPr lang="en-US" sz="2400" u="sng" dirty="0">
                <a:solidFill>
                  <a:srgbClr val="800000"/>
                </a:solidFill>
              </a:rPr>
              <a:t>W</a:t>
            </a:r>
            <a:r>
              <a:rPr lang="en-US" sz="2400" u="sng" dirty="0" smtClean="0">
                <a:solidFill>
                  <a:srgbClr val="800000"/>
                </a:solidFill>
              </a:rPr>
              <a:t>ay </a:t>
            </a:r>
            <a:r>
              <a:rPr lang="en-US" sz="2400" u="sng" dirty="0">
                <a:solidFill>
                  <a:srgbClr val="800000"/>
                </a:solidFill>
              </a:rPr>
              <a:t>to </a:t>
            </a:r>
            <a:r>
              <a:rPr lang="en-US" sz="2400" u="sng" dirty="0" smtClean="0">
                <a:solidFill>
                  <a:srgbClr val="800000"/>
                </a:solidFill>
              </a:rPr>
              <a:t>remember:</a:t>
            </a:r>
            <a:endParaRPr lang="en-US" sz="2400" u="sng" dirty="0">
              <a:solidFill>
                <a:srgbClr val="800000"/>
              </a:solidFill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06"/>
          <a:stretch/>
        </p:blipFill>
        <p:spPr bwMode="auto">
          <a:xfrm>
            <a:off x="4267200" y="4800600"/>
            <a:ext cx="3865127" cy="1963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4252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3/16/15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5.1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can we distinguish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between ions and atoms?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49800" y="1739880"/>
            <a:ext cx="91937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    How to use reference table?</a:t>
            </a:r>
            <a:endParaRPr lang="en-US" sz="4400" i="1" dirty="0"/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r>
              <a:rPr lang="en-US" sz="3600" b="1" dirty="0" smtClean="0">
                <a:ea typeface="ＭＳ Ｐゴシック" charset="-128"/>
                <a:cs typeface="ＭＳ Ｐゴシック" charset="-128"/>
              </a:rPr>
              <a:t> </a:t>
            </a:r>
            <a:endParaRPr lang="en-US" sz="30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300" y="2667000"/>
            <a:ext cx="2095500" cy="20396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2667000"/>
            <a:ext cx="1879600" cy="20198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2590800"/>
            <a:ext cx="1890584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49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3/16/15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5.1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can we distinguish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between ions and atoms?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49800" y="1739880"/>
            <a:ext cx="91937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    YOU TRY:</a:t>
            </a:r>
            <a:endParaRPr lang="en-US" sz="4400" i="1" dirty="0"/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r>
              <a:rPr lang="en-US" sz="3600" b="1" dirty="0" smtClean="0">
                <a:ea typeface="ＭＳ Ｐゴシック" charset="-128"/>
                <a:cs typeface="ＭＳ Ｐゴシック" charset="-128"/>
              </a:rPr>
              <a:t> </a:t>
            </a:r>
            <a:endParaRPr lang="en-US" sz="3000" b="1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027260"/>
              </p:ext>
            </p:extLst>
          </p:nvPr>
        </p:nvGraphicFramePr>
        <p:xfrm>
          <a:off x="990600" y="2514600"/>
          <a:ext cx="7605836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4" name="Document" r:id="rId3" imgW="6819900" imgH="3416300" progId="Word.Document.12">
                  <p:embed/>
                </p:oleObj>
              </mc:Choice>
              <mc:Fallback>
                <p:oleObj name="Document" r:id="rId3" imgW="6819900" imgH="3416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2514600"/>
                        <a:ext cx="7605836" cy="396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9442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3/16/15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16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1037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SAMPLE QUESTION #1:</a:t>
            </a:r>
          </a:p>
          <a:p>
            <a:pPr marL="0" indent="0">
              <a:buNone/>
            </a:pPr>
            <a:r>
              <a:rPr lang="en-US" sz="3000" i="1" dirty="0" smtClean="0">
                <a:solidFill>
                  <a:srgbClr val="FF0000"/>
                </a:solidFill>
              </a:rPr>
              <a:t>Raise your finger corresponding to answer choice:</a:t>
            </a:r>
          </a:p>
          <a:p>
            <a:pPr marL="0" indent="0">
              <a:buNone/>
            </a:pPr>
            <a:r>
              <a:rPr lang="en-US" sz="3200" dirty="0"/>
              <a:t>What is the total number of valence electrons in an ion of boron in the ground state?</a:t>
            </a:r>
          </a:p>
          <a:p>
            <a:pPr marL="514350" indent="-514350">
              <a:buAutoNum type="alphaUcParenR"/>
            </a:pPr>
            <a:r>
              <a:rPr lang="en-US" sz="3200" dirty="0" smtClean="0"/>
              <a:t>8</a:t>
            </a:r>
            <a:r>
              <a:rPr lang="en-US" sz="3200" dirty="0"/>
              <a:t>		</a:t>
            </a:r>
            <a:endParaRPr lang="en-US" sz="3200" dirty="0" smtClean="0"/>
          </a:p>
          <a:p>
            <a:pPr marL="514350" indent="-514350">
              <a:buAutoNum type="alphaUcParenR"/>
            </a:pPr>
            <a:r>
              <a:rPr lang="en-US" sz="3200" dirty="0" smtClean="0"/>
              <a:t>2</a:t>
            </a:r>
            <a:r>
              <a:rPr lang="en-US" sz="3200" dirty="0"/>
              <a:t>		</a:t>
            </a:r>
            <a:endParaRPr lang="en-US" sz="3200" dirty="0" smtClean="0"/>
          </a:p>
          <a:p>
            <a:pPr marL="514350" indent="-514350">
              <a:buAutoNum type="alphaUcParenR"/>
            </a:pPr>
            <a:r>
              <a:rPr lang="en-US" sz="3200" dirty="0" smtClean="0"/>
              <a:t>5</a:t>
            </a:r>
            <a:r>
              <a:rPr lang="en-US" sz="3200" dirty="0"/>
              <a:t>		</a:t>
            </a:r>
            <a:endParaRPr lang="en-US" sz="3200" dirty="0" smtClean="0"/>
          </a:p>
          <a:p>
            <a:pPr marL="514350" indent="-514350">
              <a:buAutoNum type="alphaUcParenR"/>
            </a:pPr>
            <a:r>
              <a:rPr lang="en-US" sz="3200" dirty="0" smtClean="0"/>
              <a:t>3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Which particle has the same electron configuration as a calcium ion?</a:t>
            </a:r>
          </a:p>
          <a:p>
            <a:r>
              <a:rPr lang="en-US" sz="3200" dirty="0" smtClean="0"/>
              <a:t>A) fluoride ion	B) sodium ion		C) potassium atom		D) argon atom</a:t>
            </a:r>
          </a:p>
          <a:p>
            <a:r>
              <a:rPr lang="en-US" sz="3200" dirty="0" smtClean="0"/>
              <a:t> </a:t>
            </a:r>
          </a:p>
          <a:p>
            <a:r>
              <a:rPr lang="en-US" sz="3200" dirty="0" smtClean="0"/>
              <a:t> </a:t>
            </a:r>
          </a:p>
          <a:p>
            <a:r>
              <a:rPr lang="en-US" sz="3200" dirty="0" smtClean="0"/>
              <a:t>What is the net charge of an ion that has 13 protons, 12 neutrons, and 10 electrons?</a:t>
            </a:r>
          </a:p>
          <a:p>
            <a:r>
              <a:rPr lang="en-US" sz="3200" dirty="0" smtClean="0"/>
              <a:t>A)  +1		B) +3		C) -1		D) -3</a:t>
            </a:r>
          </a:p>
          <a:p>
            <a:r>
              <a:rPr lang="en-US" sz="3200" dirty="0" smtClean="0"/>
              <a:t> </a:t>
            </a:r>
          </a:p>
          <a:p>
            <a:r>
              <a:rPr lang="en-US" sz="3200" dirty="0" smtClean="0"/>
              <a:t>Which electron configuration is correct for a sodium ion?</a:t>
            </a:r>
          </a:p>
          <a:p>
            <a:pPr lvl="0"/>
            <a:r>
              <a:rPr lang="en-US" sz="3200" dirty="0" smtClean="0"/>
              <a:t>2–7     B) 2–8     C) 2–8–1     D) 2–8–2</a:t>
            </a:r>
          </a:p>
          <a:p>
            <a:r>
              <a:rPr lang="en-US" sz="3200" dirty="0" smtClean="0"/>
              <a:t> </a:t>
            </a:r>
          </a:p>
          <a:p>
            <a:r>
              <a:rPr lang="en-US" sz="3200" dirty="0" smtClean="0"/>
              <a:t>Compared to a calcium atom, the calcium ion Ca</a:t>
            </a:r>
            <a:r>
              <a:rPr lang="en-US" sz="3200" baseline="30000" dirty="0" smtClean="0"/>
              <a:t>2+</a:t>
            </a:r>
            <a:r>
              <a:rPr lang="en-US" sz="3200" dirty="0" smtClean="0"/>
              <a:t> has</a:t>
            </a:r>
          </a:p>
          <a:p>
            <a:pPr lvl="0"/>
            <a:r>
              <a:rPr lang="en-US" sz="3200" dirty="0" smtClean="0"/>
              <a:t>more protons   B)  fewer protons     C) more electrons    D)  fewer electrons</a:t>
            </a:r>
          </a:p>
          <a:p>
            <a:pPr marL="0" indent="0">
              <a:buNone/>
            </a:pPr>
            <a:endParaRPr lang="en-US" sz="3000" i="1" dirty="0" smtClean="0">
              <a:solidFill>
                <a:srgbClr val="FF0000"/>
              </a:solidFill>
            </a:endParaRPr>
          </a:p>
          <a:p>
            <a:pPr algn="ctr"/>
            <a:endParaRPr lang="en-US" sz="32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marL="0" indent="0">
              <a:buNone/>
            </a:pPr>
            <a:endParaRPr lang="en-US" sz="32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5.1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can we distinguish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between ions and atoms?</a:t>
            </a:r>
          </a:p>
        </p:txBody>
      </p:sp>
    </p:spTree>
    <p:extLst>
      <p:ext uri="{BB962C8B-B14F-4D97-AF65-F5344CB8AC3E}">
        <p14:creationId xmlns:p14="http://schemas.microsoft.com/office/powerpoint/2010/main" val="4112862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3/16/15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17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1037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SAMPLE QUESTION #2:</a:t>
            </a:r>
          </a:p>
          <a:p>
            <a:pPr marL="0" indent="0">
              <a:buNone/>
            </a:pPr>
            <a:r>
              <a:rPr lang="en-US" sz="3000" i="1" dirty="0" smtClean="0">
                <a:solidFill>
                  <a:srgbClr val="FF0000"/>
                </a:solidFill>
              </a:rPr>
              <a:t>Raise your finger corresponding to answer choice:</a:t>
            </a:r>
          </a:p>
          <a:p>
            <a:pPr marL="0" indent="0">
              <a:buNone/>
            </a:pPr>
            <a:r>
              <a:rPr lang="en-US" sz="3200" dirty="0"/>
              <a:t>Which particle has the same electron configuration as a calcium ion?</a:t>
            </a:r>
          </a:p>
          <a:p>
            <a:pPr marL="514350" indent="-514350">
              <a:buAutoNum type="alphaUcParenR"/>
            </a:pPr>
            <a:r>
              <a:rPr lang="en-US" sz="3200" dirty="0" smtClean="0"/>
              <a:t>fluoride </a:t>
            </a:r>
            <a:r>
              <a:rPr lang="en-US" sz="3200" dirty="0"/>
              <a:t>ion	</a:t>
            </a:r>
            <a:endParaRPr lang="en-US" sz="3200" dirty="0" smtClean="0"/>
          </a:p>
          <a:p>
            <a:pPr marL="514350" indent="-514350">
              <a:buAutoNum type="alphaUcParenR"/>
            </a:pPr>
            <a:r>
              <a:rPr lang="en-US" sz="3200" dirty="0" smtClean="0"/>
              <a:t>sodium </a:t>
            </a:r>
            <a:r>
              <a:rPr lang="en-US" sz="3200" dirty="0"/>
              <a:t>ion		</a:t>
            </a:r>
            <a:endParaRPr lang="en-US" sz="3200" dirty="0" smtClean="0"/>
          </a:p>
          <a:p>
            <a:pPr marL="514350" indent="-514350">
              <a:buAutoNum type="alphaUcParenR"/>
            </a:pPr>
            <a:r>
              <a:rPr lang="en-US" sz="3200" dirty="0" smtClean="0"/>
              <a:t>potassium </a:t>
            </a:r>
            <a:r>
              <a:rPr lang="en-US" sz="3200" dirty="0"/>
              <a:t>atom		</a:t>
            </a:r>
            <a:endParaRPr lang="en-US" sz="3200" dirty="0" smtClean="0"/>
          </a:p>
          <a:p>
            <a:pPr marL="514350" indent="-514350">
              <a:buAutoNum type="alphaUcParenR"/>
            </a:pPr>
            <a:r>
              <a:rPr lang="en-US" sz="3200" dirty="0" smtClean="0"/>
              <a:t>argon atom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5.1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can we distinguish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between ions and atoms?</a:t>
            </a:r>
          </a:p>
        </p:txBody>
      </p:sp>
    </p:spTree>
    <p:extLst>
      <p:ext uri="{BB962C8B-B14F-4D97-AF65-F5344CB8AC3E}">
        <p14:creationId xmlns:p14="http://schemas.microsoft.com/office/powerpoint/2010/main" val="1749524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3/16/15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18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1037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SAMPLE QUESTION #3:</a:t>
            </a:r>
          </a:p>
          <a:p>
            <a:pPr marL="0" indent="0">
              <a:buNone/>
            </a:pPr>
            <a:r>
              <a:rPr lang="en-US" sz="3000" i="1" dirty="0" smtClean="0">
                <a:solidFill>
                  <a:srgbClr val="FF0000"/>
                </a:solidFill>
              </a:rPr>
              <a:t>Raise your finger corresponding to answer choice:</a:t>
            </a:r>
          </a:p>
          <a:p>
            <a:pPr marL="0" indent="0">
              <a:buNone/>
            </a:pPr>
            <a:r>
              <a:rPr lang="en-US" sz="3200" dirty="0" smtClean="0"/>
              <a:t>What </a:t>
            </a:r>
            <a:r>
              <a:rPr lang="en-US" sz="3200" dirty="0"/>
              <a:t>is the net charge of an ion that has 13 protons, 12 neutrons, and 10 electrons?</a:t>
            </a:r>
          </a:p>
          <a:p>
            <a:pPr marL="514350" indent="-514350">
              <a:buAutoNum type="alphaUcParenR"/>
            </a:pPr>
            <a:r>
              <a:rPr lang="en-US" sz="3200" dirty="0" smtClean="0"/>
              <a:t>+</a:t>
            </a:r>
            <a:r>
              <a:rPr lang="en-US" sz="3200" dirty="0"/>
              <a:t>1		</a:t>
            </a:r>
            <a:endParaRPr lang="en-US" sz="3200" dirty="0" smtClean="0"/>
          </a:p>
          <a:p>
            <a:pPr marL="514350" indent="-514350">
              <a:buAutoNum type="alphaUcParenR"/>
            </a:pPr>
            <a:r>
              <a:rPr lang="en-US" sz="3200" dirty="0" smtClean="0"/>
              <a:t>+</a:t>
            </a:r>
            <a:r>
              <a:rPr lang="en-US" sz="3200" dirty="0"/>
              <a:t>3		</a:t>
            </a:r>
            <a:endParaRPr lang="en-US" sz="3200" dirty="0" smtClean="0"/>
          </a:p>
          <a:p>
            <a:pPr marL="514350" indent="-514350">
              <a:buAutoNum type="alphaUcParenR"/>
            </a:pPr>
            <a:r>
              <a:rPr lang="en-US" sz="3200" dirty="0" smtClean="0"/>
              <a:t>-</a:t>
            </a:r>
            <a:r>
              <a:rPr lang="en-US" sz="3200" dirty="0"/>
              <a:t>1		</a:t>
            </a:r>
            <a:endParaRPr lang="en-US" sz="3200" dirty="0" smtClean="0"/>
          </a:p>
          <a:p>
            <a:pPr marL="514350" indent="-514350">
              <a:buAutoNum type="alphaUcParenR"/>
            </a:pPr>
            <a:r>
              <a:rPr lang="en-US" sz="3200" dirty="0" smtClean="0"/>
              <a:t>-</a:t>
            </a:r>
            <a:r>
              <a:rPr lang="en-US" sz="3200" dirty="0"/>
              <a:t>3</a:t>
            </a:r>
          </a:p>
          <a:p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5.1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can we distinguish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between ions and atoms?</a:t>
            </a:r>
          </a:p>
        </p:txBody>
      </p:sp>
    </p:spTree>
    <p:extLst>
      <p:ext uri="{BB962C8B-B14F-4D97-AF65-F5344CB8AC3E}">
        <p14:creationId xmlns:p14="http://schemas.microsoft.com/office/powerpoint/2010/main" val="1610215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3/16/15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19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1037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SAMPLE QUESTION #4:</a:t>
            </a:r>
          </a:p>
          <a:p>
            <a:pPr marL="0" indent="0">
              <a:buNone/>
            </a:pPr>
            <a:r>
              <a:rPr lang="en-US" sz="3000" i="1" dirty="0" smtClean="0">
                <a:solidFill>
                  <a:srgbClr val="FF0000"/>
                </a:solidFill>
              </a:rPr>
              <a:t>Raise your finger corresponding to answer choice:</a:t>
            </a:r>
          </a:p>
          <a:p>
            <a:pPr marL="0" indent="0">
              <a:buNone/>
            </a:pPr>
            <a:r>
              <a:rPr lang="en-US" sz="3200" dirty="0"/>
              <a:t>Which electron configuration is correct for a sodium ion?</a:t>
            </a:r>
          </a:p>
          <a:p>
            <a:pPr marL="514350" lvl="0" indent="-514350">
              <a:buAutoNum type="alphaUcParenR"/>
            </a:pPr>
            <a:r>
              <a:rPr lang="en-US" sz="3200" dirty="0" smtClean="0"/>
              <a:t>2</a:t>
            </a:r>
            <a:r>
              <a:rPr lang="en-US" sz="3200" dirty="0"/>
              <a:t>–7     </a:t>
            </a:r>
            <a:endParaRPr lang="en-US" sz="3200" dirty="0" smtClean="0"/>
          </a:p>
          <a:p>
            <a:pPr marL="514350" lvl="0" indent="-514350">
              <a:buAutoNum type="alphaUcParenR"/>
            </a:pPr>
            <a:r>
              <a:rPr lang="en-US" sz="3200" dirty="0" smtClean="0"/>
              <a:t>2</a:t>
            </a:r>
            <a:r>
              <a:rPr lang="en-US" sz="3200" dirty="0"/>
              <a:t>–8     </a:t>
            </a:r>
            <a:endParaRPr lang="en-US" sz="3200" dirty="0" smtClean="0"/>
          </a:p>
          <a:p>
            <a:pPr marL="514350" lvl="0" indent="-514350">
              <a:buAutoNum type="alphaUcParenR"/>
            </a:pPr>
            <a:r>
              <a:rPr lang="en-US" sz="3200" dirty="0" smtClean="0"/>
              <a:t>2</a:t>
            </a:r>
            <a:r>
              <a:rPr lang="en-US" sz="3200" dirty="0"/>
              <a:t>–8–1     </a:t>
            </a:r>
            <a:endParaRPr lang="en-US" sz="3200" dirty="0" smtClean="0"/>
          </a:p>
          <a:p>
            <a:pPr marL="514350" lvl="0" indent="-514350">
              <a:buAutoNum type="alphaUcParenR"/>
            </a:pPr>
            <a:r>
              <a:rPr lang="en-US" sz="3200" dirty="0" smtClean="0"/>
              <a:t>2</a:t>
            </a:r>
            <a:r>
              <a:rPr lang="en-US" sz="3200" dirty="0"/>
              <a:t>–8–</a:t>
            </a:r>
            <a:r>
              <a:rPr lang="en-US" sz="3200" dirty="0" smtClean="0"/>
              <a:t>2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5.1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can we distinguish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between ions and atoms?</a:t>
            </a:r>
          </a:p>
        </p:txBody>
      </p:sp>
    </p:spTree>
    <p:extLst>
      <p:ext uri="{BB962C8B-B14F-4D97-AF65-F5344CB8AC3E}">
        <p14:creationId xmlns:p14="http://schemas.microsoft.com/office/powerpoint/2010/main" val="3786339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3/16/15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2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4582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ANNOUNCEMENTS</a:t>
            </a:r>
            <a:r>
              <a:rPr lang="en-US" sz="3200" b="1" u="sng" dirty="0" smtClean="0"/>
              <a:t>:</a:t>
            </a:r>
          </a:p>
          <a:p>
            <a:r>
              <a:rPr lang="en-US" sz="3200" b="1" dirty="0" smtClean="0"/>
              <a:t>Quality Review is tomorrow!!!!!!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5.1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How can we distinguish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between ions and atoms?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3/16/15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20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1037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SAMPLE QUESTION #4:</a:t>
            </a:r>
          </a:p>
          <a:p>
            <a:pPr marL="0" indent="0">
              <a:buNone/>
            </a:pPr>
            <a:r>
              <a:rPr lang="en-US" sz="3000" i="1" dirty="0" smtClean="0">
                <a:solidFill>
                  <a:srgbClr val="FF0000"/>
                </a:solidFill>
              </a:rPr>
              <a:t>Raise your finger corresponding to answer choice:</a:t>
            </a:r>
          </a:p>
          <a:p>
            <a:pPr marL="0" indent="0">
              <a:buNone/>
            </a:pPr>
            <a:r>
              <a:rPr lang="en-US" sz="3200" dirty="0" smtClean="0"/>
              <a:t>Compared </a:t>
            </a:r>
            <a:r>
              <a:rPr lang="en-US" sz="3200" dirty="0"/>
              <a:t>to a calcium atom, the calcium ion Ca</a:t>
            </a:r>
            <a:r>
              <a:rPr lang="en-US" sz="3200" baseline="30000" dirty="0"/>
              <a:t>2+</a:t>
            </a:r>
            <a:r>
              <a:rPr lang="en-US" sz="3200" dirty="0"/>
              <a:t> has</a:t>
            </a:r>
          </a:p>
          <a:p>
            <a:pPr marL="514350" lvl="0" indent="-514350">
              <a:buAutoNum type="alphaUcParenR"/>
            </a:pPr>
            <a:r>
              <a:rPr lang="en-US" sz="3200" dirty="0" smtClean="0"/>
              <a:t>more </a:t>
            </a:r>
            <a:r>
              <a:rPr lang="en-US" sz="3200" dirty="0"/>
              <a:t>protons   </a:t>
            </a:r>
            <a:endParaRPr lang="en-US" sz="3200" dirty="0" smtClean="0"/>
          </a:p>
          <a:p>
            <a:pPr marL="514350" lvl="0" indent="-514350">
              <a:buAutoNum type="alphaUcParenR"/>
            </a:pPr>
            <a:r>
              <a:rPr lang="en-US" sz="3200" dirty="0" smtClean="0"/>
              <a:t>fewer </a:t>
            </a:r>
            <a:r>
              <a:rPr lang="en-US" sz="3200" dirty="0"/>
              <a:t>protons     </a:t>
            </a:r>
            <a:endParaRPr lang="en-US" sz="3200" dirty="0" smtClean="0"/>
          </a:p>
          <a:p>
            <a:pPr marL="514350" lvl="0" indent="-514350">
              <a:buAutoNum type="alphaUcParenR"/>
            </a:pPr>
            <a:r>
              <a:rPr lang="en-US" sz="3200" dirty="0" smtClean="0"/>
              <a:t>more </a:t>
            </a:r>
            <a:r>
              <a:rPr lang="en-US" sz="3200" dirty="0"/>
              <a:t>electrons    </a:t>
            </a:r>
            <a:endParaRPr lang="en-US" sz="3200" dirty="0" smtClean="0"/>
          </a:p>
          <a:p>
            <a:pPr marL="514350" lvl="0" indent="-514350">
              <a:buAutoNum type="alphaUcParenR"/>
            </a:pPr>
            <a:r>
              <a:rPr lang="en-US" sz="3200" dirty="0" smtClean="0"/>
              <a:t>fewer </a:t>
            </a:r>
            <a:r>
              <a:rPr lang="en-US" sz="3200" dirty="0"/>
              <a:t>electrons</a:t>
            </a:r>
          </a:p>
          <a:p>
            <a:pPr marL="0" indent="0">
              <a:buNone/>
            </a:pPr>
            <a:endParaRPr lang="en-US" sz="3000" i="1" dirty="0">
              <a:solidFill>
                <a:srgbClr val="FF0000"/>
              </a:solidFill>
            </a:endParaRPr>
          </a:p>
          <a:p>
            <a:pPr algn="ctr"/>
            <a:endParaRPr lang="en-US" sz="3200" dirty="0">
              <a:solidFill>
                <a:srgbClr val="475BCD"/>
              </a:solidFill>
              <a:latin typeface="Stencil"/>
              <a:cs typeface="Stencil"/>
            </a:endParaRPr>
          </a:p>
          <a:p>
            <a:pPr marL="0" indent="0">
              <a:buNone/>
            </a:pPr>
            <a:endParaRPr lang="en-US" sz="3200" b="1" u="sng" dirty="0"/>
          </a:p>
          <a:p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5.1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can we distinguish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between ions and atoms?</a:t>
            </a:r>
          </a:p>
        </p:txBody>
      </p:sp>
    </p:spTree>
    <p:extLst>
      <p:ext uri="{BB962C8B-B14F-4D97-AF65-F5344CB8AC3E}">
        <p14:creationId xmlns:p14="http://schemas.microsoft.com/office/powerpoint/2010/main" val="3504564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3/16/15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21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7"/>
            <a:ext cx="2895600" cy="31543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</a:t>
            </a:r>
            <a:endParaRPr lang="en-US" sz="2400" b="1" u="sng" dirty="0" smtClean="0">
              <a:solidFill>
                <a:srgbClr val="800000"/>
              </a:solidFill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Two questions I have are…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5.1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can we distinguish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between ions and atoms?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352800" y="1600200"/>
            <a:ext cx="0" cy="3276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505200" y="1646237"/>
            <a:ext cx="5638800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1.</a:t>
            </a:r>
          </a:p>
          <a:p>
            <a:pPr mar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2. </a:t>
            </a:r>
            <a:endParaRPr lang="en-US" sz="2400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57200" y="4876800"/>
            <a:ext cx="868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33400" y="4953001"/>
            <a:ext cx="8610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SUMMARY:</a:t>
            </a:r>
          </a:p>
        </p:txBody>
      </p:sp>
    </p:spTree>
    <p:extLst>
      <p:ext uri="{BB962C8B-B14F-4D97-AF65-F5344CB8AC3E}">
        <p14:creationId xmlns:p14="http://schemas.microsoft.com/office/powerpoint/2010/main" val="3745603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3/16/15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22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HOMEWORK:</a:t>
            </a:r>
          </a:p>
          <a:p>
            <a:endParaRPr lang="en-US" sz="2600" dirty="0" smtClean="0"/>
          </a:p>
          <a:p>
            <a:r>
              <a:rPr lang="en-US" sz="2600" dirty="0" smtClean="0"/>
              <a:t>Finish classwork of 5.1</a:t>
            </a:r>
          </a:p>
          <a:p>
            <a:endParaRPr lang="en-US" sz="2600" dirty="0" smtClean="0"/>
          </a:p>
          <a:p>
            <a:r>
              <a:rPr lang="en-US" sz="2600" dirty="0" smtClean="0"/>
              <a:t>Write a summary of today’s lesson</a:t>
            </a:r>
          </a:p>
          <a:p>
            <a:endParaRPr lang="en-US" sz="2600" dirty="0" smtClean="0"/>
          </a:p>
          <a:p>
            <a:r>
              <a:rPr lang="en-US" sz="2600" dirty="0" smtClean="0"/>
              <a:t>Create two questions</a:t>
            </a:r>
          </a:p>
          <a:p>
            <a:endParaRPr lang="en-US" sz="2600" dirty="0" smtClean="0"/>
          </a:p>
          <a:p>
            <a:r>
              <a:rPr lang="en-US" sz="2600" dirty="0" smtClean="0"/>
              <a:t>Highlight important information from the lesson</a:t>
            </a:r>
            <a:endParaRPr lang="en-US" sz="2600" dirty="0"/>
          </a:p>
          <a:p>
            <a:pPr marL="0" indent="0">
              <a:buNone/>
            </a:pPr>
            <a:endParaRPr lang="en-US" sz="34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5.1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can we distinguish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between ions and atoms?</a:t>
            </a:r>
          </a:p>
        </p:txBody>
      </p:sp>
    </p:spTree>
    <p:extLst>
      <p:ext uri="{BB962C8B-B14F-4D97-AF65-F5344CB8AC3E}">
        <p14:creationId xmlns:p14="http://schemas.microsoft.com/office/powerpoint/2010/main" val="2557407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3/16/15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23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1037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EXIT SLIP</a:t>
            </a:r>
          </a:p>
          <a:p>
            <a:pPr marL="0" indent="0">
              <a:buNone/>
            </a:pPr>
            <a:r>
              <a:rPr lang="en-US" sz="3200" b="1" i="1" dirty="0" smtClean="0">
                <a:solidFill>
                  <a:srgbClr val="FF0000"/>
                </a:solidFill>
              </a:rPr>
              <a:t>Make sure you get your trackers checked!</a:t>
            </a:r>
          </a:p>
          <a:p>
            <a:pPr marL="0" indent="0">
              <a:buNone/>
            </a:pPr>
            <a:endParaRPr lang="en-US" sz="32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5.1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can we distinguish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between ions and atoms?</a:t>
            </a:r>
          </a:p>
        </p:txBody>
      </p:sp>
    </p:spTree>
    <p:extLst>
      <p:ext uri="{BB962C8B-B14F-4D97-AF65-F5344CB8AC3E}">
        <p14:creationId xmlns:p14="http://schemas.microsoft.com/office/powerpoint/2010/main" val="4182147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3/16/15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3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DO NOW </a:t>
            </a:r>
            <a:r>
              <a:rPr lang="en-US" sz="2000" b="1" dirty="0"/>
              <a:t>(When you explain, also explain partner’s answer)</a:t>
            </a:r>
          </a:p>
          <a:p>
            <a:pPr marL="0" indent="0">
              <a:buNone/>
            </a:pPr>
            <a:r>
              <a:rPr lang="en-US" sz="2800" i="1" dirty="0">
                <a:solidFill>
                  <a:srgbClr val="FF0000"/>
                </a:solidFill>
              </a:rPr>
              <a:t>Raise your finger corresponding to answer choice</a:t>
            </a:r>
            <a:r>
              <a:rPr lang="en-US" sz="2800" i="1" dirty="0" smtClean="0">
                <a:solidFill>
                  <a:srgbClr val="FF0000"/>
                </a:solidFill>
              </a:rPr>
              <a:t>:</a:t>
            </a:r>
            <a:endParaRPr lang="en-US" sz="28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3000" dirty="0" smtClean="0"/>
              <a:t>An </a:t>
            </a:r>
            <a:r>
              <a:rPr lang="en-US" sz="3000" dirty="0"/>
              <a:t>atom of an element contains 20 protons, 20 neutrons, and 20 electrons. The element is 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arenR"/>
            </a:pPr>
            <a:r>
              <a:rPr lang="en-US" sz="3000" dirty="0"/>
              <a:t>an alkali metal 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arenR"/>
            </a:pPr>
            <a:r>
              <a:rPr lang="en-US" sz="3000" dirty="0"/>
              <a:t>a noble gas 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arenR"/>
            </a:pPr>
            <a:r>
              <a:rPr lang="en-US" sz="3000" dirty="0"/>
              <a:t>an alkaline earth metal 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arenR"/>
            </a:pPr>
            <a:r>
              <a:rPr lang="en-US" sz="3000" dirty="0"/>
              <a:t>a halogen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5.1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can we distinguish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between ions and atoms?</a:t>
            </a:r>
          </a:p>
        </p:txBody>
      </p:sp>
    </p:spTree>
    <p:extLst>
      <p:ext uri="{BB962C8B-B14F-4D97-AF65-F5344CB8AC3E}">
        <p14:creationId xmlns:p14="http://schemas.microsoft.com/office/powerpoint/2010/main" val="1971491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3/16/15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4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7"/>
            <a:ext cx="3581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</a:t>
            </a: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r>
              <a:rPr lang="en-US" sz="2400" dirty="0">
                <a:solidFill>
                  <a:srgbClr val="800000"/>
                </a:solidFill>
              </a:rPr>
              <a:t>How are potassium atoms different from potassium ions? </a:t>
            </a:r>
          </a:p>
          <a:p>
            <a:pPr marL="971550" lvl="1" indent="-514350">
              <a:lnSpc>
                <a:spcPct val="120000"/>
              </a:lnSpc>
              <a:buAutoNum type="arabicPeriod"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5.1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can we distinguish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between ions and atoms?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62400" y="1646237"/>
            <a:ext cx="5181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The atom is different from the ion because</a:t>
            </a:r>
            <a:endParaRPr lang="en-US" sz="2400" u="sng" dirty="0" smtClean="0">
              <a:solidFill>
                <a:srgbClr val="800000"/>
              </a:solidFill>
            </a:endParaRPr>
          </a:p>
          <a:p>
            <a:pPr marL="0" indent="0">
              <a:buFontTx/>
              <a:buNone/>
            </a:pPr>
            <a:endParaRPr lang="en-US" sz="2400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1143000" y="4038600"/>
            <a:ext cx="7239000" cy="1200329"/>
          </a:xfrm>
          <a:prstGeom prst="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STOP AND JOT/TURN AND TALK: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Write down your answer for 1 minute.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Then turn and talk to your group for 45 seconds to share answers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761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3/16/15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5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7"/>
            <a:ext cx="3581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</a:t>
            </a: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What is an ion?</a:t>
            </a: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What is a neutral atom?</a:t>
            </a:r>
            <a:endParaRPr lang="en-US" sz="2400" dirty="0">
              <a:solidFill>
                <a:srgbClr val="800000"/>
              </a:solidFill>
            </a:endParaRPr>
          </a:p>
          <a:p>
            <a:pPr marL="971550" lvl="1" indent="-514350">
              <a:lnSpc>
                <a:spcPct val="120000"/>
              </a:lnSpc>
              <a:buAutoNum type="arabicPeriod"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5.1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can we distinguish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between ions and atoms?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62400" y="1646237"/>
            <a:ext cx="5181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An ion has extra </a:t>
            </a:r>
            <a:r>
              <a:rPr lang="en-US" sz="2400" dirty="0">
                <a:solidFill>
                  <a:srgbClr val="800000"/>
                </a:solidFill>
              </a:rPr>
              <a:t>electrons or less </a:t>
            </a:r>
            <a:r>
              <a:rPr lang="en-US" sz="2400" dirty="0" smtClean="0">
                <a:solidFill>
                  <a:srgbClr val="800000"/>
                </a:solidFill>
              </a:rPr>
              <a:t>electrons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Example: Na</a:t>
            </a:r>
            <a:r>
              <a:rPr lang="en-US" sz="2400" baseline="30000" dirty="0" smtClean="0">
                <a:solidFill>
                  <a:srgbClr val="800000"/>
                </a:solidFill>
              </a:rPr>
              <a:t>+</a:t>
            </a:r>
            <a:r>
              <a:rPr lang="en-US" sz="2400" dirty="0" smtClean="0">
                <a:solidFill>
                  <a:srgbClr val="800000"/>
                </a:solidFill>
              </a:rPr>
              <a:t>, O</a:t>
            </a:r>
            <a:r>
              <a:rPr lang="en-US" sz="2400" baseline="30000" dirty="0" smtClean="0">
                <a:solidFill>
                  <a:srgbClr val="800000"/>
                </a:solidFill>
              </a:rPr>
              <a:t>-2</a:t>
            </a:r>
            <a:endParaRPr lang="en-US" sz="2400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A neutral </a:t>
            </a:r>
            <a:r>
              <a:rPr lang="en-US" sz="2400" dirty="0">
                <a:solidFill>
                  <a:srgbClr val="800000"/>
                </a:solidFill>
              </a:rPr>
              <a:t>atom is an atom where number of electrons = number of protons (atomic #)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Example: Na, Mg</a:t>
            </a:r>
          </a:p>
          <a:p>
            <a:pPr marL="0" indent="0">
              <a:buFontTx/>
              <a:buNone/>
            </a:pP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2067047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3/16/15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6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7"/>
            <a:ext cx="3581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</a:t>
            </a: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What is the octet rule?</a:t>
            </a: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Why are noble gases the most stable atoms</a:t>
            </a:r>
            <a:r>
              <a:rPr lang="en-US" sz="2400" dirty="0" smtClean="0"/>
              <a:t>?</a:t>
            </a:r>
            <a:endParaRPr lang="en-US" sz="2400" dirty="0"/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971550" lvl="1" indent="-514350">
              <a:lnSpc>
                <a:spcPct val="120000"/>
              </a:lnSpc>
              <a:buAutoNum type="arabicPeriod"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5.1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can we distinguish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between ions and atoms?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9624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62400" y="1646237"/>
            <a:ext cx="5181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r>
              <a:rPr lang="en-US" sz="2400" dirty="0">
                <a:solidFill>
                  <a:srgbClr val="800000"/>
                </a:solidFill>
              </a:rPr>
              <a:t>Every elements wants valence electrons </a:t>
            </a:r>
            <a:r>
              <a:rPr lang="en-US" sz="2400" dirty="0" smtClean="0">
                <a:solidFill>
                  <a:srgbClr val="800000"/>
                </a:solidFill>
              </a:rPr>
              <a:t> (</a:t>
            </a:r>
            <a:r>
              <a:rPr lang="en-US" sz="2400" dirty="0">
                <a:solidFill>
                  <a:srgbClr val="800000"/>
                </a:solidFill>
              </a:rPr>
              <a:t>a full valence electron shell). </a:t>
            </a:r>
            <a:r>
              <a:rPr lang="en-US" sz="2400" b="1" dirty="0">
                <a:solidFill>
                  <a:srgbClr val="800000"/>
                </a:solidFill>
              </a:rPr>
              <a:t>(THINK: “Get noble or die </a:t>
            </a:r>
            <a:r>
              <a:rPr lang="en-US" sz="2400" b="1" dirty="0" err="1">
                <a:solidFill>
                  <a:srgbClr val="800000"/>
                </a:solidFill>
              </a:rPr>
              <a:t>tryin</a:t>
            </a:r>
            <a:r>
              <a:rPr lang="en-US" sz="2400" b="1" dirty="0">
                <a:solidFill>
                  <a:srgbClr val="800000"/>
                </a:solidFill>
              </a:rPr>
              <a:t>” or “I want to be a noble gas so </a:t>
            </a:r>
            <a:r>
              <a:rPr lang="en-US" sz="2400" b="1" dirty="0" err="1">
                <a:solidFill>
                  <a:srgbClr val="800000"/>
                </a:solidFill>
              </a:rPr>
              <a:t>friggin</a:t>
            </a:r>
            <a:r>
              <a:rPr lang="en-US" sz="2400" b="1" dirty="0">
                <a:solidFill>
                  <a:srgbClr val="800000"/>
                </a:solidFill>
              </a:rPr>
              <a:t>’ bad”)</a:t>
            </a:r>
            <a:endParaRPr lang="en-US" sz="2400" dirty="0">
              <a:solidFill>
                <a:srgbClr val="800000"/>
              </a:solidFill>
            </a:endParaRPr>
          </a:p>
          <a:p>
            <a:pPr marL="0" indent="0">
              <a:buFontTx/>
              <a:buNone/>
            </a:pPr>
            <a:endParaRPr lang="en-US" sz="2400" u="sng" dirty="0">
              <a:solidFill>
                <a:srgbClr val="800000"/>
              </a:solidFill>
            </a:endParaRPr>
          </a:p>
          <a:p>
            <a:pPr marL="0" indent="0">
              <a:buFontTx/>
              <a:buNone/>
            </a:pPr>
            <a:r>
              <a:rPr lang="en-US" sz="2400" u="sng" dirty="0" smtClean="0">
                <a:solidFill>
                  <a:srgbClr val="800000"/>
                </a:solidFill>
              </a:rPr>
              <a:t>Think Ink-Pair Share</a:t>
            </a:r>
          </a:p>
          <a:p>
            <a:pPr marL="0" indent="0">
              <a:buFontTx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I think….</a:t>
            </a:r>
          </a:p>
          <a:p>
            <a:pPr marL="0" indent="0">
              <a:buFontTx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My partner thinks…</a:t>
            </a:r>
            <a:endParaRPr lang="en-US" sz="2400" dirty="0">
              <a:solidFill>
                <a:srgbClr val="8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590800"/>
            <a:ext cx="2133600" cy="1529751"/>
          </a:xfrm>
          <a:prstGeom prst="rect">
            <a:avLst/>
          </a:prstGeom>
          <a:solidFill>
            <a:srgbClr val="000000">
              <a:shade val="95000"/>
            </a:srgbClr>
          </a:solidFill>
          <a:ln w="3175" cap="sq" cmpd="sng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349" y="5105400"/>
            <a:ext cx="2288251" cy="1640633"/>
          </a:xfrm>
          <a:prstGeom prst="rect">
            <a:avLst/>
          </a:prstGeom>
          <a:solidFill>
            <a:srgbClr val="000000">
              <a:shade val="95000"/>
            </a:srgbClr>
          </a:solidFill>
          <a:ln w="9525" cap="sq" cmpd="sng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5681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3/16/15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5.1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can we distinguish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between ions and atoms?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695990"/>
              </p:ext>
            </p:extLst>
          </p:nvPr>
        </p:nvGraphicFramePr>
        <p:xfrm>
          <a:off x="914400" y="2133600"/>
          <a:ext cx="7354794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ocument" r:id="rId3" imgW="6819900" imgH="3886200" progId="Word.Document.12">
                  <p:embed/>
                </p:oleObj>
              </mc:Choice>
              <mc:Fallback>
                <p:oleObj name="Document" r:id="rId3" imgW="6819900" imgH="3886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2133600"/>
                        <a:ext cx="7354794" cy="434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8600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3/16/15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5.1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can we distinguish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between ions and atoms?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1447800"/>
            <a:ext cx="8762999" cy="5743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Activity: </a:t>
            </a:r>
            <a:r>
              <a:rPr lang="en-US" sz="4000" b="1" dirty="0" err="1" smtClean="0"/>
              <a:t>Cation</a:t>
            </a:r>
            <a:endParaRPr lang="en-US" sz="4000" b="1" dirty="0" smtClean="0"/>
          </a:p>
          <a:p>
            <a:pPr algn="ctr"/>
            <a:r>
              <a:rPr lang="en-US" sz="2000" b="1" dirty="0" smtClean="0"/>
              <a:t>Use </a:t>
            </a:r>
            <a:r>
              <a:rPr lang="en-US" sz="2000" b="1" dirty="0" smtClean="0">
                <a:solidFill>
                  <a:srgbClr val="FF0000"/>
                </a:solidFill>
              </a:rPr>
              <a:t>red squares to represent negative</a:t>
            </a:r>
            <a:r>
              <a:rPr lang="en-US" sz="2000" b="1" dirty="0" smtClean="0"/>
              <a:t> and </a:t>
            </a:r>
            <a:r>
              <a:rPr lang="en-US" sz="2000" b="1" dirty="0" smtClean="0">
                <a:solidFill>
                  <a:srgbClr val="008000"/>
                </a:solidFill>
              </a:rPr>
              <a:t>green to represent positive</a:t>
            </a:r>
            <a:endParaRPr lang="en-US" sz="3000" i="1" dirty="0"/>
          </a:p>
          <a:p>
            <a:pPr>
              <a:lnSpc>
                <a:spcPct val="120000"/>
              </a:lnSpc>
            </a:pP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400" dirty="0" smtClean="0"/>
              <a:t>1. For </a:t>
            </a:r>
            <a:r>
              <a:rPr lang="en-US" sz="2400" dirty="0"/>
              <a:t>the atom Lithium how many Protons and Electrons does this atom contain? 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2. For each Proton take a + paper, for each electron take a – paper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dirty="0"/>
              <a:t>3. What charge does the atom have</a:t>
            </a:r>
            <a:r>
              <a:rPr lang="en-US" sz="2400" dirty="0" smtClean="0"/>
              <a:t>?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dirty="0"/>
              <a:t>4. To become </a:t>
            </a:r>
            <a:r>
              <a:rPr lang="en-US" sz="2400" dirty="0" smtClean="0"/>
              <a:t>stable, it will become like Helium </a:t>
            </a:r>
            <a:r>
              <a:rPr lang="en-US" sz="2400" dirty="0"/>
              <a:t>Lithium will lose one electron.  Take away one – paper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dirty="0"/>
              <a:t>5. What charge does Lithium have now?</a:t>
            </a:r>
          </a:p>
          <a:p>
            <a:pPr>
              <a:lnSpc>
                <a:spcPct val="100000"/>
              </a:lnSpc>
            </a:pPr>
            <a:endParaRPr lang="en-US" sz="2400" dirty="0" smtClean="0"/>
          </a:p>
          <a:p>
            <a:r>
              <a:rPr lang="en-US" sz="2400" b="1" dirty="0" smtClean="0">
                <a:ea typeface="ＭＳ Ｐゴシック" charset="-128"/>
                <a:cs typeface="ＭＳ Ｐゴシック" charset="-128"/>
              </a:rPr>
              <a:t> 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489622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3/16/15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5.1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can we distinguish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between ions and atoms?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2057400"/>
            <a:ext cx="8534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So elements can either gain OR lose electrons to reach stability.  Let's look for patterns on the periodic table</a:t>
            </a:r>
            <a:r>
              <a:rPr lang="en-US" sz="2400" b="1" dirty="0" smtClean="0"/>
              <a:t>: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TURN AND TALK: What is the pattern you see? Why?</a:t>
            </a:r>
            <a:endParaRPr lang="en-US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473139"/>
              </p:ext>
            </p:extLst>
          </p:nvPr>
        </p:nvGraphicFramePr>
        <p:xfrm>
          <a:off x="1905000" y="2971800"/>
          <a:ext cx="5715000" cy="2788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3" name="Document" r:id="rId3" imgW="6819900" imgH="3327400" progId="Word.Document.12">
                  <p:embed/>
                </p:oleObj>
              </mc:Choice>
              <mc:Fallback>
                <p:oleObj name="Document" r:id="rId3" imgW="6819900" imgH="3327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0" y="2971800"/>
                        <a:ext cx="5715000" cy="2788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5098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otebook3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ndy"/>
        <a:ea typeface="ＭＳ Ｐゴシック"/>
        <a:cs typeface=""/>
      </a:majorFont>
      <a:minorFont>
        <a:latin typeface="Andy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Notebook3.pot</Template>
  <TotalTime>294</TotalTime>
  <Words>1215</Words>
  <Application>Microsoft Macintosh PowerPoint</Application>
  <PresentationFormat>On-screen Show (4:3)</PresentationFormat>
  <Paragraphs>356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Notebook3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Brainy Betty,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Notebook Backgrounds</dc:title>
  <dc:creator>Nandini Shastry</dc:creator>
  <cp:lastModifiedBy>User</cp:lastModifiedBy>
  <cp:revision>29</cp:revision>
  <dcterms:created xsi:type="dcterms:W3CDTF">2006-09-25T20:10:35Z</dcterms:created>
  <dcterms:modified xsi:type="dcterms:W3CDTF">2015-03-17T03:47:50Z</dcterms:modified>
</cp:coreProperties>
</file>