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sldIdLst>
    <p:sldId id="258" r:id="rId2"/>
    <p:sldId id="257" r:id="rId3"/>
    <p:sldId id="260" r:id="rId4"/>
    <p:sldId id="288" r:id="rId5"/>
    <p:sldId id="319" r:id="rId6"/>
    <p:sldId id="320" r:id="rId7"/>
    <p:sldId id="315" r:id="rId8"/>
    <p:sldId id="321" r:id="rId9"/>
    <p:sldId id="323" r:id="rId10"/>
    <p:sldId id="316" r:id="rId11"/>
    <p:sldId id="322" r:id="rId12"/>
    <p:sldId id="317" r:id="rId13"/>
    <p:sldId id="326" r:id="rId14"/>
    <p:sldId id="328" r:id="rId15"/>
    <p:sldId id="331" r:id="rId16"/>
    <p:sldId id="327" r:id="rId17"/>
    <p:sldId id="329" r:id="rId18"/>
    <p:sldId id="330" r:id="rId19"/>
    <p:sldId id="303" r:id="rId20"/>
    <p:sldId id="269" r:id="rId21"/>
    <p:sldId id="270" r:id="rId22"/>
    <p:sldId id="272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3B3E07-FDBD-EE40-A897-AA05B334E4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80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4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600">
                <a:latin typeface="+mn-lt"/>
              </a:defRPr>
            </a:lvl1pPr>
          </a:lstStyle>
          <a:p>
            <a:fld id="{B543BEA5-6360-6C4A-8BFC-3EE9A044846B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600"/>
            </a:lvl1pPr>
          </a:lstStyle>
          <a:p>
            <a:fld id="{781DB4F4-7837-AD47-84A3-80EF370C4F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DD34C1-C52F-DF4E-9C4C-243D20234432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94493-31C1-8F47-9E0D-E184DA9FFC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3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AF1B95-E7F6-FC49-9D2D-048B010BC9B2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EC1FF-55E6-5A41-A3B1-19578F117B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8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07176-31FF-3241-A93A-94AFBDAD4DB7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4674C-5202-3E40-9772-A7D37FE15E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4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5319BA-C77F-4A4B-8B30-7A0BE48DBFE2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EA261-8B83-E242-9CCA-0FDDCC04A9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5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A03B73-7EDE-FF4A-83B9-99CF93774E83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140BE-EF2C-B44B-8DC2-8322FE3EDA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3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820607-DC27-C745-A573-5ED974F05F27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8B0BD-98FB-704C-9644-9DBA62ACF3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56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1EBCE1-D11C-BA4A-B789-0FDA296A1433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1EA0F-8545-774A-AA04-008293ED5E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0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5A5E34-3E1F-EC41-8C5D-3F920576CBE0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8B19F-A122-2A47-AAA5-DCE04E6AA3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1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89FBE8-4CFD-2446-9EA5-BDC20A501ECD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E8B86-F344-EE44-ABD6-67ADD82382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46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F628D4-63C3-4141-A484-EA3E7A80E592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98CFD-3662-3F4F-BA81-999A81F467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2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C2205D52-C5AC-7447-BBFB-A63E43A1E4C5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629400"/>
            <a:ext cx="510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CFF51C7-3632-2D48-B841-D7DE931138C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package" Target="../embeddings/Microsoft_Word_Document4.docx"/><Relationship Id="rId5" Type="http://schemas.openxmlformats.org/officeDocument/2006/relationships/image" Target="../media/image8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package" Target="../embeddings/Microsoft_Word_Document5.docx"/><Relationship Id="rId5" Type="http://schemas.openxmlformats.org/officeDocument/2006/relationships/image" Target="../media/image10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package" Target="../embeddings/Microsoft_Word_Document6.docx"/><Relationship Id="rId5" Type="http://schemas.openxmlformats.org/officeDocument/2006/relationships/image" Target="../media/image11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package" Target="../embeddings/Microsoft_Word_Document7.docx"/><Relationship Id="rId5" Type="http://schemas.openxmlformats.org/officeDocument/2006/relationships/image" Target="../media/image12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609600"/>
            <a:ext cx="7296150" cy="3806092"/>
          </a:xfrm>
        </p:spPr>
        <p:txBody>
          <a:bodyPr>
            <a:normAutofit fontScale="92500"/>
          </a:bodyPr>
          <a:lstStyle/>
          <a:p>
            <a:pPr algn="l" eaLnBrk="1" hangingPunct="1"/>
            <a:r>
              <a:rPr lang="en-US" sz="3400" b="1" u="sng" dirty="0" smtClean="0">
                <a:solidFill>
                  <a:srgbClr val="FF0000"/>
                </a:solidFill>
                <a:latin typeface="Stencil"/>
                <a:ea typeface="ＭＳ Ｐゴシック" charset="-128"/>
                <a:cs typeface="Stencil"/>
              </a:rPr>
              <a:t>DATE: </a:t>
            </a:r>
            <a:endParaRPr lang="en-US" sz="3400" dirty="0" smtClean="0">
              <a:solidFill>
                <a:srgbClr val="000000"/>
              </a:solidFill>
              <a:latin typeface="Andy"/>
              <a:ea typeface="ＭＳ Ｐゴシック" charset="-128"/>
              <a:cs typeface="Andy"/>
            </a:endParaRPr>
          </a:p>
          <a:p>
            <a:pPr algn="l"/>
            <a:r>
              <a:rPr lang="en-US" sz="3400" b="1" u="sng" dirty="0" smtClean="0">
                <a:solidFill>
                  <a:srgbClr val="FF0000"/>
                </a:solidFill>
                <a:latin typeface="Stencil"/>
                <a:ea typeface="ＭＳ Ｐゴシック" charset="-128"/>
                <a:cs typeface="Stencil"/>
              </a:rPr>
              <a:t>TOPIC/ Objective</a:t>
            </a:r>
            <a:r>
              <a:rPr lang="en-US" sz="3400" b="1" dirty="0" smtClean="0">
                <a:solidFill>
                  <a:srgbClr val="FF0000"/>
                </a:solidFill>
                <a:latin typeface="Stencil"/>
                <a:ea typeface="ＭＳ Ｐゴシック" charset="-128"/>
                <a:cs typeface="Stencil"/>
              </a:rPr>
              <a:t>: </a:t>
            </a:r>
            <a:r>
              <a:rPr lang="en-US" sz="3600" dirty="0"/>
              <a:t>I will </a:t>
            </a:r>
            <a:r>
              <a:rPr lang="en-US" sz="3600" dirty="0" smtClean="0"/>
              <a:t>analyze the effect of electronegativity on polarity, bond strength, and hydrogen bonding.</a:t>
            </a:r>
            <a:endParaRPr lang="en-US" sz="3600" dirty="0"/>
          </a:p>
          <a:p>
            <a:pPr algn="l"/>
            <a:r>
              <a:rPr lang="en-US" sz="3700" b="1" u="sng" dirty="0" smtClean="0">
                <a:solidFill>
                  <a:srgbClr val="FF0000"/>
                </a:solidFill>
                <a:latin typeface="Stencil"/>
                <a:ea typeface="ＭＳ Ｐゴシック" charset="-128"/>
                <a:cs typeface="Stencil"/>
              </a:rPr>
              <a:t>Essential question</a:t>
            </a:r>
            <a:r>
              <a:rPr lang="en-US" sz="3700" b="1" dirty="0" smtClean="0">
                <a:solidFill>
                  <a:srgbClr val="FF0000"/>
                </a:solidFill>
                <a:latin typeface="Stencil"/>
                <a:ea typeface="ＭＳ Ｐゴシック" charset="-128"/>
                <a:cs typeface="Stencil"/>
              </a:rPr>
              <a:t>:</a:t>
            </a:r>
            <a:r>
              <a:rPr lang="en-US" sz="3700" dirty="0" smtClean="0">
                <a:latin typeface="Stencil"/>
                <a:ea typeface="ＭＳ Ｐゴシック" charset="-128"/>
                <a:cs typeface="Stencil"/>
              </a:rPr>
              <a:t> </a:t>
            </a:r>
            <a:r>
              <a:rPr lang="en-US" sz="3600" dirty="0"/>
              <a:t>How </a:t>
            </a:r>
            <a:r>
              <a:rPr lang="en-US" sz="3600" dirty="0" smtClean="0"/>
              <a:t>does electronegativity affect polarity, bond strength, and hydrogen bonding?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</a:t>
            </a:r>
            <a:r>
              <a:rPr lang="en-US" sz="2400" b="1" dirty="0" smtClean="0">
                <a:solidFill>
                  <a:schemeClr val="bg1"/>
                </a:solidFill>
              </a:rPr>
              <a:t>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5.10</a:t>
            </a:r>
            <a:endParaRPr lang="en-US" sz="60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12" name="Rounded Rectangle 1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  <a:solidFill>
              <a:srgbClr val="8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tx2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Introduction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tx2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Mini-Lesson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tx2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Summary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tx2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Work Period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tx2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Exit Slip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4001" y="1066800"/>
              <a:ext cx="1453199" cy="36933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800000"/>
                  </a:solidFill>
                </a:rPr>
                <a:t>Do Now</a:t>
              </a:r>
              <a:endParaRPr lang="en-US" dirty="0">
                <a:solidFill>
                  <a:srgbClr val="800000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26" y="5568464"/>
            <a:ext cx="871830" cy="95738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10" y="4415692"/>
            <a:ext cx="1758511" cy="2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732821" y="4415692"/>
            <a:ext cx="5411179" cy="244230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0" b="1" u="sng" dirty="0" smtClean="0">
                <a:solidFill>
                  <a:srgbClr val="000000"/>
                </a:solidFill>
                <a:latin typeface="Stencil" pitchFamily="82" charset="0"/>
              </a:rPr>
              <a:t>DO NOW</a:t>
            </a:r>
            <a:r>
              <a:rPr lang="en-US" sz="12000" b="1" dirty="0" smtClean="0">
                <a:solidFill>
                  <a:srgbClr val="000000"/>
                </a:solidFill>
                <a:latin typeface="Stencil" pitchFamily="82" charset="0"/>
              </a:rPr>
              <a:t>:</a:t>
            </a:r>
            <a:r>
              <a:rPr lang="en-US" sz="8000" b="1" dirty="0" smtClean="0">
                <a:solidFill>
                  <a:srgbClr val="000000"/>
                </a:solidFill>
                <a:latin typeface="Stencil" pitchFamily="82" charset="0"/>
              </a:rPr>
              <a:t> </a:t>
            </a:r>
          </a:p>
          <a:p>
            <a:pPr algn="l"/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Complete Do Now Slip.</a:t>
            </a:r>
          </a:p>
          <a:p>
            <a:pPr algn="l"/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You have </a:t>
            </a:r>
            <a:r>
              <a:rPr lang="en-US" sz="5100" b="1" dirty="0">
                <a:solidFill>
                  <a:srgbClr val="800000"/>
                </a:solidFill>
                <a:latin typeface="Corbel"/>
                <a:cs typeface="Corbel"/>
              </a:rPr>
              <a:t>5</a:t>
            </a:r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 minutes.</a:t>
            </a:r>
          </a:p>
        </p:txBody>
      </p:sp>
    </p:spTree>
    <p:extLst>
      <p:ext uri="{BB962C8B-B14F-4D97-AF65-F5344CB8AC3E}">
        <p14:creationId xmlns:p14="http://schemas.microsoft.com/office/powerpoint/2010/main" val="670575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5.10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does electronegativity affect polarity, bond strength, and hydrogen bonding?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1447800"/>
            <a:ext cx="8762999" cy="2539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/>
              <a:t>SAMPLE QUESTION #2</a:t>
            </a:r>
          </a:p>
          <a:p>
            <a:r>
              <a:rPr lang="en-US" sz="2000" dirty="0" smtClean="0"/>
              <a:t>. </a:t>
            </a:r>
            <a:r>
              <a:rPr lang="en-US" sz="2800" i="1" dirty="0">
                <a:solidFill>
                  <a:srgbClr val="FF0000"/>
                </a:solidFill>
              </a:rPr>
              <a:t>Raise your finger corresponding to answer choice</a:t>
            </a:r>
            <a:r>
              <a:rPr lang="en-US" sz="2800" i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2800" dirty="0"/>
              <a:t> </a:t>
            </a:r>
          </a:p>
          <a:p>
            <a:endParaRPr lang="en-US" sz="2800" i="1" dirty="0">
              <a:solidFill>
                <a:srgbClr val="FF0000"/>
              </a:solidFill>
            </a:endParaRPr>
          </a:p>
          <a:p>
            <a:endParaRPr lang="en-US" sz="2000" dirty="0"/>
          </a:p>
          <a:p>
            <a:endParaRPr lang="en-US" sz="1500" b="1" dirty="0" smtClean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277653"/>
              </p:ext>
            </p:extLst>
          </p:nvPr>
        </p:nvGraphicFramePr>
        <p:xfrm>
          <a:off x="1752600" y="2802506"/>
          <a:ext cx="5818977" cy="3826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Document" r:id="rId4" imgW="7048500" imgH="4635500" progId="Word.Document.12">
                  <p:embed/>
                </p:oleObj>
              </mc:Choice>
              <mc:Fallback>
                <p:oleObj name="Document" r:id="rId4" imgW="7048500" imgH="4635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2600" y="2802506"/>
                        <a:ext cx="5818977" cy="3826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0994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11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46237"/>
            <a:ext cx="3581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</a:t>
            </a: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 smtClean="0"/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What is the relationship between bond strength  &amp; melting/boiling point?</a:t>
            </a: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STOP &amp; JOT:</a:t>
            </a:r>
          </a:p>
          <a:p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Ionic vs. 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Covalent: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Which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has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a higher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boiling point and melting point and why?</a:t>
            </a:r>
            <a:endParaRPr lang="en-US" sz="2400" i="1" u="sng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971550" lvl="1" indent="-514350">
              <a:lnSpc>
                <a:spcPct val="120000"/>
              </a:lnSpc>
              <a:buAutoNum type="arabicPeriod"/>
            </a:pPr>
            <a:endParaRPr lang="en-US" sz="2400" dirty="0" smtClean="0">
              <a:solidFill>
                <a:srgbClr val="0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0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u="sng" dirty="0" smtClean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u="sng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5.10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does electronegativity affect polarity, bond strength, and hydrogen bonding?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62400" y="1646237"/>
            <a:ext cx="5181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pPr marL="0" lvl="1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1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ANSWER: As bond strength increases, melting points &amp; boiling points increase.</a:t>
            </a:r>
          </a:p>
          <a:p>
            <a:pPr marL="0" lvl="1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1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lvl="1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879600" y="39962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395160"/>
              </p:ext>
            </p:extLst>
          </p:nvPr>
        </p:nvGraphicFramePr>
        <p:xfrm>
          <a:off x="4038600" y="4038600"/>
          <a:ext cx="48768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Document" r:id="rId4" imgW="6819900" imgH="1130300" progId="Word.Document.12">
                  <p:embed/>
                </p:oleObj>
              </mc:Choice>
              <mc:Fallback>
                <p:oleObj name="Document" r:id="rId4" imgW="6819900" imgH="1130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38600" y="4038600"/>
                        <a:ext cx="4876800" cy="113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2141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5.10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does electronegativity affect polarity, bond strength, and hydrogen bonding?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1447800"/>
            <a:ext cx="8762999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/>
              <a:t>SAMPLE QUESTION #3</a:t>
            </a:r>
          </a:p>
          <a:p>
            <a:r>
              <a:rPr lang="en-US" sz="2000" dirty="0" smtClean="0"/>
              <a:t>. </a:t>
            </a:r>
            <a:r>
              <a:rPr lang="en-US" sz="2800" i="1" dirty="0">
                <a:solidFill>
                  <a:srgbClr val="FF0000"/>
                </a:solidFill>
              </a:rPr>
              <a:t>Raise your finger corresponding to answer choice</a:t>
            </a:r>
            <a:r>
              <a:rPr lang="en-US" sz="2800" i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2800" dirty="0"/>
              <a:t> </a:t>
            </a:r>
          </a:p>
          <a:p>
            <a:r>
              <a:rPr lang="en-US" sz="2800" dirty="0"/>
              <a:t> </a:t>
            </a:r>
          </a:p>
          <a:p>
            <a:endParaRPr lang="en-US" sz="2800" i="1" dirty="0">
              <a:solidFill>
                <a:srgbClr val="FF0000"/>
              </a:solidFill>
            </a:endParaRPr>
          </a:p>
          <a:p>
            <a:endParaRPr lang="en-US" sz="2000" dirty="0"/>
          </a:p>
          <a:p>
            <a:endParaRPr lang="en-US" sz="1500" b="1" dirty="0" smtClean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477099"/>
              </p:ext>
            </p:extLst>
          </p:nvPr>
        </p:nvGraphicFramePr>
        <p:xfrm>
          <a:off x="2057400" y="2784265"/>
          <a:ext cx="5499115" cy="3616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Document" r:id="rId4" imgW="7048500" imgH="4635500" progId="Word.Document.12">
                  <p:embed/>
                </p:oleObj>
              </mc:Choice>
              <mc:Fallback>
                <p:oleObj name="Document" r:id="rId4" imgW="7048500" imgH="4635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7400" y="2784265"/>
                        <a:ext cx="5499115" cy="3616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7886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13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46237"/>
            <a:ext cx="3581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</a:t>
            </a: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 smtClean="0"/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What are intermolecular forces?</a:t>
            </a:r>
          </a:p>
          <a:p>
            <a:pPr marL="0" lvl="0" indent="0">
              <a:buNone/>
            </a:pPr>
            <a:endParaRPr lang="en-US" sz="2400" i="1" u="sng" dirty="0" smtClean="0">
              <a:solidFill>
                <a:srgbClr val="800000"/>
              </a:solidFill>
              <a:latin typeface="Arial"/>
              <a:cs typeface="Arial"/>
            </a:endParaRPr>
          </a:p>
          <a:p>
            <a:pPr marL="0" lvl="0" indent="0">
              <a:buNone/>
            </a:pPr>
            <a:endParaRPr lang="en-US" sz="2400" i="1" u="sng" dirty="0">
              <a:solidFill>
                <a:srgbClr val="800000"/>
              </a:solidFill>
              <a:latin typeface="Arial"/>
              <a:cs typeface="Arial"/>
            </a:endParaRPr>
          </a:p>
          <a:p>
            <a:pPr marL="0" lvl="0" indent="0">
              <a:buNone/>
            </a:pPr>
            <a:endParaRPr lang="en-US" sz="2400" i="1" u="sng" dirty="0">
              <a:solidFill>
                <a:srgbClr val="800000"/>
              </a:solidFill>
              <a:latin typeface="Arial"/>
              <a:cs typeface="Arial"/>
            </a:endParaRPr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800000"/>
                </a:solidFill>
                <a:latin typeface="Arial"/>
                <a:cs typeface="Arial"/>
              </a:rPr>
              <a:t>What are hydrogen bonds?</a:t>
            </a:r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(DESCRIBE PICTURE FOR ANSWER)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971550" lvl="1" indent="-514350">
              <a:lnSpc>
                <a:spcPct val="120000"/>
              </a:lnSpc>
              <a:buAutoNum type="arabicPeriod"/>
            </a:pPr>
            <a:endParaRPr lang="en-US" sz="2400" dirty="0" smtClean="0">
              <a:solidFill>
                <a:srgbClr val="0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0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u="sng" dirty="0" smtClean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u="sng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5.10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does electronegativity affect polarity, bond strength, and hydrogen bonding?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62400" y="1646237"/>
            <a:ext cx="5181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pPr marL="0" lvl="1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1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Intermolecular forces are…</a:t>
            </a:r>
          </a:p>
          <a:p>
            <a:pPr marL="0" lvl="1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lvl="1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*They act between covalent molecules</a:t>
            </a:r>
            <a:endParaRPr lang="en-US" sz="2400" dirty="0">
              <a:solidFill>
                <a:srgbClr val="800000"/>
              </a:solidFill>
            </a:endParaRPr>
          </a:p>
          <a:p>
            <a:pPr marL="0" lvl="1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lvl="1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879600" y="39962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679463"/>
            <a:ext cx="3429000" cy="2026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6631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14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46237"/>
            <a:ext cx="3581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</a:t>
            </a: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 smtClean="0"/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What are hydrogen bonds? </a:t>
            </a:r>
            <a:r>
              <a:rPr lang="en-US" sz="2400" dirty="0" smtClean="0">
                <a:solidFill>
                  <a:srgbClr val="000000"/>
                </a:solidFill>
              </a:rPr>
              <a:t>(continued)</a:t>
            </a:r>
            <a:endParaRPr lang="en-US" sz="2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Why does hydrogen bonding occur with </a:t>
            </a:r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these elements?</a:t>
            </a: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971550" lvl="1" indent="-514350">
              <a:lnSpc>
                <a:spcPct val="120000"/>
              </a:lnSpc>
              <a:buAutoNum type="arabicPeriod"/>
            </a:pPr>
            <a:endParaRPr lang="en-US" sz="2400" dirty="0" smtClean="0">
              <a:solidFill>
                <a:srgbClr val="0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0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u="sng" dirty="0" smtClean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u="sng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5.10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does electronegativity affect polarity, bond strength, and hydrogen bonding?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62400" y="1646237"/>
            <a:ext cx="5181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pPr marL="0" lvl="1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</a:rPr>
              <a:t>Hydrogen bonding occurs between hydrogen of one molecule and  </a:t>
            </a:r>
            <a:r>
              <a:rPr lang="en-US" sz="2400" dirty="0" smtClean="0">
                <a:solidFill>
                  <a:srgbClr val="921F07"/>
                </a:solidFill>
              </a:rPr>
              <a:t>fluorine, nitrogen, or oxygen of another molecule</a:t>
            </a:r>
          </a:p>
          <a:p>
            <a:pPr marL="0" indent="0">
              <a:buNone/>
              <a:defRPr/>
            </a:pPr>
            <a:endParaRPr lang="en-US" sz="2400" dirty="0" smtClean="0">
              <a:solidFill>
                <a:srgbClr val="921F07"/>
              </a:solidFill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rgbClr val="921F07"/>
                </a:solidFill>
              </a:rPr>
              <a:t>These elements have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921F07"/>
                </a:solidFill>
              </a:rPr>
              <a:t>High electronegativity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921F07"/>
                </a:solidFill>
              </a:rPr>
              <a:t>Small radius size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  <a:defRPr/>
            </a:pPr>
            <a:endParaRPr lang="en-US" sz="2400" dirty="0">
              <a:solidFill>
                <a:srgbClr val="921F07"/>
              </a:solidFill>
            </a:endParaRPr>
          </a:p>
          <a:p>
            <a:pPr marL="0" indent="0">
              <a:buNone/>
              <a:defRPr/>
            </a:pPr>
            <a:endParaRPr lang="en-US" sz="2400" dirty="0">
              <a:solidFill>
                <a:srgbClr val="921F07"/>
              </a:solidFill>
            </a:endParaRPr>
          </a:p>
          <a:p>
            <a:pPr marL="0" indent="0">
              <a:buNone/>
              <a:defRPr/>
            </a:pPr>
            <a:endParaRPr lang="en-US" sz="2400" dirty="0">
              <a:solidFill>
                <a:srgbClr val="921F07"/>
              </a:solidFill>
            </a:endParaRPr>
          </a:p>
          <a:p>
            <a:pPr marL="0" lvl="1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1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lvl="1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879600" y="39962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028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15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46237"/>
            <a:ext cx="3581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</a:t>
            </a: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 smtClean="0"/>
          </a:p>
          <a:p>
            <a:pPr marL="0" lvl="0" indent="0">
              <a:buNone/>
            </a:pPr>
            <a:r>
              <a:rPr lang="en-US" sz="2400" u="sng" dirty="0" smtClean="0">
                <a:solidFill>
                  <a:srgbClr val="800000"/>
                </a:solidFill>
              </a:rPr>
              <a:t>STOP &amp; JOT: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921F07"/>
                </a:solidFill>
              </a:rPr>
              <a:t>Why do you think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921F07"/>
                </a:solidFill>
              </a:rPr>
              <a:t>most solids sink in liquid but ice floats on water?</a:t>
            </a: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971550" lvl="1" indent="-514350">
              <a:lnSpc>
                <a:spcPct val="120000"/>
              </a:lnSpc>
              <a:buAutoNum type="arabicPeriod"/>
            </a:pPr>
            <a:endParaRPr lang="en-US" sz="2400" dirty="0" smtClean="0">
              <a:solidFill>
                <a:srgbClr val="0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0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u="sng" dirty="0" smtClean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u="sng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5.10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does electronegativity affect polarity, bond strength, and hydrogen bonding?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62400" y="1646237"/>
            <a:ext cx="5181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pPr marL="0" lvl="1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This happens because…</a:t>
            </a:r>
            <a:endParaRPr lang="en-US" sz="2800" dirty="0">
              <a:solidFill>
                <a:srgbClr val="800000"/>
              </a:solidFill>
            </a:endParaRPr>
          </a:p>
          <a:p>
            <a:pPr marL="0" indent="0">
              <a:buNone/>
              <a:defRPr/>
            </a:pPr>
            <a:endParaRPr lang="en-US" sz="2400" dirty="0">
              <a:solidFill>
                <a:srgbClr val="921F07"/>
              </a:solidFill>
            </a:endParaRPr>
          </a:p>
          <a:p>
            <a:pPr marL="0" indent="0">
              <a:buNone/>
              <a:defRPr/>
            </a:pPr>
            <a:endParaRPr lang="en-US" sz="2400" dirty="0">
              <a:solidFill>
                <a:srgbClr val="921F07"/>
              </a:solidFill>
            </a:endParaRPr>
          </a:p>
          <a:p>
            <a:pPr marL="0" indent="0">
              <a:buNone/>
              <a:defRPr/>
            </a:pPr>
            <a:endParaRPr lang="en-US" sz="2400" dirty="0">
              <a:solidFill>
                <a:srgbClr val="921F07"/>
              </a:solidFill>
            </a:endParaRPr>
          </a:p>
          <a:p>
            <a:pPr marL="0" lvl="1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1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lvl="1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879600" y="39962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849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5.10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does electronegativity affect polarity, bond strength, and hydrogen bonding?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1447800"/>
            <a:ext cx="8762999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/>
              <a:t>SAMPLE QUESTION #4</a:t>
            </a:r>
          </a:p>
          <a:p>
            <a:r>
              <a:rPr lang="en-US" sz="2000" dirty="0" smtClean="0"/>
              <a:t>. </a:t>
            </a:r>
            <a:r>
              <a:rPr lang="en-US" sz="2800" i="1" dirty="0">
                <a:solidFill>
                  <a:srgbClr val="FF0000"/>
                </a:solidFill>
              </a:rPr>
              <a:t>Raise your finger corresponding to answer choice</a:t>
            </a:r>
            <a:r>
              <a:rPr lang="en-US" sz="2800" i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2800" dirty="0"/>
              <a:t> </a:t>
            </a:r>
          </a:p>
          <a:p>
            <a:r>
              <a:rPr lang="en-US" sz="2800" dirty="0"/>
              <a:t> </a:t>
            </a:r>
          </a:p>
          <a:p>
            <a:endParaRPr lang="en-US" sz="2800" i="1" dirty="0">
              <a:solidFill>
                <a:srgbClr val="FF0000"/>
              </a:solidFill>
            </a:endParaRPr>
          </a:p>
          <a:p>
            <a:endParaRPr lang="en-US" sz="2000" dirty="0"/>
          </a:p>
          <a:p>
            <a:endParaRPr lang="en-US" sz="1500" b="1" dirty="0" smtClean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641721"/>
              </p:ext>
            </p:extLst>
          </p:nvPr>
        </p:nvGraphicFramePr>
        <p:xfrm>
          <a:off x="1047750" y="2870200"/>
          <a:ext cx="7048500" cy="314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Document" r:id="rId4" imgW="7048500" imgH="3149600" progId="Word.Document.12">
                  <p:embed/>
                </p:oleObj>
              </mc:Choice>
              <mc:Fallback>
                <p:oleObj name="Document" r:id="rId4" imgW="7048500" imgH="3149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7750" y="2870200"/>
                        <a:ext cx="7048500" cy="314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0375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5.10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does electronegativity affect polarity, bond strength, and hydrogen bonding?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1447800"/>
            <a:ext cx="8762999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/>
              <a:t>SAMPLE QUESTION #5</a:t>
            </a:r>
          </a:p>
          <a:p>
            <a:r>
              <a:rPr lang="en-US" sz="2000" dirty="0" smtClean="0"/>
              <a:t>. </a:t>
            </a:r>
            <a:r>
              <a:rPr lang="en-US" sz="2800" i="1" dirty="0">
                <a:solidFill>
                  <a:srgbClr val="FF0000"/>
                </a:solidFill>
              </a:rPr>
              <a:t>Raise your finger corresponding to answer choice</a:t>
            </a:r>
            <a:r>
              <a:rPr lang="en-US" sz="2800" i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2800" dirty="0"/>
              <a:t> </a:t>
            </a:r>
          </a:p>
          <a:p>
            <a:r>
              <a:rPr lang="en-US" sz="2800" dirty="0"/>
              <a:t> </a:t>
            </a:r>
          </a:p>
          <a:p>
            <a:endParaRPr lang="en-US" sz="2800" i="1" dirty="0">
              <a:solidFill>
                <a:srgbClr val="FF0000"/>
              </a:solidFill>
            </a:endParaRPr>
          </a:p>
          <a:p>
            <a:endParaRPr lang="en-US" sz="2000" dirty="0"/>
          </a:p>
          <a:p>
            <a:endParaRPr lang="en-US" sz="1500" b="1" dirty="0" smtClean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495425"/>
              </p:ext>
            </p:extLst>
          </p:nvPr>
        </p:nvGraphicFramePr>
        <p:xfrm>
          <a:off x="2067151" y="2776516"/>
          <a:ext cx="5163300" cy="3395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Document" r:id="rId4" imgW="7048500" imgH="4635500" progId="Word.Document.12">
                  <p:embed/>
                </p:oleObj>
              </mc:Choice>
              <mc:Fallback>
                <p:oleObj name="Document" r:id="rId4" imgW="7048500" imgH="4635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7151" y="2776516"/>
                        <a:ext cx="5163300" cy="3395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1152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5.10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does electronegativity affect polarity, bond strength, and hydrogen bonding?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1447800"/>
            <a:ext cx="8762999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/>
              <a:t>SAMPLE QUESTION #6</a:t>
            </a:r>
          </a:p>
          <a:p>
            <a:r>
              <a:rPr lang="en-US" sz="2000" dirty="0" smtClean="0"/>
              <a:t>. </a:t>
            </a:r>
            <a:r>
              <a:rPr lang="en-US" sz="2800" i="1" dirty="0">
                <a:solidFill>
                  <a:srgbClr val="FF0000"/>
                </a:solidFill>
              </a:rPr>
              <a:t>Raise your finger corresponding to answer choice</a:t>
            </a:r>
            <a:r>
              <a:rPr lang="en-US" sz="2800" i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2800" dirty="0"/>
              <a:t> </a:t>
            </a:r>
          </a:p>
          <a:p>
            <a:r>
              <a:rPr lang="en-US" sz="2800" dirty="0"/>
              <a:t> </a:t>
            </a:r>
          </a:p>
          <a:p>
            <a:endParaRPr lang="en-US" sz="2800" i="1" dirty="0">
              <a:solidFill>
                <a:srgbClr val="FF0000"/>
              </a:solidFill>
            </a:endParaRPr>
          </a:p>
          <a:p>
            <a:endParaRPr lang="en-US" sz="2000" dirty="0"/>
          </a:p>
          <a:p>
            <a:endParaRPr lang="en-US" sz="1500" b="1" dirty="0" smtClean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008473"/>
              </p:ext>
            </p:extLst>
          </p:nvPr>
        </p:nvGraphicFramePr>
        <p:xfrm>
          <a:off x="1915158" y="2728998"/>
          <a:ext cx="5467285" cy="3595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Document" r:id="rId4" imgW="7048500" imgH="4635500" progId="Word.Document.12">
                  <p:embed/>
                </p:oleObj>
              </mc:Choice>
              <mc:Fallback>
                <p:oleObj name="Document" r:id="rId4" imgW="7048500" imgH="4635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15158" y="2728998"/>
                        <a:ext cx="5467285" cy="35956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8403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5.10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does electronegativity affect polarity, bond strength, and hydrogen bonding?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1447800"/>
            <a:ext cx="8762999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/>
              <a:t>YOU TRY</a:t>
            </a:r>
          </a:p>
          <a:p>
            <a:r>
              <a:rPr lang="en-US" sz="2800" dirty="0"/>
              <a:t> </a:t>
            </a:r>
          </a:p>
          <a:p>
            <a:endParaRPr lang="en-US" sz="1500" b="1" dirty="0" smtClean="0"/>
          </a:p>
        </p:txBody>
      </p:sp>
      <p:pic>
        <p:nvPicPr>
          <p:cNvPr id="10" name="Picture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45"/>
          <a:stretch/>
        </p:blipFill>
        <p:spPr bwMode="auto">
          <a:xfrm>
            <a:off x="914400" y="2514600"/>
            <a:ext cx="7848600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9151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2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4582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ANNOUNCEMENTS:</a:t>
            </a:r>
          </a:p>
          <a:p>
            <a:pPr marL="0" indent="0">
              <a:buNone/>
            </a:pPr>
            <a:endParaRPr lang="en-US" sz="3200" b="1" u="sng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5.10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does electronegativity affect polarity, bond strength, and hydrogen bonding?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20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7"/>
            <a:ext cx="2895600" cy="31543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</a:t>
            </a:r>
            <a:endParaRPr lang="en-US" sz="2400" b="1" u="sng" dirty="0" smtClean="0">
              <a:solidFill>
                <a:srgbClr val="800000"/>
              </a:solidFill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Two questions I have are…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5.10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does electronegativity affect polarity, bond strength, and hydrogen bonding?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352800" y="1600200"/>
            <a:ext cx="0" cy="3276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505200" y="1646237"/>
            <a:ext cx="5638800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1.</a:t>
            </a:r>
          </a:p>
          <a:p>
            <a:pPr mar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2. </a:t>
            </a:r>
            <a:endParaRPr lang="en-US" sz="2400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57200" y="4876800"/>
            <a:ext cx="868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33400" y="4953001"/>
            <a:ext cx="8610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SUMMARY:</a:t>
            </a:r>
          </a:p>
        </p:txBody>
      </p:sp>
    </p:spTree>
    <p:extLst>
      <p:ext uri="{BB962C8B-B14F-4D97-AF65-F5344CB8AC3E}">
        <p14:creationId xmlns:p14="http://schemas.microsoft.com/office/powerpoint/2010/main" val="3745603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21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HOMEWORK:</a:t>
            </a:r>
          </a:p>
          <a:p>
            <a:endParaRPr lang="en-US" sz="2600" dirty="0" smtClean="0"/>
          </a:p>
          <a:p>
            <a:r>
              <a:rPr lang="en-US" sz="2600" dirty="0" smtClean="0"/>
              <a:t>Finish classwork of 5.10</a:t>
            </a:r>
          </a:p>
          <a:p>
            <a:endParaRPr lang="en-US" sz="2600" dirty="0" smtClean="0"/>
          </a:p>
          <a:p>
            <a:r>
              <a:rPr lang="en-US" sz="2600" dirty="0" smtClean="0"/>
              <a:t>Write a summary of today’s lesson</a:t>
            </a:r>
          </a:p>
          <a:p>
            <a:endParaRPr lang="en-US" sz="2600" dirty="0" smtClean="0"/>
          </a:p>
          <a:p>
            <a:r>
              <a:rPr lang="en-US" sz="2600" dirty="0" smtClean="0"/>
              <a:t>Create two questions</a:t>
            </a:r>
          </a:p>
          <a:p>
            <a:endParaRPr lang="en-US" sz="2600" dirty="0" smtClean="0"/>
          </a:p>
          <a:p>
            <a:r>
              <a:rPr lang="en-US" sz="2600" dirty="0" smtClean="0"/>
              <a:t>Highlight important information from the lesson</a:t>
            </a:r>
            <a:endParaRPr lang="en-US" sz="2600" dirty="0"/>
          </a:p>
          <a:p>
            <a:pPr marL="0" indent="0">
              <a:buNone/>
            </a:pPr>
            <a:endParaRPr lang="en-US" sz="34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5.10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does electronegativity affect polarity, bond strength, and hydrogen bonding?</a:t>
            </a:r>
          </a:p>
        </p:txBody>
      </p:sp>
    </p:spTree>
    <p:extLst>
      <p:ext uri="{BB962C8B-B14F-4D97-AF65-F5344CB8AC3E}">
        <p14:creationId xmlns:p14="http://schemas.microsoft.com/office/powerpoint/2010/main" val="2557407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22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1037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EXIT SLIP</a:t>
            </a:r>
          </a:p>
          <a:p>
            <a:pPr marL="0" indent="0">
              <a:buNone/>
            </a:pPr>
            <a:r>
              <a:rPr lang="en-US" sz="3200" b="1" i="1" dirty="0" smtClean="0">
                <a:solidFill>
                  <a:srgbClr val="FF0000"/>
                </a:solidFill>
              </a:rPr>
              <a:t>Make sure you get your trackers checked!</a:t>
            </a:r>
          </a:p>
          <a:p>
            <a:pPr marL="0" indent="0">
              <a:buNone/>
            </a:pPr>
            <a:endParaRPr lang="en-US" sz="32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5.10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does electronegativity affect polarity, bond strength, and hydrogen bonding?</a:t>
            </a:r>
          </a:p>
        </p:txBody>
      </p:sp>
    </p:spTree>
    <p:extLst>
      <p:ext uri="{BB962C8B-B14F-4D97-AF65-F5344CB8AC3E}">
        <p14:creationId xmlns:p14="http://schemas.microsoft.com/office/powerpoint/2010/main" val="4182147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3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1037"/>
            <a:ext cx="84582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DO </a:t>
            </a:r>
            <a:r>
              <a:rPr lang="en-US" sz="3200" b="1" u="sng" dirty="0" smtClean="0"/>
              <a:t>NOW:</a:t>
            </a:r>
          </a:p>
          <a:p>
            <a:pPr marL="0" indent="0">
              <a:buNone/>
            </a:pPr>
            <a:r>
              <a:rPr lang="en-US" sz="2400" b="1" dirty="0"/>
              <a:t>Which substance is correctly paired with its type of bonding? </a:t>
            </a:r>
            <a:r>
              <a:rPr lang="en-US" sz="2400" i="1" dirty="0" smtClean="0"/>
              <a:t>For </a:t>
            </a:r>
            <a:r>
              <a:rPr lang="en-US" sz="2400" i="1" dirty="0"/>
              <a:t>each multiple choice, show the direction of the dipole and label which is partially positive and which is partially negative</a:t>
            </a:r>
            <a:r>
              <a:rPr lang="en-US" sz="2400" i="1" dirty="0" smtClean="0"/>
              <a:t>.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A) </a:t>
            </a:r>
            <a:r>
              <a:rPr lang="en-US" sz="2400" dirty="0" err="1"/>
              <a:t>NaBr</a:t>
            </a:r>
            <a:r>
              <a:rPr lang="en-US" sz="2400" dirty="0"/>
              <a:t>–nonpolar covalent</a:t>
            </a:r>
          </a:p>
          <a:p>
            <a:pPr marL="0" indent="0">
              <a:buNone/>
            </a:pPr>
            <a:r>
              <a:rPr lang="en-US" sz="2400" dirty="0"/>
              <a:t>B) </a:t>
            </a:r>
            <a:r>
              <a:rPr lang="en-US" sz="2400" dirty="0" err="1"/>
              <a:t>HCl</a:t>
            </a:r>
            <a:r>
              <a:rPr lang="en-US" sz="2400" dirty="0"/>
              <a:t>–nonpolar covalent</a:t>
            </a:r>
          </a:p>
          <a:p>
            <a:pPr marL="0" indent="0">
              <a:buNone/>
            </a:pPr>
            <a:r>
              <a:rPr lang="en-US" sz="2400" dirty="0"/>
              <a:t>C) NH</a:t>
            </a:r>
            <a:r>
              <a:rPr lang="en-US" sz="2400" baseline="-25000" dirty="0"/>
              <a:t>3</a:t>
            </a:r>
            <a:r>
              <a:rPr lang="en-US" sz="2400" dirty="0"/>
              <a:t>–polar covalent</a:t>
            </a:r>
          </a:p>
          <a:p>
            <a:pPr marL="0" indent="0">
              <a:buNone/>
            </a:pPr>
            <a:r>
              <a:rPr lang="en-US" sz="2400" dirty="0"/>
              <a:t>D) Br</a:t>
            </a:r>
            <a:r>
              <a:rPr lang="en-US" sz="2400" baseline="-25000" dirty="0"/>
              <a:t>2</a:t>
            </a:r>
            <a:r>
              <a:rPr lang="en-US" sz="2400" dirty="0"/>
              <a:t>–polar covalent</a:t>
            </a:r>
          </a:p>
          <a:p>
            <a:pPr marL="0" indent="0">
              <a:buNone/>
            </a:pPr>
            <a:endParaRPr lang="en-US" sz="3200" b="1" u="sng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5.10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does electronegativity affect polarity, bond strength, and hydrogen bonding?</a:t>
            </a:r>
          </a:p>
        </p:txBody>
      </p:sp>
    </p:spTree>
    <p:extLst>
      <p:ext uri="{BB962C8B-B14F-4D97-AF65-F5344CB8AC3E}">
        <p14:creationId xmlns:p14="http://schemas.microsoft.com/office/powerpoint/2010/main" val="1971491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4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46237"/>
            <a:ext cx="3581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</a:t>
            </a: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r>
              <a:rPr lang="en-US" sz="2400" u="sng" dirty="0" smtClean="0">
                <a:solidFill>
                  <a:srgbClr val="800000"/>
                </a:solidFill>
              </a:rPr>
              <a:t>STOP &amp; JOT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800000"/>
                </a:solidFill>
                <a:latin typeface="Arial"/>
                <a:cs typeface="Arial"/>
              </a:rPr>
              <a:t>Do you think it takes longer to boil </a:t>
            </a:r>
            <a:r>
              <a:rPr lang="en-US" sz="2400" dirty="0" smtClean="0">
                <a:solidFill>
                  <a:srgbClr val="800000"/>
                </a:solidFill>
                <a:latin typeface="Arial"/>
                <a:cs typeface="Arial"/>
              </a:rPr>
              <a:t>salt water </a:t>
            </a:r>
            <a:r>
              <a:rPr lang="en-US" sz="2400" dirty="0">
                <a:solidFill>
                  <a:srgbClr val="800000"/>
                </a:solidFill>
                <a:latin typeface="Arial"/>
                <a:cs typeface="Arial"/>
              </a:rPr>
              <a:t>or water</a:t>
            </a:r>
            <a:r>
              <a:rPr lang="en-US" sz="2400" dirty="0" smtClean="0">
                <a:solidFill>
                  <a:srgbClr val="800000"/>
                </a:solidFill>
                <a:latin typeface="Arial"/>
                <a:cs typeface="Arial"/>
              </a:rPr>
              <a:t>? Why?</a:t>
            </a:r>
            <a:endParaRPr lang="en-US" sz="2400" dirty="0">
              <a:solidFill>
                <a:srgbClr val="800000"/>
              </a:solidFill>
              <a:latin typeface="Arial"/>
              <a:cs typeface="Arial"/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What is bond strength?</a:t>
            </a: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b="1" dirty="0" smtClean="0"/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971550" lvl="1" indent="-514350">
              <a:lnSpc>
                <a:spcPct val="120000"/>
              </a:lnSpc>
              <a:buAutoNum type="arabicPeriod"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5.10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does electronegativity affect polarity, bond strength, and hydrogen bonding?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62400" y="1646237"/>
            <a:ext cx="5181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I think…</a:t>
            </a:r>
          </a:p>
          <a:p>
            <a:pPr mar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I think bond strength is…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-1879600" y="39962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047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5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46237"/>
            <a:ext cx="3581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</a:t>
            </a: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r>
              <a:rPr lang="en-US" sz="2400" dirty="0" smtClean="0"/>
              <a:t>What is bond strength?</a:t>
            </a:r>
          </a:p>
          <a:p>
            <a:pPr marL="0" lvl="0" indent="0">
              <a:buNone/>
            </a:pPr>
            <a:r>
              <a:rPr lang="en-US" sz="2400" dirty="0" smtClean="0"/>
              <a:t>(CONTINUED)</a:t>
            </a:r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 smtClean="0"/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What is the relationship between electronegativity &amp; polarity?</a:t>
            </a: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b="1" dirty="0" smtClean="0"/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971550" lvl="1" indent="-514350">
              <a:lnSpc>
                <a:spcPct val="120000"/>
              </a:lnSpc>
              <a:buAutoNum type="arabicPeriod"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5.10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does electronegativity affect polarity, bond strength, and hydrogen bonding?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62400" y="1646237"/>
            <a:ext cx="5181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Bond strength is </a:t>
            </a:r>
            <a:r>
              <a:rPr lang="en-US" sz="2400" dirty="0">
                <a:solidFill>
                  <a:srgbClr val="800000"/>
                </a:solidFill>
              </a:rPr>
              <a:t>strength of attraction holding two atoms in a bond </a:t>
            </a:r>
            <a:r>
              <a:rPr lang="en-US" sz="2400" dirty="0" smtClean="0">
                <a:solidFill>
                  <a:srgbClr val="800000"/>
                </a:solidFill>
              </a:rPr>
              <a:t>together.</a:t>
            </a:r>
          </a:p>
          <a:p>
            <a:pPr marL="0" lvl="1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1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As electronegativity difference increases, the polarity__________ </a:t>
            </a:r>
            <a:r>
              <a:rPr lang="en-US" sz="2400" dirty="0" smtClean="0">
                <a:solidFill>
                  <a:srgbClr val="000000"/>
                </a:solidFill>
              </a:rPr>
              <a:t>(choose increases/decreases) </a:t>
            </a:r>
            <a:r>
              <a:rPr lang="en-US" sz="2400" dirty="0" smtClean="0">
                <a:solidFill>
                  <a:srgbClr val="800000"/>
                </a:solidFill>
              </a:rPr>
              <a:t>because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-1879600" y="39962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843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6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46237"/>
            <a:ext cx="3581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</a:t>
            </a: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 smtClean="0"/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What is the relationship between electronegativity &amp; polarity?</a:t>
            </a: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b="1" dirty="0" smtClean="0"/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971550" lvl="1" indent="-514350">
              <a:lnSpc>
                <a:spcPct val="120000"/>
              </a:lnSpc>
              <a:buAutoNum type="arabicPeriod"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5.10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does electronegativity affect polarity, bond strength, and hydrogen bonding?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62400" y="1646237"/>
            <a:ext cx="5181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pPr marL="0" lvl="1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1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ANSWER: As electronegativity difference increases, the polarity </a:t>
            </a:r>
            <a:r>
              <a:rPr lang="en-US" sz="2400" b="1" dirty="0" smtClean="0"/>
              <a:t>increases</a:t>
            </a:r>
            <a:r>
              <a:rPr lang="en-US" sz="2400" dirty="0" smtClean="0">
                <a:solidFill>
                  <a:srgbClr val="800000"/>
                </a:solidFill>
              </a:rPr>
              <a:t> because 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electrons </a:t>
            </a: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become attracted to one 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atom </a:t>
            </a: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more than 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another so electrons are further apart.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879600" y="39962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534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5.10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does electronegativity affect polarity, bond strength, and hydrogen bonding?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1447800"/>
            <a:ext cx="8762999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/>
              <a:t>SAMPLE QUESTION #1</a:t>
            </a:r>
          </a:p>
          <a:p>
            <a:r>
              <a:rPr lang="en-US" sz="2000" dirty="0" smtClean="0"/>
              <a:t>. </a:t>
            </a:r>
            <a:r>
              <a:rPr lang="en-US" sz="2800" i="1" dirty="0">
                <a:solidFill>
                  <a:srgbClr val="FF0000"/>
                </a:solidFill>
              </a:rPr>
              <a:t>Raise your finger corresponding to answer choice:</a:t>
            </a:r>
          </a:p>
          <a:p>
            <a:endParaRPr lang="en-US" sz="2000" dirty="0"/>
          </a:p>
          <a:p>
            <a:endParaRPr lang="en-US" sz="1500" b="1" dirty="0" smtClean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769066"/>
              </p:ext>
            </p:extLst>
          </p:nvPr>
        </p:nvGraphicFramePr>
        <p:xfrm>
          <a:off x="1066800" y="2819400"/>
          <a:ext cx="7332714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4" imgW="7048500" imgH="3149600" progId="Word.Document.12">
                  <p:embed/>
                </p:oleObj>
              </mc:Choice>
              <mc:Fallback>
                <p:oleObj name="Document" r:id="rId4" imgW="7048500" imgH="3149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6800" y="2819400"/>
                        <a:ext cx="7332714" cy="327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0458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8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46237"/>
            <a:ext cx="3581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</a:t>
            </a: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What is the relationship between electronegativity &amp; bond length/strength?</a:t>
            </a: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b="1" dirty="0" smtClean="0"/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971550" lvl="1" indent="-514350">
              <a:lnSpc>
                <a:spcPct val="120000"/>
              </a:lnSpc>
              <a:buAutoNum type="arabicPeriod"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5.10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does electronegativity affect polarity, bond strength, and hydrogen bonding?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62400" y="1646237"/>
            <a:ext cx="5181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pPr marL="0" lvl="1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As electronegativity difference increases, the bond length gets _________ (choose longer/shorter) because...</a:t>
            </a:r>
          </a:p>
          <a:p>
            <a:pPr marL="0" lvl="1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1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The bond strength _________ (choose increases/decreases) because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879600" y="39962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62400"/>
            <a:ext cx="2057400" cy="154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5638800"/>
            <a:ext cx="3430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sym typeface="Wingdings"/>
              </a:rPr>
              <a:t>EXAMPLE: rubber band display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043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4/12/15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9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46237"/>
            <a:ext cx="3581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</a:t>
            </a: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What is the relationship between electronegativity &amp; bond length/strength?</a:t>
            </a: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b="1" dirty="0" smtClean="0"/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971550" lvl="1" indent="-514350">
              <a:lnSpc>
                <a:spcPct val="120000"/>
              </a:lnSpc>
              <a:buAutoNum type="arabicPeriod"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5.10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does electronegativity affect polarity, bond strength, and hydrogen bonding?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62400" y="1646237"/>
            <a:ext cx="5181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pPr marL="0" lvl="1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Answers:</a:t>
            </a:r>
          </a:p>
          <a:p>
            <a:pPr marL="0" lvl="1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As electronegativity difference increases, the bond length gets </a:t>
            </a:r>
            <a:r>
              <a:rPr lang="en-US" sz="2400" b="1" dirty="0" smtClean="0">
                <a:solidFill>
                  <a:srgbClr val="000000"/>
                </a:solidFill>
              </a:rPr>
              <a:t>longer</a:t>
            </a:r>
            <a:r>
              <a:rPr lang="en-US" sz="2400" dirty="0" smtClean="0">
                <a:solidFill>
                  <a:srgbClr val="800000"/>
                </a:solidFill>
              </a:rPr>
              <a:t> because </a:t>
            </a:r>
            <a:r>
              <a:rPr lang="en-US" sz="2400" b="1" dirty="0" smtClean="0">
                <a:solidFill>
                  <a:srgbClr val="000000"/>
                </a:solidFill>
              </a:rPr>
              <a:t>electrons are pulled further apart.</a:t>
            </a:r>
          </a:p>
          <a:p>
            <a:pPr marL="0" lvl="1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1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The bond strength </a:t>
            </a:r>
            <a:r>
              <a:rPr lang="en-US" sz="2400" b="1" dirty="0" smtClean="0">
                <a:solidFill>
                  <a:srgbClr val="000000"/>
                </a:solidFill>
              </a:rPr>
              <a:t>increases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dirty="0" smtClean="0">
                <a:solidFill>
                  <a:srgbClr val="800000"/>
                </a:solidFill>
              </a:rPr>
              <a:t>because it </a:t>
            </a:r>
            <a:r>
              <a:rPr lang="en-US" sz="2400" b="1" dirty="0" smtClean="0"/>
              <a:t>takes </a:t>
            </a:r>
            <a:r>
              <a:rPr lang="en-US" sz="2400" b="1" dirty="0"/>
              <a:t>a lot more energy to break the </a:t>
            </a:r>
            <a:r>
              <a:rPr lang="en-US" sz="2400" b="1" dirty="0" smtClean="0"/>
              <a:t>bond with electrons far apart.</a:t>
            </a:r>
            <a:endParaRPr lang="en-US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-1879600" y="39962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62400"/>
            <a:ext cx="2057400" cy="154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5638800"/>
            <a:ext cx="3430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sym typeface="Wingdings"/>
              </a:rPr>
              <a:t>EXAMPLE: rubber band display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88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otebook3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ndy"/>
        <a:ea typeface="ＭＳ Ｐゴシック"/>
        <a:cs typeface=""/>
      </a:majorFont>
      <a:minorFont>
        <a:latin typeface="Andy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Notebook3.pot</Template>
  <TotalTime>724</TotalTime>
  <Words>1148</Words>
  <Application>Microsoft Macintosh PowerPoint</Application>
  <PresentationFormat>On-screen Show (4:3)</PresentationFormat>
  <Paragraphs>335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Notebook3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Brainy Betty,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Notebook Backgrounds</dc:title>
  <dc:creator>Nandini Shastry</dc:creator>
  <cp:lastModifiedBy>User</cp:lastModifiedBy>
  <cp:revision>60</cp:revision>
  <dcterms:created xsi:type="dcterms:W3CDTF">2006-09-25T20:10:35Z</dcterms:created>
  <dcterms:modified xsi:type="dcterms:W3CDTF">2015-04-13T01:41:04Z</dcterms:modified>
</cp:coreProperties>
</file>