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59" r:id="rId4"/>
    <p:sldId id="262" r:id="rId5"/>
    <p:sldId id="302" r:id="rId6"/>
    <p:sldId id="303" r:id="rId7"/>
    <p:sldId id="304" r:id="rId8"/>
    <p:sldId id="293" r:id="rId9"/>
    <p:sldId id="306" r:id="rId10"/>
    <p:sldId id="269" r:id="rId11"/>
    <p:sldId id="272" r:id="rId12"/>
    <p:sldId id="305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r>
              <a:rPr lang="en-US" sz="3400" b="1" dirty="0" smtClean="0">
                <a:latin typeface="Stencil"/>
                <a:ea typeface="ＭＳ Ｐゴシック" charset="-128"/>
                <a:cs typeface="Stencil"/>
              </a:rPr>
              <a:t>3/18/15</a:t>
            </a:r>
            <a:endParaRPr lang="en-US" sz="3400" dirty="0" smtClean="0"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 smtClean="0"/>
              <a:t>I will distinguish between ionic bonds and covalent bonds.</a:t>
            </a:r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 smtClean="0"/>
              <a:t>How can we distinguish between ionic bonds and covalent bonds?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marL="685800" indent="-685800" algn="l">
              <a:buFont typeface="Arial"/>
              <a:buChar char="•"/>
            </a:pP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 to answer by yourself.</a:t>
            </a:r>
          </a:p>
          <a:p>
            <a:pPr marL="685800" indent="-685800" algn="l">
              <a:buFont typeface="Arial"/>
              <a:buChar char="•"/>
            </a:pP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2 minutes to turn and talk.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079657"/>
              </p:ext>
            </p:extLst>
          </p:nvPr>
        </p:nvGraphicFramePr>
        <p:xfrm>
          <a:off x="846826" y="3352800"/>
          <a:ext cx="7763774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Document" r:id="rId4" imgW="6858000" imgH="2019300" progId="Word.Document.12">
                  <p:embed/>
                </p:oleObj>
              </mc:Choice>
              <mc:Fallback>
                <p:oleObj name="Document" r:id="rId4" imgW="68580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826" y="3352800"/>
                        <a:ext cx="7763774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400119"/>
              </p:ext>
            </p:extLst>
          </p:nvPr>
        </p:nvGraphicFramePr>
        <p:xfrm>
          <a:off x="838200" y="3429000"/>
          <a:ext cx="7827936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Document" r:id="rId4" imgW="6997700" imgH="1498600" progId="Word.Document.12">
                  <p:embed/>
                </p:oleObj>
              </mc:Choice>
              <mc:Fallback>
                <p:oleObj name="Document" r:id="rId4" imgW="6997700" imgH="149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429000"/>
                        <a:ext cx="7827936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20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5.3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NOW:</a:t>
            </a:r>
            <a:endParaRPr lang="en-US" sz="2000" b="1" dirty="0"/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endParaRPr lang="en-US" sz="2800" dirty="0" smtClean="0"/>
          </a:p>
          <a:p>
            <a:pPr marL="0" indent="0">
              <a:buNone/>
            </a:pPr>
            <a:r>
              <a:rPr lang="en-US" sz="3200" dirty="0"/>
              <a:t>When metals form ions, they tend to do so by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losing electrons and forming positive ions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losing electrons and forming negative ions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gaining electrons and forming positive ions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gaining electrons and forming negative 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lvl="0"/>
            <a:r>
              <a:rPr lang="en-US" sz="2400" dirty="0">
                <a:solidFill>
                  <a:srgbClr val="800000"/>
                </a:solidFill>
              </a:rPr>
              <a:t>What is a bond?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lvl="0"/>
            <a:r>
              <a:rPr lang="en-US" sz="2400" dirty="0" smtClean="0">
                <a:solidFill>
                  <a:srgbClr val="800000"/>
                </a:solidFill>
              </a:rPr>
              <a:t>Why </a:t>
            </a:r>
            <a:r>
              <a:rPr lang="en-US" sz="2400" dirty="0">
                <a:solidFill>
                  <a:srgbClr val="800000"/>
                </a:solidFill>
              </a:rPr>
              <a:t>do two things bond with each other?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lvl="0"/>
            <a:r>
              <a:rPr lang="en-US" sz="2400" dirty="0" smtClean="0">
                <a:solidFill>
                  <a:srgbClr val="800000"/>
                </a:solidFill>
              </a:rPr>
              <a:t>How </a:t>
            </a:r>
            <a:r>
              <a:rPr lang="en-US" sz="2400" dirty="0">
                <a:solidFill>
                  <a:srgbClr val="800000"/>
                </a:solidFill>
              </a:rPr>
              <a:t>might this connect with chemistry?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1646237"/>
            <a:ext cx="464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 a bond is</a:t>
            </a: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 two things bond with each other because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 bonds connect with chemistry because.</a:t>
            </a:r>
          </a:p>
          <a:p>
            <a:pPr marL="0" indent="0">
              <a:buFontTx/>
              <a:buNone/>
            </a:pP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5229761"/>
            <a:ext cx="7924800" cy="1323439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STOP AND JOT/TURN AND TALK: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Write down your answer for 2-3 minutes.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Then turn and talk to your group for 1 minute to share answers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Stations</a:t>
            </a:r>
          </a:p>
          <a:p>
            <a:pPr algn="ctr"/>
            <a:endParaRPr lang="en-US" sz="2000" b="1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There will be four stations: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dirty="0" smtClean="0"/>
              <a:t>Component of compounds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dirty="0" smtClean="0"/>
              <a:t>Brittleness &amp; Hardness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dirty="0" smtClean="0"/>
              <a:t>Melting Points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dirty="0" smtClean="0"/>
              <a:t>Electronegativity</a:t>
            </a:r>
          </a:p>
          <a:p>
            <a:pPr algn="ctr"/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896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Stations</a:t>
            </a:r>
          </a:p>
          <a:p>
            <a:pPr algn="ctr"/>
            <a:endParaRPr lang="en-US" sz="2000" b="1" dirty="0" smtClean="0"/>
          </a:p>
          <a:p>
            <a:r>
              <a:rPr lang="en-US" sz="2400" b="1" u="sng" dirty="0"/>
              <a:t>Procedure:</a:t>
            </a:r>
            <a:r>
              <a:rPr lang="en-US" sz="2400" b="1" dirty="0"/>
              <a:t> </a:t>
            </a:r>
            <a:r>
              <a:rPr lang="en-US" sz="2400" dirty="0"/>
              <a:t>Visit each station and perform the following.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Read the “test information” provided for each station below. 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Perform the procedure as indicated.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Make careful observations for the covalent substances and ionic </a:t>
            </a:r>
            <a:r>
              <a:rPr lang="en-US" sz="2400" dirty="0" smtClean="0"/>
              <a:t>substances.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/>
              <a:t>Write </a:t>
            </a:r>
            <a:r>
              <a:rPr lang="en-US" sz="2400" dirty="0"/>
              <a:t>a </a:t>
            </a:r>
            <a:r>
              <a:rPr lang="en-US" sz="2400" b="1" dirty="0"/>
              <a:t>claim</a:t>
            </a:r>
            <a:r>
              <a:rPr lang="en-US" sz="2400" dirty="0"/>
              <a:t> as well as the </a:t>
            </a:r>
            <a:r>
              <a:rPr lang="en-US" sz="2400" b="1" dirty="0"/>
              <a:t>evidence</a:t>
            </a:r>
            <a:r>
              <a:rPr lang="en-US" sz="2400" dirty="0"/>
              <a:t> </a:t>
            </a:r>
            <a:r>
              <a:rPr lang="en-US" sz="2400" b="1" dirty="0"/>
              <a:t>used to support that claim</a:t>
            </a:r>
            <a:r>
              <a:rPr lang="en-US" sz="2400" dirty="0"/>
              <a:t> which explains how </a:t>
            </a:r>
            <a:r>
              <a:rPr lang="en-US" sz="2400" b="1" dirty="0"/>
              <a:t>ionic</a:t>
            </a:r>
            <a:r>
              <a:rPr lang="en-US" sz="2400" dirty="0"/>
              <a:t> and </a:t>
            </a:r>
            <a:r>
              <a:rPr lang="en-US" sz="2400" b="1" dirty="0"/>
              <a:t>covalent</a:t>
            </a:r>
            <a:r>
              <a:rPr lang="en-US" sz="2400" dirty="0"/>
              <a:t> compounds are similar or different.  </a:t>
            </a: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dirty="0" smtClean="0"/>
              <a:t>Create </a:t>
            </a:r>
            <a:r>
              <a:rPr lang="en-US" sz="2400" dirty="0"/>
              <a:t>a question using the question wheel (each section, you should create a different type of question). DO NOT USE KNOWLEDGE OR COMPREHENSION QUESTIONS.</a:t>
            </a:r>
          </a:p>
          <a:p>
            <a:pPr algn="ctr"/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329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Stations</a:t>
            </a:r>
          </a:p>
          <a:p>
            <a:pPr algn="ctr"/>
            <a:endParaRPr lang="en-US" sz="2000" b="1" dirty="0" smtClean="0"/>
          </a:p>
          <a:p>
            <a:pPr>
              <a:lnSpc>
                <a:spcPct val="120000"/>
              </a:lnSpc>
            </a:pPr>
            <a:r>
              <a:rPr lang="en-US" sz="3000" b="1" u="sng" dirty="0"/>
              <a:t>PLEASE COMPLETE BEFORE YOU BEGIN</a:t>
            </a:r>
            <a:r>
              <a:rPr lang="en-US" sz="3000" b="1" dirty="0"/>
              <a:t>—</a:t>
            </a:r>
            <a:r>
              <a:rPr lang="en-US" sz="3000" dirty="0"/>
              <a:t>Decide on group </a:t>
            </a:r>
            <a:r>
              <a:rPr lang="en-US" sz="3000" dirty="0" smtClean="0"/>
              <a:t>roles</a:t>
            </a:r>
            <a:endParaRPr lang="en-US" sz="3000" dirty="0"/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3000" dirty="0"/>
              <a:t>Team Leader</a:t>
            </a:r>
            <a:r>
              <a:rPr lang="en-US" sz="3000" dirty="0" smtClean="0"/>
              <a:t>:</a:t>
            </a:r>
            <a:endParaRPr lang="en-US" sz="3000" dirty="0"/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3000" dirty="0"/>
              <a:t>Data Collector:    </a:t>
            </a:r>
            <a:endParaRPr lang="en-US" sz="3000" dirty="0" smtClean="0"/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3000" dirty="0" smtClean="0"/>
              <a:t>Spokesperson</a:t>
            </a:r>
            <a:r>
              <a:rPr lang="en-US" sz="3000" dirty="0"/>
              <a:t>/Timekeeper</a:t>
            </a:r>
            <a:r>
              <a:rPr lang="en-US" sz="3000" dirty="0" smtClean="0"/>
              <a:t>:</a:t>
            </a:r>
            <a:endParaRPr lang="en-US" sz="30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92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27384"/>
              </p:ext>
            </p:extLst>
          </p:nvPr>
        </p:nvGraphicFramePr>
        <p:xfrm>
          <a:off x="990600" y="2404241"/>
          <a:ext cx="7467600" cy="437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997700" imgH="4102100" progId="Word.Document.12">
                  <p:embed/>
                </p:oleObj>
              </mc:Choice>
              <mc:Fallback>
                <p:oleObj name="Document" r:id="rId4" imgW="6997700" imgH="410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2404241"/>
                        <a:ext cx="7467600" cy="437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1447800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6 minutes per station</a:t>
            </a:r>
          </a:p>
        </p:txBody>
      </p:sp>
    </p:spTree>
    <p:extLst>
      <p:ext uri="{BB962C8B-B14F-4D97-AF65-F5344CB8AC3E}">
        <p14:creationId xmlns:p14="http://schemas.microsoft.com/office/powerpoint/2010/main" val="321868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610886"/>
            <a:ext cx="876299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Group &amp; Individual Self Assessment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400" dirty="0">
              <a:solidFill>
                <a:srgbClr val="800000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01758"/>
              </p:ext>
            </p:extLst>
          </p:nvPr>
        </p:nvGraphicFramePr>
        <p:xfrm>
          <a:off x="609600" y="2362200"/>
          <a:ext cx="5410200" cy="392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Document" r:id="rId4" imgW="7010400" imgH="5080000" progId="Word.Document.12">
                  <p:embed/>
                </p:oleObj>
              </mc:Choice>
              <mc:Fallback>
                <p:oleObj name="Document" r:id="rId4" imgW="7010400" imgH="508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362200"/>
                        <a:ext cx="5410200" cy="392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324600" y="2743200"/>
            <a:ext cx="243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Take a few minutes to fill out the group reflection and self-assess your group’s performance in this activity</a:t>
            </a:r>
          </a:p>
        </p:txBody>
      </p:sp>
    </p:spTree>
    <p:extLst>
      <p:ext uri="{BB962C8B-B14F-4D97-AF65-F5344CB8AC3E}">
        <p14:creationId xmlns:p14="http://schemas.microsoft.com/office/powerpoint/2010/main" val="206682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lvl="0"/>
            <a:r>
              <a:rPr lang="en-US" sz="2400" dirty="0" smtClean="0">
                <a:solidFill>
                  <a:srgbClr val="800000"/>
                </a:solidFill>
              </a:rPr>
              <a:t>What is an ionic bond?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lvl="0"/>
            <a:r>
              <a:rPr lang="en-US" sz="2400" dirty="0" smtClean="0">
                <a:solidFill>
                  <a:srgbClr val="800000"/>
                </a:solidFill>
              </a:rPr>
              <a:t>What is a covalent bond?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lvl="0"/>
            <a:r>
              <a:rPr lang="en-US" sz="2400" dirty="0" smtClean="0">
                <a:solidFill>
                  <a:srgbClr val="800000"/>
                </a:solidFill>
              </a:rPr>
              <a:t>How can we distinguish between an ionic and covalent bond?</a:t>
            </a: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ionic bonds and covalent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1646237"/>
            <a:ext cx="464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 ionic bond is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covalent bond is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We can distinguish between an ionic and covalent bond by: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800000"/>
                </a:solidFill>
              </a:rPr>
              <a:t>Component of compound–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800000"/>
                </a:solidFill>
              </a:rPr>
              <a:t>Brittleness/Hardness-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800000"/>
                </a:solidFill>
              </a:rPr>
              <a:t>Melting Points-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800000"/>
                </a:solidFill>
              </a:rPr>
              <a:t>Electronegativity-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46959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1123</TotalTime>
  <Words>738</Words>
  <Application>Microsoft Macintosh PowerPoint</Application>
  <PresentationFormat>On-screen Show (4:3)</PresentationFormat>
  <Paragraphs>187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34</cp:revision>
  <dcterms:created xsi:type="dcterms:W3CDTF">2006-09-25T20:10:35Z</dcterms:created>
  <dcterms:modified xsi:type="dcterms:W3CDTF">2015-03-19T00:26:56Z</dcterms:modified>
</cp:coreProperties>
</file>