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8" r:id="rId2"/>
    <p:sldId id="257" r:id="rId3"/>
    <p:sldId id="312" r:id="rId4"/>
    <p:sldId id="260" r:id="rId5"/>
    <p:sldId id="311" r:id="rId6"/>
    <p:sldId id="313" r:id="rId7"/>
    <p:sldId id="259" r:id="rId8"/>
    <p:sldId id="288" r:id="rId9"/>
    <p:sldId id="289" r:id="rId10"/>
    <p:sldId id="303" r:id="rId11"/>
    <p:sldId id="302" r:id="rId12"/>
    <p:sldId id="290" r:id="rId13"/>
    <p:sldId id="304" r:id="rId14"/>
    <p:sldId id="306" r:id="rId15"/>
    <p:sldId id="305" r:id="rId16"/>
    <p:sldId id="308" r:id="rId17"/>
    <p:sldId id="309" r:id="rId18"/>
    <p:sldId id="262" r:id="rId19"/>
    <p:sldId id="310" r:id="rId20"/>
    <p:sldId id="307" r:id="rId21"/>
    <p:sldId id="271" r:id="rId22"/>
    <p:sldId id="298" r:id="rId23"/>
    <p:sldId id="299" r:id="rId24"/>
    <p:sldId id="300" r:id="rId25"/>
    <p:sldId id="269" r:id="rId26"/>
    <p:sldId id="270" r:id="rId27"/>
    <p:sldId id="27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endParaRPr lang="en-US" sz="3400" dirty="0" smtClean="0">
              <a:solidFill>
                <a:srgbClr val="000000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/>
              <a:t>I will write </a:t>
            </a:r>
            <a:r>
              <a:rPr lang="en-US" sz="3600" dirty="0" smtClean="0"/>
              <a:t>the name and </a:t>
            </a:r>
            <a:r>
              <a:rPr lang="en-US" sz="3600" dirty="0"/>
              <a:t>formulas for ionic compounds.</a:t>
            </a:r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/>
              <a:t>How do we </a:t>
            </a:r>
            <a:r>
              <a:rPr lang="en-US" sz="3600" dirty="0" smtClean="0"/>
              <a:t>name and represent </a:t>
            </a:r>
            <a:r>
              <a:rPr lang="en-US" sz="3600" dirty="0"/>
              <a:t>ionic compounds in a chemical </a:t>
            </a:r>
            <a:r>
              <a:rPr lang="en-US" sz="3600" dirty="0" smtClean="0"/>
              <a:t>formula?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Slip.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YOU TRY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Andy"/>
                <a:cs typeface="Andy"/>
              </a:rPr>
              <a:t>What is the ionic bond that is formed between Li and F?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latin typeface="Andy"/>
              <a:cs typeface="Andy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ndy"/>
                <a:cs typeface="Andy"/>
              </a:rPr>
              <a:t>What </a:t>
            </a:r>
            <a:r>
              <a:rPr lang="en-US" sz="2400" dirty="0">
                <a:latin typeface="Andy"/>
                <a:cs typeface="Andy"/>
              </a:rPr>
              <a:t>is the ionic bond that is formed between K and O?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Andy"/>
              <a:cs typeface="Andy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Andy"/>
                <a:cs typeface="Andy"/>
              </a:rPr>
              <a:t>What is the ionic bond that is formed between Ba and </a:t>
            </a:r>
            <a:r>
              <a:rPr lang="en-US" sz="2400" dirty="0" err="1">
                <a:latin typeface="Andy"/>
                <a:cs typeface="Andy"/>
              </a:rPr>
              <a:t>Cl</a:t>
            </a:r>
            <a:r>
              <a:rPr lang="en-US" sz="2400" dirty="0">
                <a:latin typeface="Andy"/>
                <a:cs typeface="Andy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latin typeface="Andy"/>
              <a:cs typeface="Andy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ndy"/>
                <a:cs typeface="Andy"/>
              </a:rPr>
              <a:t>What </a:t>
            </a:r>
            <a:r>
              <a:rPr lang="en-US" sz="2400" dirty="0">
                <a:latin typeface="Andy"/>
                <a:cs typeface="Andy"/>
              </a:rPr>
              <a:t>is the ionic bond that is formed between K and F?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latin typeface="Andy"/>
              <a:cs typeface="Andy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Andy"/>
                <a:cs typeface="Andy"/>
              </a:rPr>
              <a:t>What </a:t>
            </a:r>
            <a:r>
              <a:rPr lang="en-US" sz="2400" dirty="0">
                <a:latin typeface="Andy"/>
                <a:cs typeface="Andy"/>
              </a:rPr>
              <a:t>is the ionic bond that is formed between S and O?</a:t>
            </a:r>
          </a:p>
          <a:p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0915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do we name ionic compounds?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</a:t>
            </a:r>
            <a:r>
              <a:rPr lang="en-US" sz="2400" dirty="0" err="1" smtClean="0">
                <a:solidFill>
                  <a:srgbClr val="800000"/>
                </a:solidFill>
              </a:rPr>
              <a:t>NaCl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457200" lvl="0" indent="-457200">
              <a:buAutoNum type="arabicPeriod"/>
            </a:pPr>
            <a:r>
              <a:rPr lang="en-US" sz="2400" dirty="0" smtClean="0"/>
              <a:t>Write Name </a:t>
            </a:r>
            <a:r>
              <a:rPr lang="en-US" sz="2400" dirty="0"/>
              <a:t>of Metal/ </a:t>
            </a:r>
            <a:r>
              <a:rPr lang="en-US" sz="2400" dirty="0" err="1"/>
              <a:t>Cation</a:t>
            </a:r>
            <a:endParaRPr lang="en-US" sz="2400" dirty="0"/>
          </a:p>
          <a:p>
            <a:pPr marL="457200" lvl="0" indent="-457200">
              <a:buAutoNum type="arabicPeriod"/>
            </a:pPr>
            <a:r>
              <a:rPr lang="en-US" sz="2400" dirty="0" smtClean="0"/>
              <a:t>Write Name </a:t>
            </a:r>
            <a:r>
              <a:rPr lang="en-US" sz="2400" dirty="0"/>
              <a:t>of Non-metal / Anion</a:t>
            </a:r>
          </a:p>
          <a:p>
            <a:pPr marL="0" indent="0">
              <a:buNone/>
            </a:pPr>
            <a:r>
              <a:rPr lang="en-US" sz="2400" dirty="0" smtClean="0"/>
              <a:t>3. Remove </a:t>
            </a:r>
            <a:r>
              <a:rPr lang="en-US" sz="2400" dirty="0"/>
              <a:t>ending of anion and add –ide </a:t>
            </a:r>
          </a:p>
          <a:p>
            <a:pPr marL="0" indent="0">
              <a:buNone/>
            </a:pPr>
            <a:r>
              <a:rPr lang="en-US" sz="2400" dirty="0" smtClean="0"/>
              <a:t>4. Combine </a:t>
            </a:r>
            <a:r>
              <a:rPr lang="en-US" sz="2400" dirty="0"/>
              <a:t>both names 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5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24117"/>
              </p:ext>
            </p:extLst>
          </p:nvPr>
        </p:nvGraphicFramePr>
        <p:xfrm>
          <a:off x="573286" y="2616200"/>
          <a:ext cx="8418314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6819900" imgH="3251200" progId="Word.Document.12">
                  <p:embed/>
                </p:oleObj>
              </mc:Choice>
              <mc:Fallback>
                <p:oleObj name="Document" r:id="rId4" imgW="68199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286" y="2616200"/>
                        <a:ext cx="8418314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1447800"/>
            <a:ext cx="8762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WRITE DOWN:</a:t>
            </a:r>
          </a:p>
        </p:txBody>
      </p:sp>
    </p:spTree>
    <p:extLst>
      <p:ext uri="{BB962C8B-B14F-4D97-AF65-F5344CB8AC3E}">
        <p14:creationId xmlns:p14="http://schemas.microsoft.com/office/powerpoint/2010/main" val="71860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YOU TRY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BeCl</a:t>
            </a:r>
            <a:r>
              <a:rPr lang="en-US" sz="2400" baseline="-25000" dirty="0">
                <a:latin typeface="Andy"/>
                <a:cs typeface="Andy"/>
              </a:rPr>
              <a:t>2</a:t>
            </a:r>
            <a:r>
              <a:rPr lang="en-US" sz="2400" dirty="0">
                <a:latin typeface="Andy"/>
                <a:cs typeface="Andy"/>
              </a:rPr>
              <a:t>		 ___________________________________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MgBr</a:t>
            </a:r>
            <a:r>
              <a:rPr lang="en-US" sz="2400" baseline="-25000" dirty="0">
                <a:latin typeface="Andy"/>
                <a:cs typeface="Andy"/>
              </a:rPr>
              <a:t>2	</a:t>
            </a:r>
            <a:r>
              <a:rPr lang="en-US" sz="2400" baseline="-25000" dirty="0" smtClean="0">
                <a:latin typeface="Andy"/>
                <a:cs typeface="Andy"/>
              </a:rPr>
              <a:t>             ________________________________________________________</a:t>
            </a:r>
            <a:endParaRPr lang="en-US" sz="2400" dirty="0">
              <a:latin typeface="Andy"/>
              <a:cs typeface="Andy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Andy"/>
                <a:cs typeface="Andy"/>
              </a:rPr>
              <a:t>KCl</a:t>
            </a:r>
            <a:r>
              <a:rPr lang="en-US" sz="2400" dirty="0">
                <a:latin typeface="Andy"/>
                <a:cs typeface="Andy"/>
              </a:rPr>
              <a:t>		___________________________________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Andy"/>
                <a:cs typeface="Andy"/>
              </a:rPr>
              <a:t>LiF</a:t>
            </a:r>
            <a:r>
              <a:rPr lang="en-US" sz="2400" dirty="0">
                <a:latin typeface="Andy"/>
                <a:cs typeface="Andy"/>
              </a:rPr>
              <a:t> 		___________________________________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ndy"/>
                <a:cs typeface="Andy"/>
              </a:rPr>
              <a:t> </a:t>
            </a:r>
            <a:endParaRPr lang="en-US" sz="2400" dirty="0">
              <a:latin typeface="Andy"/>
              <a:cs typeface="Andy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Andy"/>
                <a:cs typeface="Andy"/>
              </a:rPr>
              <a:t>CaO</a:t>
            </a:r>
            <a:r>
              <a:rPr lang="en-US" sz="2400" dirty="0">
                <a:latin typeface="Andy"/>
                <a:cs typeface="Andy"/>
              </a:rPr>
              <a:t> 		___________________________________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latin typeface="Andy"/>
              <a:cs typeface="Andy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Andy"/>
                <a:ea typeface="ＭＳ Ｐゴシック" charset="-128"/>
                <a:cs typeface="Andy"/>
              </a:rPr>
              <a:t> </a:t>
            </a:r>
            <a:endParaRPr lang="en-US" sz="2400" b="1" dirty="0" smtClean="0">
              <a:latin typeface="Andy"/>
              <a:cs typeface="Andy"/>
            </a:endParaRPr>
          </a:p>
        </p:txBody>
      </p:sp>
    </p:spTree>
    <p:extLst>
      <p:ext uri="{BB962C8B-B14F-4D97-AF65-F5344CB8AC3E}">
        <p14:creationId xmlns:p14="http://schemas.microsoft.com/office/powerpoint/2010/main" val="400471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happens with transition metals?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Transition Metals often have the ability to lose a different number of electrons.  This way they can create multiple ions with different charges</a:t>
            </a:r>
            <a:r>
              <a:rPr lang="en-US" sz="2400" dirty="0"/>
              <a:t>.</a:t>
            </a:r>
          </a:p>
          <a:p>
            <a:pPr marL="0" indent="0">
              <a:buFontTx/>
              <a:buNone/>
            </a:pPr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89593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83387"/>
              </p:ext>
            </p:extLst>
          </p:nvPr>
        </p:nvGraphicFramePr>
        <p:xfrm>
          <a:off x="1409700" y="1676400"/>
          <a:ext cx="68199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Document" r:id="rId4" imgW="6819900" imgH="4902200" progId="Word.Document.12">
                  <p:embed/>
                </p:oleObj>
              </mc:Choice>
              <mc:Fallback>
                <p:oleObj name="Document" r:id="rId4" imgW="6819900" imgH="490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700" y="1676400"/>
                        <a:ext cx="6819900" cy="490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51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do we know which charge to use?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4966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63800"/>
              </p:ext>
            </p:extLst>
          </p:nvPr>
        </p:nvGraphicFramePr>
        <p:xfrm>
          <a:off x="533400" y="2057399"/>
          <a:ext cx="8077200" cy="445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Document" r:id="rId4" imgW="6819900" imgH="3759200" progId="Word.Document.12">
                  <p:embed/>
                </p:oleObj>
              </mc:Choice>
              <mc:Fallback>
                <p:oleObj name="Document" r:id="rId4" imgW="6819900" imgH="375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057399"/>
                        <a:ext cx="8077200" cy="445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0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Bond with a Classmate</a:t>
            </a: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000" b="1" dirty="0" smtClean="0"/>
              <a:t>Get </a:t>
            </a:r>
            <a:r>
              <a:rPr lang="en-US" sz="2000" b="1" dirty="0"/>
              <a:t>an ion and figure out if it is a </a:t>
            </a:r>
            <a:r>
              <a:rPr lang="en-US" sz="2000" b="1" dirty="0" err="1"/>
              <a:t>cation</a:t>
            </a:r>
            <a:r>
              <a:rPr lang="en-US" sz="2000" b="1" dirty="0"/>
              <a:t> or anion</a:t>
            </a:r>
            <a:endParaRPr lang="en-US" sz="2000" dirty="0"/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000" b="1" dirty="0"/>
              <a:t>Go around the classroom and find other ions to bond with.  Remember, we are making ionic bond so each bond should have ONE </a:t>
            </a:r>
            <a:r>
              <a:rPr lang="en-US" sz="2000" b="1" dirty="0" err="1"/>
              <a:t>cation</a:t>
            </a:r>
            <a:r>
              <a:rPr lang="en-US" sz="2000" b="1" dirty="0"/>
              <a:t> and ONE anion.</a:t>
            </a:r>
            <a:endParaRPr lang="en-US" sz="2000" dirty="0"/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000" b="1" dirty="0"/>
              <a:t>Write down the symbol and charge for each bonding </a:t>
            </a:r>
            <a:r>
              <a:rPr lang="en-US" sz="2000" b="1" dirty="0" err="1"/>
              <a:t>cation</a:t>
            </a:r>
            <a:r>
              <a:rPr lang="en-US" sz="2000" b="1" dirty="0"/>
              <a:t> and anion in the appropriate column.</a:t>
            </a:r>
            <a:endParaRPr lang="en-US" sz="2000" dirty="0"/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000" b="1" dirty="0"/>
              <a:t>With your partner figure out what the compound is that is formed between the two.  Remember to pay attention to oxidation numbers so that there is a neutral charge overall.  </a:t>
            </a:r>
            <a:endParaRPr lang="en-US" sz="2000" dirty="0"/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000" b="1" dirty="0"/>
              <a:t>With your partner write down the name of the compound you formed.</a:t>
            </a:r>
            <a:endParaRPr lang="en-US" sz="2000"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896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Bond with a Classmate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Fill this out for the element you received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ndy"/>
                <a:cs typeface="Andy"/>
              </a:rPr>
              <a:t>BOND WITH A CLASSMATE!</a:t>
            </a:r>
            <a:endParaRPr lang="en-US" sz="2400" dirty="0">
              <a:latin typeface="Andy"/>
              <a:cs typeface="Andy"/>
            </a:endParaRPr>
          </a:p>
          <a:p>
            <a:pPr lvl="0"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Hello, my name is ___________________________________</a:t>
            </a:r>
          </a:p>
          <a:p>
            <a:pPr lvl="0"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My symbol is _______________________   My charge is ________________________</a:t>
            </a:r>
          </a:p>
          <a:p>
            <a:pPr lvl="0"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I am</a:t>
            </a:r>
            <a:r>
              <a:rPr lang="en-US" sz="2400" b="1" dirty="0">
                <a:latin typeface="Andy"/>
                <a:cs typeface="Andy"/>
              </a:rPr>
              <a:t> </a:t>
            </a:r>
            <a:r>
              <a:rPr lang="en-US" sz="2400" b="1" dirty="0" err="1">
                <a:latin typeface="Andy"/>
                <a:cs typeface="Andy"/>
              </a:rPr>
              <a:t>cation</a:t>
            </a:r>
            <a:r>
              <a:rPr lang="en-US" sz="2400" b="1" dirty="0">
                <a:latin typeface="Andy"/>
                <a:cs typeface="Andy"/>
              </a:rPr>
              <a:t>/ anion  </a:t>
            </a:r>
            <a:r>
              <a:rPr lang="en-US" sz="2400" dirty="0">
                <a:latin typeface="Andy"/>
                <a:cs typeface="Andy"/>
              </a:rPr>
              <a:t>(circle one)        I am</a:t>
            </a:r>
            <a:r>
              <a:rPr lang="en-US" sz="2400" b="1" dirty="0">
                <a:latin typeface="Andy"/>
                <a:cs typeface="Andy"/>
              </a:rPr>
              <a:t> gain/lose  </a:t>
            </a:r>
            <a:r>
              <a:rPr lang="en-US" sz="2400" dirty="0">
                <a:latin typeface="Andy"/>
                <a:cs typeface="Andy"/>
              </a:rPr>
              <a:t>(circle one) this many electrons ________________</a:t>
            </a:r>
          </a:p>
          <a:p>
            <a:pPr lvl="0">
              <a:lnSpc>
                <a:spcPct val="120000"/>
              </a:lnSpc>
            </a:pPr>
            <a:r>
              <a:rPr lang="en-US" sz="2400" dirty="0">
                <a:latin typeface="Andy"/>
                <a:cs typeface="Andy"/>
              </a:rPr>
              <a:t>I am a </a:t>
            </a:r>
            <a:r>
              <a:rPr lang="en-US" sz="2400" b="1" dirty="0">
                <a:latin typeface="Andy"/>
                <a:cs typeface="Andy"/>
              </a:rPr>
              <a:t>metal/ nonmetal</a:t>
            </a:r>
            <a:r>
              <a:rPr lang="en-US" sz="2400" dirty="0">
                <a:latin typeface="Andy"/>
                <a:cs typeface="Andy"/>
              </a:rPr>
              <a:t> (circle one)      I </a:t>
            </a:r>
            <a:r>
              <a:rPr lang="en-US" sz="2400" b="1" dirty="0">
                <a:latin typeface="Andy"/>
                <a:cs typeface="Andy"/>
              </a:rPr>
              <a:t>need/ do not need</a:t>
            </a:r>
            <a:r>
              <a:rPr lang="en-US" sz="2400" dirty="0">
                <a:latin typeface="Andy"/>
                <a:cs typeface="Andy"/>
              </a:rPr>
              <a:t> a middle name (THINK IF IT'S A TRANSITION METAL)</a:t>
            </a:r>
          </a:p>
          <a:p>
            <a:pPr algn="ctr">
              <a:lnSpc>
                <a:spcPct val="120000"/>
              </a:lnSpc>
            </a:pPr>
            <a:endParaRPr lang="en-US" sz="2400" b="1" dirty="0" smtClean="0">
              <a:solidFill>
                <a:srgbClr val="FF0000"/>
              </a:solidFill>
              <a:latin typeface="Andy"/>
              <a:cs typeface="Andy"/>
            </a:endParaRPr>
          </a:p>
        </p:txBody>
      </p:sp>
    </p:spTree>
    <p:extLst>
      <p:ext uri="{BB962C8B-B14F-4D97-AF65-F5344CB8AC3E}">
        <p14:creationId xmlns:p14="http://schemas.microsoft.com/office/powerpoint/2010/main" val="94468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MISSING LAB PAPER: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</a:t>
            </a:r>
            <a:r>
              <a:rPr lang="en-US" sz="2800" b="1" dirty="0" smtClean="0">
                <a:solidFill>
                  <a:schemeClr val="bg1"/>
                </a:solidFill>
              </a:rPr>
              <a:t>name and represent </a:t>
            </a:r>
            <a:r>
              <a:rPr lang="en-US" sz="2800" b="1" dirty="0">
                <a:solidFill>
                  <a:schemeClr val="bg1"/>
                </a:solidFill>
              </a:rPr>
              <a:t>ionic compounds in a chemical formula?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13746"/>
              </p:ext>
            </p:extLst>
          </p:nvPr>
        </p:nvGraphicFramePr>
        <p:xfrm>
          <a:off x="457200" y="2209800"/>
          <a:ext cx="8382000" cy="43890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00250"/>
                <a:gridCol w="2000250"/>
                <a:gridCol w="2324100"/>
                <a:gridCol w="2057400"/>
              </a:tblGrid>
              <a:tr h="3113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 8</a:t>
                      </a:r>
                      <a:endParaRPr lang="en-US" dirty="0"/>
                    </a:p>
                  </a:txBody>
                  <a:tcPr/>
                </a:tc>
              </a:tr>
              <a:tr h="459822"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Saleh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Ahmed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Shania </a:t>
                      </a: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Baboolal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Jewel </a:t>
                      </a: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Applewhite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Genesis Morrison</a:t>
                      </a:r>
                    </a:p>
                    <a:p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7418"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Keith</a:t>
                      </a:r>
                      <a:r>
                        <a:rPr lang="en-US" sz="140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strike="noStrike" baseline="0" dirty="0" err="1" smtClean="0">
                          <a:solidFill>
                            <a:schemeClr val="tx1"/>
                          </a:solidFill>
                        </a:rPr>
                        <a:t>Alloway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Dasia</a:t>
                      </a:r>
                      <a:r>
                        <a:rPr lang="en-US" sz="1400" strike="noStrike" baseline="0" dirty="0" smtClean="0">
                          <a:solidFill>
                            <a:schemeClr val="tx1"/>
                          </a:solidFill>
                        </a:rPr>
                        <a:t> Carter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Marie </a:t>
                      </a: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Cajou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Kenly </a:t>
                      </a: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Gracia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Aissatou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Diallo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Jade Davis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6122"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Marlwin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Hernandez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Rasheim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Harris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Madison Durham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strike="noStrike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0877"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Saidou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Ly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Julia Lawrence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Amadou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Diop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Richard Payne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Jessica Royer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Courtney</a:t>
                      </a:r>
                      <a:r>
                        <a:rPr lang="en-US" sz="1400" strike="noStrike" baseline="0" dirty="0" smtClean="0">
                          <a:solidFill>
                            <a:schemeClr val="tx1"/>
                          </a:solidFill>
                        </a:rPr>
                        <a:t> Hutchinson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Aneisha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Richards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Jessy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Royer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Allison Hyman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Javarie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Simpson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Rodney Smokes</a:t>
                      </a:r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Dachemide</a:t>
                      </a: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strike="noStrike" dirty="0" err="1" smtClean="0">
                          <a:solidFill>
                            <a:schemeClr val="tx1"/>
                          </a:solidFill>
                        </a:rPr>
                        <a:t>Luma</a:t>
                      </a:r>
                      <a:endParaRPr lang="en-US" sz="14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Jania</a:t>
                      </a:r>
                      <a:r>
                        <a:rPr lang="en-US" sz="1400" dirty="0" smtClean="0"/>
                        <a:t> Nelson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Xoe</a:t>
                      </a:r>
                      <a:r>
                        <a:rPr lang="en-US" sz="1400" dirty="0" smtClean="0"/>
                        <a:t> Scott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Ayanna</a:t>
                      </a:r>
                      <a:r>
                        <a:rPr lang="en-US" sz="1400" dirty="0" smtClean="0"/>
                        <a:t> Thompson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3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Desron</a:t>
                      </a:r>
                      <a:r>
                        <a:rPr lang="en-US" sz="1400" dirty="0" smtClean="0"/>
                        <a:t> Wilson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Activity: Bond with a Classmate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b="1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16533"/>
              </p:ext>
            </p:extLst>
          </p:nvPr>
        </p:nvGraphicFramePr>
        <p:xfrm>
          <a:off x="1295400" y="2209800"/>
          <a:ext cx="68199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Document" r:id="rId4" imgW="6819900" imgH="4483100" progId="Word.Document.12">
                  <p:embed/>
                </p:oleObj>
              </mc:Choice>
              <mc:Fallback>
                <p:oleObj name="Document" r:id="rId4" imgW="6819900" imgH="448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209800"/>
                        <a:ext cx="6819900" cy="448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58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21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#1: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What is the correct formula for a compound of Li and F? </a:t>
            </a:r>
          </a:p>
          <a:p>
            <a:pPr marL="0" indent="0">
              <a:buNone/>
            </a:pPr>
            <a:r>
              <a:rPr lang="en-US" sz="3200" dirty="0"/>
              <a:t>(1) </a:t>
            </a:r>
            <a:r>
              <a:rPr lang="en-US" sz="3200" dirty="0" err="1"/>
              <a:t>LiF</a:t>
            </a:r>
            <a:r>
              <a:rPr lang="en-US" sz="3200" dirty="0"/>
              <a:t>		</a:t>
            </a:r>
          </a:p>
          <a:p>
            <a:pPr marL="0" indent="0">
              <a:buNone/>
            </a:pPr>
            <a:r>
              <a:rPr lang="en-US" sz="3200" dirty="0"/>
              <a:t>(2) Li</a:t>
            </a:r>
            <a:r>
              <a:rPr lang="en-US" sz="3200" baseline="-25000" dirty="0"/>
              <a:t>2</a:t>
            </a:r>
            <a:r>
              <a:rPr lang="en-US" sz="3200" dirty="0"/>
              <a:t>F 	</a:t>
            </a:r>
          </a:p>
          <a:p>
            <a:pPr marL="0" indent="0">
              <a:buNone/>
            </a:pPr>
            <a:r>
              <a:rPr lang="en-US" sz="3200" dirty="0"/>
              <a:t>(3) LiF</a:t>
            </a:r>
            <a:r>
              <a:rPr lang="en-US" sz="3200" baseline="-25000" dirty="0"/>
              <a:t>2</a:t>
            </a:r>
            <a:r>
              <a:rPr lang="en-US" sz="3200" dirty="0"/>
              <a:t>  	</a:t>
            </a:r>
          </a:p>
          <a:p>
            <a:pPr marL="0" indent="0">
              <a:buNone/>
            </a:pPr>
            <a:r>
              <a:rPr lang="en-US" sz="3200" dirty="0"/>
              <a:t>(4) Li</a:t>
            </a:r>
            <a:r>
              <a:rPr lang="en-US" sz="3200" baseline="-25000" dirty="0"/>
              <a:t>2</a:t>
            </a:r>
            <a:r>
              <a:rPr lang="en-US" sz="3200" dirty="0"/>
              <a:t>F</a:t>
            </a:r>
            <a:r>
              <a:rPr lang="en-US" sz="3200" baseline="-25000" dirty="0"/>
              <a:t>3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Which particle has the same electron configuration as a calcium ion?</a:t>
            </a:r>
          </a:p>
          <a:p>
            <a:r>
              <a:rPr lang="en-US" sz="3200" dirty="0" smtClean="0"/>
              <a:t>A) fluoride ion	B) sodium ion		C) potassium atom		D) argon atom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What is the net charge of an ion that has 13 protons, 12 neutrons, and 10 electrons?</a:t>
            </a:r>
          </a:p>
          <a:p>
            <a:r>
              <a:rPr lang="en-US" sz="3200" dirty="0" smtClean="0"/>
              <a:t>A)  +1		B) +3		C) -1		D) -3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Which electron configuration is correct for a sodium ion?</a:t>
            </a:r>
          </a:p>
          <a:p>
            <a:pPr lvl="0"/>
            <a:r>
              <a:rPr lang="en-US" sz="3200" dirty="0" smtClean="0"/>
              <a:t>2–7     B) 2–8     C) 2–8–1     D) 2–8–2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Compared to a calcium atom, the calcium ion Ca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 has</a:t>
            </a:r>
          </a:p>
          <a:p>
            <a:pPr lvl="0"/>
            <a:r>
              <a:rPr lang="en-US" sz="3200" dirty="0" smtClean="0"/>
              <a:t>more protons   B)  fewer protons     C) more electrons    D)  fewer electrons</a:t>
            </a:r>
          </a:p>
          <a:p>
            <a:pPr marL="0" indent="0">
              <a:buNone/>
            </a:pPr>
            <a:endParaRPr lang="en-US" sz="3000" i="1" dirty="0" smtClean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411286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#2: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What is the correct formula for a compound of Al and O? </a:t>
            </a:r>
          </a:p>
          <a:p>
            <a:pPr marL="0" indent="0">
              <a:buNone/>
            </a:pPr>
            <a:r>
              <a:rPr lang="en-US" sz="3200" dirty="0"/>
              <a:t>(1) </a:t>
            </a:r>
            <a:r>
              <a:rPr lang="en-US" sz="3200" dirty="0" err="1"/>
              <a:t>AlO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(2) Al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</a:p>
          <a:p>
            <a:pPr marL="0" indent="0">
              <a:buNone/>
            </a:pPr>
            <a:r>
              <a:rPr lang="en-US" sz="3200" dirty="0"/>
              <a:t>(3) Al</a:t>
            </a:r>
            <a:r>
              <a:rPr lang="en-US" sz="3200" baseline="-25000" dirty="0"/>
              <a:t>3</a:t>
            </a: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 	</a:t>
            </a:r>
          </a:p>
          <a:p>
            <a:pPr marL="0" indent="0">
              <a:buNone/>
            </a:pPr>
            <a:r>
              <a:rPr lang="en-US" sz="3200" dirty="0"/>
              <a:t>(4) Al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174952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#3: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lvl="0" indent="0">
              <a:buNone/>
            </a:pPr>
            <a:r>
              <a:rPr lang="en-US" sz="3200" dirty="0"/>
              <a:t>In which compound have electrons been transferred to the oxygen atom?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CO</a:t>
            </a:r>
            <a:r>
              <a:rPr lang="en-US" sz="3200" baseline="-25000" dirty="0"/>
              <a:t>2 </a:t>
            </a:r>
            <a:endParaRPr lang="en-US" sz="3200" dirty="0"/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NO</a:t>
            </a:r>
            <a:r>
              <a:rPr lang="en-US" sz="3200" baseline="-25000" dirty="0"/>
              <a:t>2 </a:t>
            </a:r>
            <a:endParaRPr lang="en-US" sz="3200" dirty="0"/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N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Na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161021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#4: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lvl="0" indent="0">
              <a:buNone/>
            </a:pPr>
            <a:r>
              <a:rPr lang="en-US" sz="3200" dirty="0"/>
              <a:t>Which formula represents an ionic compound?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err="1"/>
              <a:t>NaCl</a:t>
            </a:r>
            <a:r>
              <a:rPr lang="en-US" sz="3200" dirty="0"/>
              <a:t>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N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err="1"/>
              <a:t>HCl</a:t>
            </a:r>
            <a:r>
              <a:rPr lang="en-US" sz="3200" dirty="0"/>
              <a:t>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378633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5.4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ANNOUNCEMENTS:</a:t>
            </a:r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Interim Assessments on Wednesday!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</a:t>
            </a:r>
            <a:r>
              <a:rPr lang="en-US" sz="2800" b="1" dirty="0" smtClean="0">
                <a:solidFill>
                  <a:schemeClr val="bg1"/>
                </a:solidFill>
              </a:rPr>
              <a:t>name and represent </a:t>
            </a:r>
            <a:r>
              <a:rPr lang="en-US" sz="2800" b="1" dirty="0">
                <a:solidFill>
                  <a:schemeClr val="bg1"/>
                </a:solidFill>
              </a:rPr>
              <a:t>ionic compounds in a chemical formula?</a:t>
            </a:r>
          </a:p>
        </p:txBody>
      </p:sp>
    </p:spTree>
    <p:extLst>
      <p:ext uri="{BB962C8B-B14F-4D97-AF65-F5344CB8AC3E}">
        <p14:creationId xmlns:p14="http://schemas.microsoft.com/office/powerpoint/2010/main" val="345376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7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44770"/>
              </p:ext>
            </p:extLst>
          </p:nvPr>
        </p:nvGraphicFramePr>
        <p:xfrm>
          <a:off x="762000" y="2286000"/>
          <a:ext cx="80772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Document" r:id="rId4" imgW="7289800" imgH="4203700" progId="Word.Document.12">
                  <p:embed/>
                </p:oleObj>
              </mc:Choice>
              <mc:Fallback>
                <p:oleObj name="Document" r:id="rId4" imgW="7289800" imgH="420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286000"/>
                        <a:ext cx="80772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17667" r="10245" b="24596"/>
          <a:stretch/>
        </p:blipFill>
        <p:spPr bwMode="auto">
          <a:xfrm>
            <a:off x="685800" y="25908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514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951037"/>
            <a:ext cx="845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3200" b="1" u="sng" smtClean="0"/>
              <a:t>DO NOW</a:t>
            </a:r>
          </a:p>
          <a:p>
            <a:pPr marL="0" indent="0">
              <a:buFontTx/>
              <a:buNone/>
            </a:pPr>
            <a:r>
              <a:rPr lang="en-US" sz="2400" b="1" smtClean="0"/>
              <a:t>In a TIEDC paragraph, please explain the meaning of this joke and its connection to our previous objective. Be sure to cite evidence to support your explanation.</a:t>
            </a:r>
            <a:endParaRPr lang="en-US" sz="2400" smtClean="0"/>
          </a:p>
          <a:p>
            <a:pPr marL="0" indent="0">
              <a:buFontTx/>
              <a:buNone/>
            </a:pPr>
            <a:endParaRPr lang="en-US" sz="2400" b="1" u="sng" smtClean="0"/>
          </a:p>
          <a:p>
            <a:pPr marL="0" indent="0">
              <a:buFontTx/>
              <a:buNone/>
            </a:pPr>
            <a:endParaRPr lang="en-US" sz="2400" b="1" u="sng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60198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15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Why do you think </a:t>
            </a:r>
            <a:r>
              <a:rPr lang="en-US" sz="2400" dirty="0" smtClean="0">
                <a:solidFill>
                  <a:srgbClr val="800000"/>
                </a:solidFill>
              </a:rPr>
              <a:t>the </a:t>
            </a:r>
            <a:r>
              <a:rPr lang="en-US" sz="2400" dirty="0" err="1" smtClean="0">
                <a:solidFill>
                  <a:srgbClr val="800000"/>
                </a:solidFill>
              </a:rPr>
              <a:t>cation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and anion are “bonded” together?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 they are bonded together because</a:t>
            </a:r>
          </a:p>
          <a:p>
            <a:pPr marL="0" indent="0">
              <a:buFontTx/>
              <a:buNone/>
            </a:pP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4038600"/>
            <a:ext cx="7239000" cy="1200329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STOP AND JOT/TURN AND TALK: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Write down your answer for 1 minute.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Then turn and talk to your group for 45 seconds to share answers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do ionic bonds form? </a:t>
            </a:r>
          </a:p>
          <a:p>
            <a:pPr marL="0" lvl="0" indent="0">
              <a:buNone/>
            </a:pPr>
            <a:r>
              <a:rPr lang="en-US" sz="2400" b="1" dirty="0" smtClean="0"/>
              <a:t>(USE PICTURE TO HELP)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 ionic bond forms by</a:t>
            </a: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886200"/>
            <a:ext cx="4993870" cy="20574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3176337" cy="2057400"/>
          </a:xfrm>
          <a:prstGeom prst="rect">
            <a:avLst/>
          </a:prstGeom>
          <a:ln w="12700" cap="sq" cmpd="sng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3/30/15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How do we write formulas for ionic compounds?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Mg &amp; </a:t>
            </a:r>
            <a:r>
              <a:rPr lang="en-US" sz="2400" dirty="0" err="1" smtClean="0">
                <a:solidFill>
                  <a:srgbClr val="800000"/>
                </a:solidFill>
              </a:rPr>
              <a:t>Cl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5: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5.4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we name and represent ionic compounds in a chemical formula?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r>
              <a:rPr lang="en-US" sz="2400" b="1" u="sng" dirty="0" smtClean="0">
                <a:solidFill>
                  <a:srgbClr val="800000"/>
                </a:solidFill>
              </a:rPr>
              <a:t>CRISS-CROSS METHOD: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 Write down symbols of 2 elements, </a:t>
            </a:r>
            <a:r>
              <a:rPr lang="en-US" sz="2400" dirty="0" err="1" smtClean="0">
                <a:solidFill>
                  <a:srgbClr val="800000"/>
                </a:solidFill>
              </a:rPr>
              <a:t>cation</a:t>
            </a:r>
            <a:r>
              <a:rPr lang="en-US" sz="2400" dirty="0" smtClean="0">
                <a:solidFill>
                  <a:srgbClr val="800000"/>
                </a:solidFill>
              </a:rPr>
              <a:t> first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Write charge (oxidation number) of each ion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3. Switch (only numbers) and reduce the numbers to lowest multiple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5111</TotalTime>
  <Words>1464</Words>
  <Application>Microsoft Macintosh PowerPoint</Application>
  <PresentationFormat>On-screen Show (4:3)</PresentationFormat>
  <Paragraphs>384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40</cp:revision>
  <dcterms:created xsi:type="dcterms:W3CDTF">2006-09-25T20:10:35Z</dcterms:created>
  <dcterms:modified xsi:type="dcterms:W3CDTF">2015-03-30T20:26:15Z</dcterms:modified>
</cp:coreProperties>
</file>