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315" r:id="rId4"/>
    <p:sldId id="314" r:id="rId5"/>
    <p:sldId id="288" r:id="rId6"/>
    <p:sldId id="302" r:id="rId7"/>
    <p:sldId id="311" r:id="rId8"/>
    <p:sldId id="303" r:id="rId9"/>
    <p:sldId id="313" r:id="rId10"/>
    <p:sldId id="289" r:id="rId11"/>
    <p:sldId id="312" r:id="rId12"/>
    <p:sldId id="306" r:id="rId13"/>
    <p:sldId id="271" r:id="rId14"/>
    <p:sldId id="29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francois@hs-gc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endParaRPr lang="en-US" sz="3400" dirty="0" smtClean="0">
              <a:solidFill>
                <a:srgbClr val="000000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/>
              <a:t>I will write </a:t>
            </a:r>
            <a:r>
              <a:rPr lang="en-US" sz="3600" dirty="0" smtClean="0"/>
              <a:t>the name and </a:t>
            </a:r>
            <a:r>
              <a:rPr lang="en-US" sz="3600" dirty="0"/>
              <a:t>formulas for </a:t>
            </a:r>
            <a:r>
              <a:rPr lang="en-US" sz="3600" dirty="0" smtClean="0"/>
              <a:t>covalent </a:t>
            </a:r>
            <a:r>
              <a:rPr lang="en-US" sz="3600" dirty="0"/>
              <a:t>compounds.</a:t>
            </a:r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latin typeface="Stencil"/>
                <a:ea typeface="ＭＳ Ｐゴシック" charset="-128"/>
                <a:cs typeface="Stencil"/>
              </a:rPr>
              <a:t> </a:t>
            </a:r>
            <a:r>
              <a:rPr lang="en-US" sz="3600" dirty="0"/>
              <a:t>How do we </a:t>
            </a:r>
            <a:r>
              <a:rPr lang="en-US" sz="3600" dirty="0" smtClean="0"/>
              <a:t>name and represent covalent compounds </a:t>
            </a:r>
            <a:r>
              <a:rPr lang="en-US" sz="3600" dirty="0"/>
              <a:t>in a chemical </a:t>
            </a:r>
            <a:r>
              <a:rPr lang="en-US" sz="3600" dirty="0" smtClean="0"/>
              <a:t>formula?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Do Now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Slip.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do we write formulas for covalent compounds?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EXAMPLE: Arsenic </a:t>
            </a:r>
            <a:r>
              <a:rPr lang="en-US" sz="2400" dirty="0" err="1" smtClean="0">
                <a:solidFill>
                  <a:srgbClr val="800000"/>
                </a:solidFill>
              </a:rPr>
              <a:t>Tribromide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800000"/>
                </a:solidFill>
              </a:rPr>
              <a:t>Write symbol of the 1</a:t>
            </a:r>
            <a:r>
              <a:rPr lang="en-US" sz="2400" baseline="30000" dirty="0">
                <a:solidFill>
                  <a:srgbClr val="800000"/>
                </a:solidFill>
              </a:rPr>
              <a:t>st</a:t>
            </a:r>
            <a:r>
              <a:rPr lang="en-US" sz="2400" dirty="0">
                <a:solidFill>
                  <a:srgbClr val="800000"/>
                </a:solidFill>
              </a:rPr>
              <a:t> element + write subscript BASED FROM PREFIX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800000"/>
                </a:solidFill>
              </a:rPr>
              <a:t>Write </a:t>
            </a:r>
            <a:r>
              <a:rPr lang="en-US" sz="2400" dirty="0">
                <a:solidFill>
                  <a:srgbClr val="800000"/>
                </a:solidFill>
              </a:rPr>
              <a:t>symbol of the 2</a:t>
            </a:r>
            <a:r>
              <a:rPr lang="en-US" sz="2400" baseline="30000" dirty="0">
                <a:solidFill>
                  <a:srgbClr val="800000"/>
                </a:solidFill>
              </a:rPr>
              <a:t>nd</a:t>
            </a:r>
            <a:r>
              <a:rPr lang="en-US" sz="2400" dirty="0">
                <a:solidFill>
                  <a:srgbClr val="800000"/>
                </a:solidFill>
              </a:rPr>
              <a:t> element + write subscript BASED FROM PREFIX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38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YOU TRY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Example </a:t>
            </a:r>
            <a:r>
              <a:rPr lang="en-US" sz="2400" b="1" dirty="0"/>
              <a:t>#1</a:t>
            </a:r>
            <a:r>
              <a:rPr lang="en-US" sz="2400" dirty="0"/>
              <a:t>:  </a:t>
            </a:r>
            <a:r>
              <a:rPr lang="en-US" sz="2400" dirty="0" err="1"/>
              <a:t>Diphosphorus</a:t>
            </a:r>
            <a:r>
              <a:rPr lang="en-US" sz="2400" dirty="0"/>
              <a:t> trioxide     </a:t>
            </a:r>
          </a:p>
          <a:p>
            <a:r>
              <a:rPr lang="en-US" sz="2400" dirty="0"/>
              <a:t>          Formula of compound: </a:t>
            </a:r>
            <a:r>
              <a:rPr lang="en-US" sz="2400" dirty="0" smtClean="0"/>
              <a:t>_________________________</a:t>
            </a:r>
            <a:endParaRPr lang="en-US" sz="2400" dirty="0"/>
          </a:p>
          <a:p>
            <a:r>
              <a:rPr lang="en-US" sz="2400" baseline="30000" dirty="0"/>
              <a:t> </a:t>
            </a:r>
            <a:endParaRPr lang="en-US" sz="2400" dirty="0"/>
          </a:p>
          <a:p>
            <a:r>
              <a:rPr lang="en-US" sz="2400" b="1" dirty="0"/>
              <a:t>Example #2</a:t>
            </a:r>
            <a:r>
              <a:rPr lang="en-US" sz="2400" dirty="0"/>
              <a:t>:  Carbon tetrachloride</a:t>
            </a:r>
          </a:p>
          <a:p>
            <a:r>
              <a:rPr lang="en-US" sz="2400" dirty="0"/>
              <a:t>          Formula of compound: </a:t>
            </a:r>
            <a:r>
              <a:rPr lang="en-US" sz="2400" dirty="0" smtClean="0"/>
              <a:t>_________________________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/>
              <a:t>Write the formulas for the following covalent compounds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	a)	</a:t>
            </a:r>
            <a:r>
              <a:rPr lang="en-US" sz="2400" dirty="0" err="1"/>
              <a:t>diboron</a:t>
            </a:r>
            <a:r>
              <a:rPr lang="en-US" sz="2400" dirty="0"/>
              <a:t> </a:t>
            </a:r>
            <a:r>
              <a:rPr lang="en-US" sz="2400" dirty="0" err="1"/>
              <a:t>hexahydride</a:t>
            </a:r>
            <a:r>
              <a:rPr lang="en-US" sz="2400" dirty="0"/>
              <a:t> </a:t>
            </a:r>
            <a:r>
              <a:rPr lang="en-US" sz="2400" dirty="0" smtClean="0"/>
              <a:t>_______________________</a:t>
            </a:r>
            <a:endParaRPr lang="en-US" sz="2400" dirty="0"/>
          </a:p>
          <a:p>
            <a:r>
              <a:rPr lang="en-US" sz="2400" dirty="0"/>
              <a:t>	b)	nitrogen </a:t>
            </a:r>
            <a:r>
              <a:rPr lang="en-US" sz="2400" dirty="0" err="1"/>
              <a:t>tribromide</a:t>
            </a:r>
            <a:r>
              <a:rPr lang="en-US" sz="2400" dirty="0"/>
              <a:t> </a:t>
            </a:r>
            <a:r>
              <a:rPr lang="en-US" sz="2400" dirty="0" smtClean="0"/>
              <a:t>________________________</a:t>
            </a:r>
            <a:endParaRPr lang="en-US" sz="2400" dirty="0"/>
          </a:p>
          <a:p>
            <a:r>
              <a:rPr lang="en-US" sz="2400" dirty="0"/>
              <a:t>	c)	sulfur </a:t>
            </a:r>
            <a:r>
              <a:rPr lang="en-US" sz="2400" dirty="0" err="1"/>
              <a:t>hexachloride</a:t>
            </a:r>
            <a:r>
              <a:rPr lang="en-US" sz="2400" dirty="0"/>
              <a:t> </a:t>
            </a:r>
            <a:r>
              <a:rPr lang="en-US" sz="2400" dirty="0" smtClean="0"/>
              <a:t>__________________________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d)	</a:t>
            </a:r>
            <a:r>
              <a:rPr lang="en-US" sz="2400" dirty="0" err="1"/>
              <a:t>diphosphorus</a:t>
            </a:r>
            <a:r>
              <a:rPr lang="en-US" sz="2400" dirty="0"/>
              <a:t> </a:t>
            </a:r>
            <a:r>
              <a:rPr lang="en-US" sz="2400" dirty="0" err="1"/>
              <a:t>pentoxide</a:t>
            </a:r>
            <a:r>
              <a:rPr lang="en-US" sz="2400" dirty="0"/>
              <a:t> </a:t>
            </a:r>
            <a:r>
              <a:rPr lang="en-US" sz="2400" dirty="0" smtClean="0"/>
              <a:t>____________________</a:t>
            </a:r>
            <a:endParaRPr lang="en-US" sz="2400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3473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</a:t>
            </a:r>
            <a:r>
              <a:rPr lang="en-US" sz="2400" dirty="0">
                <a:solidFill>
                  <a:srgbClr val="800000"/>
                </a:solidFill>
              </a:rPr>
              <a:t>do the names for SO</a:t>
            </a:r>
            <a:r>
              <a:rPr lang="en-US" sz="2400" baseline="-25000" dirty="0">
                <a:solidFill>
                  <a:srgbClr val="800000"/>
                </a:solidFill>
              </a:rPr>
              <a:t>2</a:t>
            </a:r>
            <a:r>
              <a:rPr lang="en-US" sz="2400" dirty="0">
                <a:solidFill>
                  <a:srgbClr val="800000"/>
                </a:solidFill>
              </a:rPr>
              <a:t> and SO</a:t>
            </a:r>
            <a:r>
              <a:rPr lang="en-US" sz="2400" baseline="-25000" dirty="0">
                <a:solidFill>
                  <a:srgbClr val="800000"/>
                </a:solidFill>
              </a:rPr>
              <a:t>3</a:t>
            </a:r>
            <a:r>
              <a:rPr lang="en-US" sz="2400" dirty="0">
                <a:solidFill>
                  <a:srgbClr val="800000"/>
                </a:solidFill>
              </a:rPr>
              <a:t> differ</a:t>
            </a:r>
            <a:r>
              <a:rPr lang="en-US" sz="2400" dirty="0" smtClean="0">
                <a:solidFill>
                  <a:srgbClr val="800000"/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</a:t>
            </a:r>
            <a:r>
              <a:rPr lang="en-US" sz="2400" dirty="0">
                <a:solidFill>
                  <a:srgbClr val="800000"/>
                </a:solidFill>
              </a:rPr>
              <a:t>is incorrect about the name </a:t>
            </a:r>
            <a:r>
              <a:rPr lang="en-US" sz="2400" dirty="0" err="1">
                <a:solidFill>
                  <a:srgbClr val="800000"/>
                </a:solidFill>
              </a:rPr>
              <a:t>monosulfur</a:t>
            </a:r>
            <a:r>
              <a:rPr lang="en-US" sz="2400" dirty="0">
                <a:solidFill>
                  <a:srgbClr val="800000"/>
                </a:solidFill>
              </a:rPr>
              <a:t> dioxide for the SO</a:t>
            </a:r>
            <a:r>
              <a:rPr lang="en-US" sz="2400" baseline="-25000" dirty="0">
                <a:solidFill>
                  <a:srgbClr val="800000"/>
                </a:solidFill>
              </a:rPr>
              <a:t>3</a:t>
            </a:r>
            <a:r>
              <a:rPr lang="en-US" sz="2400" dirty="0">
                <a:solidFill>
                  <a:srgbClr val="800000"/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think…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My partner thinks….</a:t>
            </a:r>
            <a:endParaRPr lang="en-US" sz="2400" dirty="0"/>
          </a:p>
          <a:p>
            <a:pPr marL="0" indent="0">
              <a:buFontTx/>
              <a:buNone/>
            </a:pPr>
            <a:endParaRPr lang="en-US" sz="2400" b="1" u="sng" dirty="0" smtClean="0"/>
          </a:p>
          <a:p>
            <a:pPr marL="0" lv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I think…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My partner thinks…</a:t>
            </a:r>
            <a:endParaRPr 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89593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#1: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Which substance contains bonds that involved the sharing of electrons from one atom to another?</a:t>
            </a:r>
          </a:p>
          <a:p>
            <a:pPr marL="0" indent="0">
              <a:buNone/>
            </a:pPr>
            <a:r>
              <a:rPr lang="en-US" sz="3200" dirty="0"/>
              <a:t>A) Calcium and iodine		</a:t>
            </a:r>
          </a:p>
          <a:p>
            <a:pPr marL="0" indent="0">
              <a:buNone/>
            </a:pPr>
            <a:r>
              <a:rPr lang="en-US" sz="3200" dirty="0"/>
              <a:t>B) hydrogen and nitrogen	</a:t>
            </a:r>
          </a:p>
          <a:p>
            <a:pPr marL="0" indent="0">
              <a:buNone/>
            </a:pPr>
            <a:r>
              <a:rPr lang="en-US" sz="3200" dirty="0"/>
              <a:t>C) barium and bromine		</a:t>
            </a:r>
          </a:p>
          <a:p>
            <a:pPr marL="0" indent="0">
              <a:buNone/>
            </a:pPr>
            <a:r>
              <a:rPr lang="en-US" sz="3200" dirty="0"/>
              <a:t>D) boron and bromine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Which particle has the same electron configuration as a calcium ion?</a:t>
            </a:r>
          </a:p>
          <a:p>
            <a:r>
              <a:rPr lang="en-US" sz="3200" dirty="0" smtClean="0"/>
              <a:t>A) fluoride ion	B) sodium ion		C) potassium atom		D) argon atom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What is the net charge of an ion that has 13 protons, 12 neutrons, and 10 electrons?</a:t>
            </a:r>
          </a:p>
          <a:p>
            <a:r>
              <a:rPr lang="en-US" sz="3200" dirty="0" smtClean="0"/>
              <a:t>A)  +1		B) +3		C) -1		D) -3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Which electron configuration is correct for a sodium ion?</a:t>
            </a:r>
          </a:p>
          <a:p>
            <a:pPr lvl="0"/>
            <a:r>
              <a:rPr lang="en-US" sz="3200" dirty="0" smtClean="0"/>
              <a:t>2–7     B) 2–8     C) 2–8–1     D) 2–8–2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Compared to a calcium atom, the calcium ion Ca</a:t>
            </a:r>
            <a:r>
              <a:rPr lang="en-US" sz="3200" baseline="30000" dirty="0" smtClean="0"/>
              <a:t>2+</a:t>
            </a:r>
            <a:r>
              <a:rPr lang="en-US" sz="3200" dirty="0" smtClean="0"/>
              <a:t> has</a:t>
            </a:r>
          </a:p>
          <a:p>
            <a:pPr lvl="0"/>
            <a:r>
              <a:rPr lang="en-US" sz="3200" dirty="0" smtClean="0"/>
              <a:t>more protons   B)  fewer protons     C) more electrons    D)  fewer electrons</a:t>
            </a:r>
          </a:p>
          <a:p>
            <a:pPr marL="0" indent="0">
              <a:buNone/>
            </a:pPr>
            <a:endParaRPr lang="en-US" sz="3000" i="1" dirty="0" smtClean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411286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#2: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Which formula represents a molecular substance?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 err="1"/>
              <a:t>CaO</a:t>
            </a:r>
            <a:r>
              <a:rPr lang="en-US" sz="3200" dirty="0"/>
              <a:t>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CO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Li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Al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3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174952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5.5</a:t>
            </a:r>
          </a:p>
          <a:p>
            <a:endParaRPr lang="en-US" sz="2600" dirty="0" smtClean="0"/>
          </a:p>
          <a:p>
            <a:r>
              <a:rPr lang="en-US" sz="2600" dirty="0" smtClean="0"/>
              <a:t>Write a summary of today’s lesson</a:t>
            </a:r>
          </a:p>
          <a:p>
            <a:endParaRPr lang="en-US" sz="2600" dirty="0" smtClean="0"/>
          </a:p>
          <a:p>
            <a:r>
              <a:rPr lang="en-US" sz="2600" dirty="0" smtClean="0"/>
              <a:t>Create two questions</a:t>
            </a:r>
          </a:p>
          <a:p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ANNOUNCEMENTS: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Take out phones &amp; sign up for Remind 101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</a:t>
            </a:r>
            <a:r>
              <a:rPr lang="en-US" sz="2800" b="1" dirty="0" smtClean="0">
                <a:solidFill>
                  <a:schemeClr val="bg1"/>
                </a:solidFill>
              </a:rPr>
              <a:t>name and represent covalent </a:t>
            </a:r>
            <a:r>
              <a:rPr lang="en-US" sz="2800" b="1" dirty="0">
                <a:solidFill>
                  <a:schemeClr val="bg1"/>
                </a:solidFill>
              </a:rPr>
              <a:t>compounds in a chemical formula?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94" t="15848" r="8308" b="12957"/>
          <a:stretch/>
        </p:blipFill>
        <p:spPr>
          <a:xfrm>
            <a:off x="1066800" y="2869323"/>
            <a:ext cx="7086600" cy="3683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ANNOUNCEMENTS: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Due Dates: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Facebook Project—Due Wed 4/15</a:t>
            </a:r>
          </a:p>
          <a:p>
            <a:pPr marL="400050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	Email it to me at </a:t>
            </a:r>
            <a:r>
              <a:rPr lang="en-US" sz="2800" b="1" dirty="0">
                <a:solidFill>
                  <a:srgbClr val="FF0000"/>
                </a:solidFill>
                <a:hlinkClick r:id="rId2"/>
              </a:rPr>
              <a:t>pfrancois@hs-gc.org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marL="400050" lvl="1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Quiz on 5.1-5.5</a:t>
            </a:r>
            <a:r>
              <a:rPr lang="en-US" sz="3200" b="1" dirty="0" smtClean="0">
                <a:solidFill>
                  <a:srgbClr val="FF0000"/>
                </a:solidFill>
              </a:rPr>
              <a:t>—Thurs 4/16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</a:t>
            </a:r>
            <a:r>
              <a:rPr lang="en-US" sz="2800" b="1" dirty="0" smtClean="0">
                <a:solidFill>
                  <a:schemeClr val="bg1"/>
                </a:solidFill>
              </a:rPr>
              <a:t>name and represent covalent </a:t>
            </a:r>
            <a:r>
              <a:rPr lang="en-US" sz="2800" b="1" dirty="0">
                <a:solidFill>
                  <a:schemeClr val="bg1"/>
                </a:solidFill>
              </a:rPr>
              <a:t>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239176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NOW</a:t>
            </a:r>
          </a:p>
          <a:p>
            <a:pPr marL="0" indent="0">
              <a:buNone/>
            </a:pPr>
            <a:r>
              <a:rPr lang="en-US" sz="3200" b="1" dirty="0" smtClean="0"/>
              <a:t>On handout, using the </a:t>
            </a:r>
            <a:r>
              <a:rPr lang="en-US" sz="3200" b="1" dirty="0" err="1" smtClean="0"/>
              <a:t>cutables</a:t>
            </a:r>
            <a:r>
              <a:rPr lang="en-US" sz="3200" b="1" dirty="0" smtClean="0"/>
              <a:t>, fill out the following sheet &amp; draw the picture.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21642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are covalent bonds (molecular substances) formed?</a:t>
            </a:r>
          </a:p>
          <a:p>
            <a:pPr marL="0" lvl="0" indent="0">
              <a:buNone/>
            </a:pPr>
            <a:r>
              <a:rPr lang="en-US" sz="2400" b="1" dirty="0" smtClean="0"/>
              <a:t>(USE PICTURE TO HELP)</a:t>
            </a: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 covalent bond forms by</a:t>
            </a:r>
            <a:endParaRPr lang="en-US"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91000"/>
            <a:ext cx="334394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30476"/>
          <a:stretch/>
        </p:blipFill>
        <p:spPr>
          <a:xfrm>
            <a:off x="3962400" y="4038600"/>
            <a:ext cx="501041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do we name covalent compounds?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EXAMPLE: CO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Write name of first element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Write name of second element with  </a:t>
            </a:r>
            <a:r>
              <a:rPr lang="en-US" sz="2400" dirty="0"/>
              <a:t>–</a:t>
            </a:r>
            <a:r>
              <a:rPr lang="en-US" sz="2400" dirty="0" smtClean="0"/>
              <a:t>ide</a:t>
            </a:r>
            <a:r>
              <a:rPr lang="en-US" sz="2400" dirty="0"/>
              <a:t> </a:t>
            </a:r>
            <a:r>
              <a:rPr lang="en-US" sz="2400" dirty="0" smtClean="0"/>
              <a:t>ending</a:t>
            </a:r>
            <a:r>
              <a:rPr lang="en-US" sz="2400" i="1" dirty="0"/>
              <a:t>	</a:t>
            </a:r>
            <a:endParaRPr lang="en-US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Count </a:t>
            </a:r>
            <a:r>
              <a:rPr lang="en-US" sz="2400" dirty="0"/>
              <a:t>how </a:t>
            </a:r>
            <a:r>
              <a:rPr lang="en-US" sz="2400" dirty="0" smtClean="0"/>
              <a:t>many atoms you have of each element and add prefix to the front of each name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NOTE: </a:t>
            </a:r>
            <a:r>
              <a:rPr lang="en-US" sz="1800" dirty="0" smtClean="0"/>
              <a:t>If there </a:t>
            </a:r>
            <a:r>
              <a:rPr lang="en-US" sz="1800" dirty="0"/>
              <a:t>is only one of the first atom, then we do not have to write mono- in front of the element name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b="1" dirty="0" smtClean="0"/>
              <a:t>NOTE: </a:t>
            </a:r>
            <a:r>
              <a:rPr lang="en-US" sz="1800" dirty="0" smtClean="0"/>
              <a:t>The </a:t>
            </a:r>
            <a:r>
              <a:rPr lang="en-US" sz="1800" dirty="0"/>
              <a:t>vowels a and o are dropped from a prefix that is added to a word beginning with a vowel.  (Example: monoxide vs. </a:t>
            </a:r>
            <a:r>
              <a:rPr lang="en-US" sz="1800" dirty="0" err="1"/>
              <a:t>monooxide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175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083354"/>
              </p:ext>
            </p:extLst>
          </p:nvPr>
        </p:nvGraphicFramePr>
        <p:xfrm>
          <a:off x="685800" y="1783644"/>
          <a:ext cx="7924800" cy="476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Document" r:id="rId4" imgW="6858000" imgH="4127500" progId="Word.Document.12">
                  <p:embed/>
                </p:oleObj>
              </mc:Choice>
              <mc:Fallback>
                <p:oleObj name="Document" r:id="rId4" imgW="6858000" imgH="412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783644"/>
                        <a:ext cx="7924800" cy="4769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14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YOU TRY</a:t>
            </a:r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10767"/>
              </p:ext>
            </p:extLst>
          </p:nvPr>
        </p:nvGraphicFramePr>
        <p:xfrm>
          <a:off x="1333500" y="2133600"/>
          <a:ext cx="6819900" cy="458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Document" r:id="rId4" imgW="6819900" imgH="5816600" progId="Word.Document.12">
                  <p:embed/>
                </p:oleObj>
              </mc:Choice>
              <mc:Fallback>
                <p:oleObj name="Document" r:id="rId4" imgW="6819900" imgH="581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0" y="2133600"/>
                        <a:ext cx="6819900" cy="4588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15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covalent compounds in a chemical formula?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YOU TRY</a:t>
            </a:r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583120"/>
              </p:ext>
            </p:extLst>
          </p:nvPr>
        </p:nvGraphicFramePr>
        <p:xfrm>
          <a:off x="609599" y="2286000"/>
          <a:ext cx="824383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Document" r:id="rId4" imgW="6819900" imgH="3467100" progId="Word.Document.12">
                  <p:embed/>
                </p:oleObj>
              </mc:Choice>
              <mc:Fallback>
                <p:oleObj name="Document" r:id="rId4" imgW="68199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99" y="2286000"/>
                        <a:ext cx="824383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54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460</TotalTime>
  <Words>748</Words>
  <Application>Microsoft Macintosh PowerPoint</Application>
  <PresentationFormat>On-screen Show (4:3)</PresentationFormat>
  <Paragraphs>241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43</cp:revision>
  <dcterms:created xsi:type="dcterms:W3CDTF">2006-09-25T20:10:35Z</dcterms:created>
  <dcterms:modified xsi:type="dcterms:W3CDTF">2015-04-12T19:26:16Z</dcterms:modified>
</cp:coreProperties>
</file>