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58" r:id="rId2"/>
    <p:sldId id="257" r:id="rId3"/>
    <p:sldId id="260" r:id="rId4"/>
    <p:sldId id="288" r:id="rId5"/>
    <p:sldId id="320" r:id="rId6"/>
    <p:sldId id="302" r:id="rId7"/>
    <p:sldId id="289" r:id="rId8"/>
    <p:sldId id="303" r:id="rId9"/>
    <p:sldId id="315" r:id="rId10"/>
    <p:sldId id="316" r:id="rId11"/>
    <p:sldId id="271" r:id="rId12"/>
    <p:sldId id="298" r:id="rId13"/>
    <p:sldId id="317" r:id="rId14"/>
    <p:sldId id="318" r:id="rId15"/>
    <p:sldId id="319" r:id="rId16"/>
    <p:sldId id="269" r:id="rId17"/>
    <p:sldId id="270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B3E07-FDBD-EE40-A897-AA05B334E4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80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B543BEA5-6360-6C4A-8BFC-3EE9A044846B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781DB4F4-7837-AD47-84A3-80EF370C4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D34C1-C52F-DF4E-9C4C-243D20234432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94493-31C1-8F47-9E0D-E184DA9FFC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3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F1B95-E7F6-FC49-9D2D-048B010BC9B2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EC1FF-55E6-5A41-A3B1-19578F117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C07176-31FF-3241-A93A-94AFBDAD4DB7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4674C-5202-3E40-9772-A7D37FE15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4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319BA-C77F-4A4B-8B30-7A0BE48DBFE2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EA261-8B83-E242-9CCA-0FDDCC04A9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5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03B73-7EDE-FF4A-83B9-99CF93774E83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140BE-EF2C-B44B-8DC2-8322FE3EDA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3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820607-DC27-C745-A573-5ED974F05F27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8B0BD-98FB-704C-9644-9DBA62ACF3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5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EBCE1-D11C-BA4A-B789-0FDA296A1433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1EA0F-8545-774A-AA04-008293ED5E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0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5A5E34-3E1F-EC41-8C5D-3F920576CBE0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8B19F-A122-2A47-AAA5-DCE04E6AA3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1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89FBE8-4CFD-2446-9EA5-BDC20A501ECD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E8B86-F344-EE44-ABD6-67ADD82382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4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628D4-63C3-4141-A484-EA3E7A80E592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98CFD-3662-3F4F-BA81-999A81F467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2205D52-C5AC-7447-BBFB-A63E43A1E4C5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CFF51C7-3632-2D48-B841-D7DE931138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francois@hs-gc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609600"/>
            <a:ext cx="7296150" cy="3806092"/>
          </a:xfrm>
        </p:spPr>
        <p:txBody>
          <a:bodyPr>
            <a:normAutofit lnSpcReduction="10000"/>
          </a:bodyPr>
          <a:lstStyle/>
          <a:p>
            <a:pPr algn="l" eaLnBrk="1" hangingPunct="1"/>
            <a:r>
              <a:rPr lang="en-US" sz="3400" b="1" u="sng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DATE: </a:t>
            </a:r>
            <a:endParaRPr lang="en-US" sz="3400" dirty="0" smtClean="0">
              <a:solidFill>
                <a:srgbClr val="000000"/>
              </a:solidFill>
              <a:latin typeface="Andy"/>
              <a:ea typeface="ＭＳ Ｐゴシック" charset="-128"/>
              <a:cs typeface="Andy"/>
            </a:endParaRPr>
          </a:p>
          <a:p>
            <a:pPr algn="l"/>
            <a:r>
              <a:rPr lang="en-US" sz="3400" b="1" u="sng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TOPIC/ Objective</a:t>
            </a:r>
            <a:r>
              <a:rPr lang="en-US" sz="3400" b="1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: </a:t>
            </a:r>
            <a:r>
              <a:rPr lang="en-US" sz="3600" dirty="0"/>
              <a:t>I will write the name and formulas for </a:t>
            </a:r>
            <a:r>
              <a:rPr lang="en-US" sz="3600" dirty="0" smtClean="0"/>
              <a:t>polyatomic ions</a:t>
            </a:r>
            <a:endParaRPr lang="en-US" sz="3600" dirty="0"/>
          </a:p>
          <a:p>
            <a:pPr algn="l"/>
            <a:r>
              <a:rPr lang="en-US" sz="3700" b="1" u="sng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Essential </a:t>
            </a:r>
            <a:r>
              <a:rPr lang="en-US" sz="3700" b="1" u="sng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question</a:t>
            </a:r>
            <a:r>
              <a:rPr lang="en-US" sz="3700" b="1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:</a:t>
            </a:r>
            <a:r>
              <a:rPr lang="en-US" sz="3700" dirty="0" smtClean="0">
                <a:latin typeface="Stencil"/>
                <a:ea typeface="ＭＳ Ｐゴシック" charset="-128"/>
                <a:cs typeface="Stencil"/>
              </a:rPr>
              <a:t> </a:t>
            </a:r>
            <a:r>
              <a:rPr lang="en-US" sz="3600" dirty="0"/>
              <a:t>How do we name and represent </a:t>
            </a:r>
            <a:r>
              <a:rPr lang="en-US" sz="3600" dirty="0" smtClean="0"/>
              <a:t>polyatomic ions in </a:t>
            </a:r>
            <a:r>
              <a:rPr lang="en-US" sz="3600" dirty="0"/>
              <a:t>a chemical formula?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5.6</a:t>
            </a:r>
            <a:endParaRPr lang="en-US" sz="6000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12" name="Rounded Rectangle 1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  <a:solidFill>
              <a:srgbClr val="8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Introduction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Mini-Lesson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Summary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Work Period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Exit Slip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001" y="1066800"/>
              <a:ext cx="1453199" cy="369332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</a:rPr>
                <a:t>Do Now</a:t>
              </a:r>
              <a:endParaRPr lang="en-US" dirty="0">
                <a:solidFill>
                  <a:srgbClr val="800000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26" y="5568464"/>
            <a:ext cx="871830" cy="95738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10" y="4415692"/>
            <a:ext cx="1758511" cy="2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732821" y="4415692"/>
            <a:ext cx="5411179" cy="24423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0" b="1" u="sng" dirty="0" smtClean="0">
                <a:solidFill>
                  <a:srgbClr val="000000"/>
                </a:solidFill>
                <a:latin typeface="Stencil" pitchFamily="82" charset="0"/>
              </a:rPr>
              <a:t>DO NOW</a:t>
            </a:r>
            <a:r>
              <a:rPr lang="en-US" sz="12000" b="1" dirty="0" smtClean="0">
                <a:solidFill>
                  <a:srgbClr val="000000"/>
                </a:solidFill>
                <a:latin typeface="Stencil" pitchFamily="82" charset="0"/>
              </a:rPr>
              <a:t>:</a:t>
            </a:r>
            <a:r>
              <a:rPr lang="en-US" sz="8000" b="1" dirty="0" smtClean="0">
                <a:solidFill>
                  <a:srgbClr val="000000"/>
                </a:solidFill>
                <a:latin typeface="Stencil" pitchFamily="82" charset="0"/>
              </a:rPr>
              <a:t> </a:t>
            </a:r>
          </a:p>
          <a:p>
            <a:pPr algn="l"/>
            <a:r>
              <a:rPr lang="en-US" sz="5100" b="1" dirty="0" smtClean="0">
                <a:solidFill>
                  <a:srgbClr val="800000"/>
                </a:solidFill>
                <a:latin typeface="Corbel"/>
                <a:cs typeface="Corbel"/>
              </a:rPr>
              <a:t>Complete Do Now Slip.</a:t>
            </a:r>
          </a:p>
          <a:p>
            <a:pPr algn="l"/>
            <a:r>
              <a:rPr lang="en-US" sz="5100" b="1" dirty="0" smtClean="0">
                <a:solidFill>
                  <a:srgbClr val="800000"/>
                </a:solidFill>
                <a:latin typeface="Corbel"/>
                <a:cs typeface="Corbel"/>
              </a:rPr>
              <a:t>You have </a:t>
            </a:r>
            <a:r>
              <a:rPr lang="en-US" sz="5100" b="1" dirty="0">
                <a:solidFill>
                  <a:srgbClr val="800000"/>
                </a:solidFill>
                <a:latin typeface="Corbel"/>
                <a:cs typeface="Corbel"/>
              </a:rPr>
              <a:t>5</a:t>
            </a:r>
            <a:r>
              <a:rPr lang="en-US" sz="5100" b="1" dirty="0" smtClean="0">
                <a:solidFill>
                  <a:srgbClr val="800000"/>
                </a:solidFill>
                <a:latin typeface="Corbel"/>
                <a:cs typeface="Corbel"/>
              </a:rPr>
              <a:t> minutes.</a:t>
            </a:r>
          </a:p>
        </p:txBody>
      </p:sp>
    </p:spTree>
    <p:extLst>
      <p:ext uri="{BB962C8B-B14F-4D97-AF65-F5344CB8AC3E}">
        <p14:creationId xmlns:p14="http://schemas.microsoft.com/office/powerpoint/2010/main" val="670575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1447800"/>
            <a:ext cx="876299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smtClean="0"/>
              <a:t>YOU TRY</a:t>
            </a:r>
          </a:p>
          <a:p>
            <a:pPr lvl="0"/>
            <a:endParaRPr lang="en-US" sz="4000" dirty="0" smtClean="0"/>
          </a:p>
          <a:p>
            <a:pPr lvl="0"/>
            <a:r>
              <a:rPr lang="en-US" sz="4000" dirty="0" smtClean="0"/>
              <a:t>K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SO</a:t>
            </a:r>
            <a:r>
              <a:rPr lang="en-US" sz="4000" baseline="-25000" dirty="0" smtClean="0"/>
              <a:t>4</a:t>
            </a:r>
            <a:endParaRPr lang="en-US" sz="4000" dirty="0"/>
          </a:p>
          <a:p>
            <a:r>
              <a:rPr lang="en-US" sz="4000" dirty="0"/>
              <a:t> </a:t>
            </a:r>
          </a:p>
          <a:p>
            <a:pPr lvl="0"/>
            <a:r>
              <a:rPr lang="en-US" sz="4000" dirty="0"/>
              <a:t>(NH</a:t>
            </a:r>
            <a:r>
              <a:rPr lang="en-US" sz="4000" baseline="-25000" dirty="0"/>
              <a:t>4</a:t>
            </a:r>
            <a:r>
              <a:rPr lang="en-US" sz="4000" dirty="0"/>
              <a:t>)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SO</a:t>
            </a:r>
            <a:r>
              <a:rPr lang="en-US" sz="4000" baseline="-25000" dirty="0" smtClean="0"/>
              <a:t>4</a:t>
            </a:r>
            <a:endParaRPr lang="en-US" sz="4000" dirty="0"/>
          </a:p>
          <a:p>
            <a:r>
              <a:rPr lang="en-US" sz="4000" dirty="0"/>
              <a:t> </a:t>
            </a:r>
          </a:p>
          <a:p>
            <a:r>
              <a:rPr lang="en-US" sz="4000" dirty="0"/>
              <a:t>Al</a:t>
            </a:r>
            <a:r>
              <a:rPr lang="en-US" sz="4000" baseline="-25000" dirty="0"/>
              <a:t>2</a:t>
            </a:r>
            <a:r>
              <a:rPr lang="en-US" sz="4000" dirty="0"/>
              <a:t>(CO</a:t>
            </a:r>
            <a:r>
              <a:rPr lang="en-US" sz="4000" baseline="-25000" dirty="0"/>
              <a:t>3</a:t>
            </a:r>
            <a:r>
              <a:rPr lang="en-US" sz="4000" dirty="0"/>
              <a:t>)</a:t>
            </a:r>
            <a:r>
              <a:rPr lang="en-US" sz="4000" baseline="-25000" dirty="0"/>
              <a:t>3</a:t>
            </a:r>
            <a:r>
              <a:rPr lang="en-US" sz="4000" dirty="0"/>
              <a:t> </a:t>
            </a:r>
            <a:endParaRPr lang="en-US" sz="4000" b="1" dirty="0" smtClean="0"/>
          </a:p>
          <a:p>
            <a:r>
              <a:rPr lang="en-US" sz="2400" b="1" dirty="0" smtClean="0">
                <a:ea typeface="ＭＳ Ｐゴシック" charset="-128"/>
                <a:cs typeface="ＭＳ Ｐゴシック" charset="-128"/>
              </a:rPr>
              <a:t> 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97399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11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SAMPLE QUESTION #1:</a:t>
            </a:r>
          </a:p>
          <a:p>
            <a:pPr marL="0" indent="0">
              <a:buNone/>
            </a:pPr>
            <a:r>
              <a:rPr lang="en-US" sz="3000" i="1" dirty="0" smtClean="0">
                <a:solidFill>
                  <a:srgbClr val="FF0000"/>
                </a:solidFill>
              </a:rPr>
              <a:t>Raise your finger corresponding to answer choice:</a:t>
            </a:r>
          </a:p>
          <a:p>
            <a:pPr marL="0" indent="0">
              <a:buNone/>
            </a:pPr>
            <a:r>
              <a:rPr lang="en-US" sz="3200" dirty="0"/>
              <a:t>Which formula correctly represents the compound calcium hydroxide?</a:t>
            </a:r>
          </a:p>
          <a:p>
            <a:pPr marL="0" indent="0">
              <a:buNone/>
            </a:pPr>
            <a:r>
              <a:rPr lang="en-US" sz="3200" dirty="0"/>
              <a:t>A) </a:t>
            </a:r>
            <a:r>
              <a:rPr lang="en-US" sz="3200" dirty="0" err="1"/>
              <a:t>CaOH</a:t>
            </a:r>
            <a:r>
              <a:rPr lang="en-US" sz="3200" dirty="0"/>
              <a:t>	</a:t>
            </a:r>
          </a:p>
          <a:p>
            <a:pPr marL="0" indent="0">
              <a:buNone/>
            </a:pPr>
            <a:r>
              <a:rPr lang="en-US" sz="3200" dirty="0"/>
              <a:t>B) Ca</a:t>
            </a:r>
            <a:r>
              <a:rPr lang="en-US" sz="3200" baseline="-25000" dirty="0"/>
              <a:t>2</a:t>
            </a:r>
            <a:r>
              <a:rPr lang="en-US" sz="3200" dirty="0"/>
              <a:t>OH 	</a:t>
            </a:r>
          </a:p>
          <a:p>
            <a:pPr marL="0" indent="0">
              <a:buNone/>
            </a:pPr>
            <a:r>
              <a:rPr lang="en-US" sz="3200" dirty="0"/>
              <a:t>C) CaOH</a:t>
            </a:r>
            <a:r>
              <a:rPr lang="en-US" sz="3200" baseline="-25000" dirty="0"/>
              <a:t>2</a:t>
            </a:r>
            <a:r>
              <a:rPr lang="en-US" sz="3200" dirty="0"/>
              <a:t>	</a:t>
            </a:r>
          </a:p>
          <a:p>
            <a:pPr marL="0" indent="0">
              <a:buNone/>
            </a:pPr>
            <a:r>
              <a:rPr lang="en-US" sz="3200" dirty="0"/>
              <a:t>D) </a:t>
            </a:r>
            <a:r>
              <a:rPr lang="en-US" sz="3200" dirty="0" err="1"/>
              <a:t>Ca</a:t>
            </a:r>
            <a:r>
              <a:rPr lang="en-US" sz="3200" dirty="0"/>
              <a:t>(OH)</a:t>
            </a:r>
            <a:r>
              <a:rPr lang="en-US" sz="3200" baseline="-25000" dirty="0"/>
              <a:t>2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Which particle has the same electron configuration as a calcium ion?</a:t>
            </a:r>
          </a:p>
          <a:p>
            <a:r>
              <a:rPr lang="en-US" sz="3200" dirty="0" smtClean="0"/>
              <a:t>A) fluoride ion	B) sodium ion		C) potassium atom		D) argon atom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What is the net charge of an ion that has 13 protons, 12 neutrons, and 10 electrons?</a:t>
            </a:r>
          </a:p>
          <a:p>
            <a:r>
              <a:rPr lang="en-US" sz="3200" dirty="0" smtClean="0"/>
              <a:t>A)  +1		B) +3		C) -1		D) -3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Which electron configuration is correct for a sodium ion?</a:t>
            </a:r>
          </a:p>
          <a:p>
            <a:pPr lvl="0"/>
            <a:r>
              <a:rPr lang="en-US" sz="3200" dirty="0" smtClean="0"/>
              <a:t>2–7     B) 2–8     C) 2–8–1     D) 2–8–2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Compared to a calcium atom, the calcium ion Ca</a:t>
            </a:r>
            <a:r>
              <a:rPr lang="en-US" sz="3200" baseline="30000" dirty="0" smtClean="0"/>
              <a:t>2+</a:t>
            </a:r>
            <a:r>
              <a:rPr lang="en-US" sz="3200" dirty="0" smtClean="0"/>
              <a:t> has</a:t>
            </a:r>
          </a:p>
          <a:p>
            <a:pPr lvl="0"/>
            <a:r>
              <a:rPr lang="en-US" sz="3200" dirty="0" smtClean="0"/>
              <a:t>more protons   B)  fewer protons     C) more electrons    D)  fewer electrons</a:t>
            </a:r>
          </a:p>
          <a:p>
            <a:pPr marL="0" indent="0">
              <a:buNone/>
            </a:pPr>
            <a:endParaRPr lang="en-US" sz="3000" i="1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 marL="0" indent="0">
              <a:buNone/>
            </a:pPr>
            <a:endParaRPr lang="en-US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</p:spTree>
    <p:extLst>
      <p:ext uri="{BB962C8B-B14F-4D97-AF65-F5344CB8AC3E}">
        <p14:creationId xmlns:p14="http://schemas.microsoft.com/office/powerpoint/2010/main" val="411286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12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SAMPLE QUESTION #2:</a:t>
            </a:r>
          </a:p>
          <a:p>
            <a:pPr marL="0" indent="0">
              <a:buNone/>
            </a:pPr>
            <a:r>
              <a:rPr lang="en-US" sz="3000" i="1" dirty="0" smtClean="0">
                <a:solidFill>
                  <a:srgbClr val="FF0000"/>
                </a:solidFill>
              </a:rPr>
              <a:t>Raise your finger corresponding to answer choice:</a:t>
            </a:r>
          </a:p>
          <a:p>
            <a:pPr marL="0" indent="0">
              <a:buNone/>
            </a:pPr>
            <a:r>
              <a:rPr lang="en-US" sz="3200" dirty="0"/>
              <a:t>Which is the formula for sodium perchlorate?</a:t>
            </a:r>
          </a:p>
          <a:p>
            <a:pPr marL="0" indent="0">
              <a:buNone/>
            </a:pPr>
            <a:r>
              <a:rPr lang="en-US" sz="3200" dirty="0"/>
              <a:t>A) </a:t>
            </a:r>
            <a:r>
              <a:rPr lang="en-US" sz="3200" dirty="0" err="1"/>
              <a:t>NaClO</a:t>
            </a:r>
            <a:r>
              <a:rPr lang="en-US" sz="3200" dirty="0"/>
              <a:t>	</a:t>
            </a:r>
          </a:p>
          <a:p>
            <a:pPr marL="0" indent="0">
              <a:buNone/>
            </a:pPr>
            <a:r>
              <a:rPr lang="en-US" sz="3200" dirty="0"/>
              <a:t>B) NaClO</a:t>
            </a:r>
            <a:r>
              <a:rPr lang="en-US" sz="3200" baseline="-25000" dirty="0"/>
              <a:t>2 </a:t>
            </a:r>
            <a:r>
              <a:rPr lang="en-US" sz="3200" dirty="0"/>
              <a:t>	</a:t>
            </a:r>
          </a:p>
          <a:p>
            <a:pPr marL="0" indent="0">
              <a:buNone/>
            </a:pPr>
            <a:r>
              <a:rPr lang="en-US" sz="3200" dirty="0"/>
              <a:t>C) NaClO</a:t>
            </a:r>
            <a:r>
              <a:rPr lang="en-US" sz="3200" baseline="-25000" dirty="0"/>
              <a:t>3</a:t>
            </a:r>
            <a:r>
              <a:rPr lang="en-US" sz="3200" dirty="0"/>
              <a:t>	</a:t>
            </a:r>
          </a:p>
          <a:p>
            <a:pPr marL="0" indent="0">
              <a:buNone/>
            </a:pPr>
            <a:r>
              <a:rPr lang="en-US" sz="3200" dirty="0"/>
              <a:t>D) NaClO</a:t>
            </a:r>
            <a:r>
              <a:rPr lang="en-US" sz="3200" baseline="-25000" dirty="0"/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</p:spTree>
    <p:extLst>
      <p:ext uri="{BB962C8B-B14F-4D97-AF65-F5344CB8AC3E}">
        <p14:creationId xmlns:p14="http://schemas.microsoft.com/office/powerpoint/2010/main" val="1749524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13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SAMPLE QUESTION #3:</a:t>
            </a:r>
          </a:p>
          <a:p>
            <a:pPr marL="0" indent="0">
              <a:buNone/>
            </a:pPr>
            <a:r>
              <a:rPr lang="en-US" sz="3000" i="1" dirty="0" smtClean="0">
                <a:solidFill>
                  <a:srgbClr val="FF0000"/>
                </a:solidFill>
              </a:rPr>
              <a:t>Raise your finger corresponding to answer choice:</a:t>
            </a:r>
          </a:p>
          <a:p>
            <a:pPr marL="0" indent="0">
              <a:buNone/>
            </a:pPr>
            <a:r>
              <a:rPr lang="en-US" sz="3200" dirty="0"/>
              <a:t>Which formula correctly represents the compound In the formula </a:t>
            </a:r>
            <a:r>
              <a:rPr lang="en-US" sz="3200" i="1" dirty="0"/>
              <a:t>X</a:t>
            </a:r>
            <a:r>
              <a:rPr lang="en-US" sz="3200" baseline="-25000" dirty="0"/>
              <a:t>2</a:t>
            </a:r>
            <a:r>
              <a:rPr lang="en-US" sz="3200" dirty="0"/>
              <a:t>(SO</a:t>
            </a:r>
            <a:r>
              <a:rPr lang="en-US" sz="3200" baseline="-25000" dirty="0"/>
              <a:t>4</a:t>
            </a:r>
            <a:r>
              <a:rPr lang="en-US" sz="3200" dirty="0"/>
              <a:t>)</a:t>
            </a:r>
            <a:r>
              <a:rPr lang="en-US" sz="3200" baseline="-25000" dirty="0"/>
              <a:t>3</a:t>
            </a:r>
            <a:r>
              <a:rPr lang="en-US" sz="3200" dirty="0"/>
              <a:t>, the </a:t>
            </a:r>
            <a:r>
              <a:rPr lang="en-US" sz="3200" i="1" dirty="0"/>
              <a:t>X</a:t>
            </a:r>
            <a:r>
              <a:rPr lang="en-US" sz="3200" dirty="0"/>
              <a:t> represents a metal.  This metal could be located on the Periodic Table in</a:t>
            </a:r>
          </a:p>
          <a:p>
            <a:pPr marL="0" indent="0">
              <a:buNone/>
            </a:pPr>
            <a:r>
              <a:rPr lang="en-US" sz="3200" dirty="0"/>
              <a:t>(1) Group 1			(3) Group 13</a:t>
            </a:r>
          </a:p>
          <a:p>
            <a:pPr marL="0" indent="0">
              <a:buNone/>
            </a:pPr>
            <a:r>
              <a:rPr lang="en-US" sz="3200" dirty="0"/>
              <a:t>(2) Group 2			(4) Group </a:t>
            </a:r>
            <a:r>
              <a:rPr lang="en-US" sz="3200" dirty="0" smtClean="0"/>
              <a:t>14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</p:spTree>
    <p:extLst>
      <p:ext uri="{BB962C8B-B14F-4D97-AF65-F5344CB8AC3E}">
        <p14:creationId xmlns:p14="http://schemas.microsoft.com/office/powerpoint/2010/main" val="2132432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14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SAMPLE QUESTION #4:</a:t>
            </a:r>
          </a:p>
          <a:p>
            <a:pPr marL="0" indent="0">
              <a:buNone/>
            </a:pPr>
            <a:r>
              <a:rPr lang="en-US" sz="3000" i="1" dirty="0" smtClean="0">
                <a:solidFill>
                  <a:srgbClr val="FF0000"/>
                </a:solidFill>
              </a:rPr>
              <a:t>Raise your finger corresponding to answer choice:</a:t>
            </a:r>
          </a:p>
          <a:p>
            <a:pPr marL="0" indent="0">
              <a:buNone/>
            </a:pPr>
            <a:r>
              <a:rPr lang="en-US" sz="3200" dirty="0" smtClean="0"/>
              <a:t>Which formula represents strontium phosphate?</a:t>
            </a:r>
          </a:p>
          <a:p>
            <a:pPr marL="0" indent="0">
              <a:buNone/>
            </a:pPr>
            <a:r>
              <a:rPr lang="en-US" sz="3200" dirty="0" smtClean="0"/>
              <a:t>(1) SrPO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			(3) Sr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(PO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3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(2) Sr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PO</a:t>
            </a:r>
            <a:r>
              <a:rPr lang="en-US" sz="3200" baseline="-25000" dirty="0" smtClean="0"/>
              <a:t>8</a:t>
            </a:r>
            <a:r>
              <a:rPr lang="en-US" sz="3200" dirty="0" smtClean="0"/>
              <a:t>			(4) Sr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(PO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</p:spTree>
    <p:extLst>
      <p:ext uri="{BB962C8B-B14F-4D97-AF65-F5344CB8AC3E}">
        <p14:creationId xmlns:p14="http://schemas.microsoft.com/office/powerpoint/2010/main" val="3969765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15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SAMPLE QUESTION #5:</a:t>
            </a:r>
          </a:p>
          <a:p>
            <a:r>
              <a:rPr lang="en-US" sz="3200" dirty="0"/>
              <a:t>Explain one similarity and one difference between a sulfur ion and a sulfate 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</p:spTree>
    <p:extLst>
      <p:ext uri="{BB962C8B-B14F-4D97-AF65-F5344CB8AC3E}">
        <p14:creationId xmlns:p14="http://schemas.microsoft.com/office/powerpoint/2010/main" val="237604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16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2895600" cy="31543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b="1" u="sng" dirty="0" smtClean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Two questions I have are…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352800" y="1600200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05200" y="1646237"/>
            <a:ext cx="5638800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1.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2. 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57200" y="4876800"/>
            <a:ext cx="868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33400" y="4953001"/>
            <a:ext cx="8610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SUMMARY:</a:t>
            </a:r>
          </a:p>
        </p:txBody>
      </p:sp>
    </p:spTree>
    <p:extLst>
      <p:ext uri="{BB962C8B-B14F-4D97-AF65-F5344CB8AC3E}">
        <p14:creationId xmlns:p14="http://schemas.microsoft.com/office/powerpoint/2010/main" val="3745603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17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HOMEWORK:</a:t>
            </a:r>
          </a:p>
          <a:p>
            <a:endParaRPr lang="en-US" sz="2600" dirty="0" smtClean="0"/>
          </a:p>
          <a:p>
            <a:r>
              <a:rPr lang="en-US" sz="2600" dirty="0" smtClean="0"/>
              <a:t>Finish classwork of 5.6</a:t>
            </a:r>
          </a:p>
          <a:p>
            <a:endParaRPr lang="en-US" sz="2600" dirty="0" smtClean="0"/>
          </a:p>
          <a:p>
            <a:r>
              <a:rPr lang="en-US" sz="2600" dirty="0" smtClean="0"/>
              <a:t>Write a summary of today’s lesson</a:t>
            </a:r>
          </a:p>
          <a:p>
            <a:endParaRPr lang="en-US" sz="2600" dirty="0" smtClean="0"/>
          </a:p>
          <a:p>
            <a:r>
              <a:rPr lang="en-US" sz="2600" dirty="0" smtClean="0"/>
              <a:t>Create two questions</a:t>
            </a:r>
          </a:p>
          <a:p>
            <a:endParaRPr lang="en-US" sz="2600" dirty="0" smtClean="0"/>
          </a:p>
          <a:p>
            <a:r>
              <a:rPr lang="en-US" sz="2600" dirty="0" smtClean="0"/>
              <a:t>Highlight important information from the lesson</a:t>
            </a:r>
            <a:endParaRPr lang="en-US" sz="2600" dirty="0"/>
          </a:p>
          <a:p>
            <a:pPr marL="0" indent="0">
              <a:buNone/>
            </a:pPr>
            <a:endParaRPr lang="en-US" sz="34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</p:spTree>
    <p:extLst>
      <p:ext uri="{BB962C8B-B14F-4D97-AF65-F5344CB8AC3E}">
        <p14:creationId xmlns:p14="http://schemas.microsoft.com/office/powerpoint/2010/main" val="2557407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18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EXIT SLIP</a:t>
            </a:r>
          </a:p>
          <a:p>
            <a:pPr marL="0" indent="0">
              <a:buNone/>
            </a:pPr>
            <a:r>
              <a:rPr lang="en-US" sz="3200" b="1" i="1" dirty="0" smtClean="0">
                <a:solidFill>
                  <a:srgbClr val="FF0000"/>
                </a:solidFill>
              </a:rPr>
              <a:t>Make sure you get your trackers checked!</a:t>
            </a:r>
          </a:p>
          <a:p>
            <a:pPr marL="0" indent="0">
              <a:buNone/>
            </a:pPr>
            <a:endParaRPr lang="en-US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</p:spTree>
    <p:extLst>
      <p:ext uri="{BB962C8B-B14F-4D97-AF65-F5344CB8AC3E}">
        <p14:creationId xmlns:p14="http://schemas.microsoft.com/office/powerpoint/2010/main" val="418214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ANNOUNCEMENTS: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Due Dates: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0000"/>
                </a:solidFill>
              </a:rPr>
              <a:t>Facebook Project—Due Wed 4/15</a:t>
            </a:r>
          </a:p>
          <a:p>
            <a:pPr marL="400050" lvl="1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	Email it to me at </a:t>
            </a:r>
            <a:r>
              <a:rPr lang="en-US" sz="2800" b="1" dirty="0">
                <a:solidFill>
                  <a:srgbClr val="FF0000"/>
                </a:solidFill>
                <a:hlinkClick r:id="rId2"/>
              </a:rPr>
              <a:t>pfrancois@hs-gc.org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  <a:p>
            <a:pPr marL="400050" lvl="1" indent="0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>
                <a:solidFill>
                  <a:srgbClr val="FF0000"/>
                </a:solidFill>
              </a:rPr>
              <a:t>Quiz on 5.1-5.5—Thurs 4/16</a:t>
            </a:r>
          </a:p>
          <a:p>
            <a:pPr marL="0" indent="0">
              <a:buNone/>
            </a:pPr>
            <a:endParaRPr lang="en-US" sz="3200" b="1" u="sng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DO NOW</a:t>
            </a:r>
          </a:p>
          <a:p>
            <a:pPr marL="0" indent="0">
              <a:buNone/>
            </a:pPr>
            <a:r>
              <a:rPr lang="en-US" sz="3200" dirty="0"/>
              <a:t>Name or provide the formula for the following compounds. </a:t>
            </a:r>
          </a:p>
          <a:p>
            <a:pPr lvl="0"/>
            <a:r>
              <a:rPr lang="en-US" sz="3200" dirty="0" smtClean="0"/>
              <a:t>PCl</a:t>
            </a:r>
            <a:r>
              <a:rPr lang="en-US" sz="3200" baseline="-25000" dirty="0" smtClean="0"/>
              <a:t>5</a:t>
            </a:r>
            <a:r>
              <a:rPr lang="en-US" sz="3200" baseline="-25000" dirty="0"/>
              <a:t>		                                     </a:t>
            </a:r>
            <a:endParaRPr lang="en-US" sz="3200" baseline="-25000" dirty="0" smtClean="0"/>
          </a:p>
          <a:p>
            <a:pPr lvl="0"/>
            <a:r>
              <a:rPr lang="en-US" sz="3200" dirty="0" smtClean="0"/>
              <a:t>ClF</a:t>
            </a:r>
            <a:r>
              <a:rPr lang="en-US" sz="3200" baseline="-25000" dirty="0" smtClean="0"/>
              <a:t>3</a:t>
            </a:r>
            <a:r>
              <a:rPr lang="en-US" sz="3200" baseline="-25000" dirty="0"/>
              <a:t>		                                     </a:t>
            </a:r>
            <a:endParaRPr lang="en-US" sz="3200" baseline="-25000" dirty="0" smtClean="0"/>
          </a:p>
          <a:p>
            <a:pPr lvl="0"/>
            <a:r>
              <a:rPr lang="en-US" sz="3200" dirty="0" smtClean="0"/>
              <a:t>BrF</a:t>
            </a:r>
            <a:r>
              <a:rPr lang="en-US" sz="3200" baseline="-25000" dirty="0" smtClean="0"/>
              <a:t>5</a:t>
            </a:r>
            <a:r>
              <a:rPr lang="en-US" sz="3200" baseline="-25000" dirty="0"/>
              <a:t>		                                    </a:t>
            </a:r>
            <a:endParaRPr lang="en-US" sz="3200" baseline="-25000" dirty="0" smtClean="0"/>
          </a:p>
          <a:p>
            <a:pPr lvl="0"/>
            <a:r>
              <a:rPr lang="en-US" sz="3200" dirty="0" smtClean="0"/>
              <a:t>Carbon </a:t>
            </a:r>
            <a:r>
              <a:rPr lang="en-US" sz="3200" dirty="0"/>
              <a:t>tetrachloride                 </a:t>
            </a:r>
            <a:endParaRPr lang="en-US" sz="3200" dirty="0" smtClean="0"/>
          </a:p>
          <a:p>
            <a:pPr lvl="0"/>
            <a:r>
              <a:rPr lang="en-US" sz="3200" dirty="0" err="1" smtClean="0"/>
              <a:t>Dinitrogen</a:t>
            </a:r>
            <a:r>
              <a:rPr lang="en-US" sz="3200" dirty="0" smtClean="0"/>
              <a:t> </a:t>
            </a:r>
            <a:r>
              <a:rPr lang="en-US" sz="3200" dirty="0" err="1"/>
              <a:t>hexabromide</a:t>
            </a:r>
            <a:r>
              <a:rPr lang="en-US" sz="3200" dirty="0"/>
              <a:t>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</p:spTree>
    <p:extLst>
      <p:ext uri="{BB962C8B-B14F-4D97-AF65-F5344CB8AC3E}">
        <p14:creationId xmlns:p14="http://schemas.microsoft.com/office/powerpoint/2010/main" val="197149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What does poly mean?</a:t>
            </a: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What does atomic mean?</a:t>
            </a: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What does ion mean?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b="1" dirty="0" smtClean="0"/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  <a:endParaRPr lang="en-US" sz="2400" b="1" u="sng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-1879600" y="39962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47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5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What are polyatomic ions? </a:t>
            </a: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Why can’t you find polyatomic ions on the periodic table or table S?</a:t>
            </a: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Where are polyatomic ions located on the reference table?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b="1" dirty="0" smtClean="0"/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  <a:endParaRPr lang="en-US" sz="2400" b="1" u="sng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-1879600" y="39962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48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6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What are important suffixes to know?</a:t>
            </a:r>
          </a:p>
          <a:p>
            <a:pPr marL="0" lvl="0" indent="0">
              <a:lnSpc>
                <a:spcPct val="120000"/>
              </a:lnSpc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“</a:t>
            </a:r>
            <a:r>
              <a:rPr lang="en-US" sz="2400" dirty="0">
                <a:solidFill>
                  <a:srgbClr val="800000"/>
                </a:solidFill>
              </a:rPr>
              <a:t>-</a:t>
            </a:r>
            <a:r>
              <a:rPr lang="en-US" sz="2400" dirty="0" err="1">
                <a:solidFill>
                  <a:srgbClr val="800000"/>
                </a:solidFill>
              </a:rPr>
              <a:t>ite</a:t>
            </a:r>
            <a:r>
              <a:rPr lang="en-US" sz="2400" dirty="0">
                <a:solidFill>
                  <a:srgbClr val="800000"/>
                </a:solidFill>
              </a:rPr>
              <a:t>” and “-ate” mean presence of oxygen</a:t>
            </a:r>
          </a:p>
          <a:p>
            <a:pPr lvl="0">
              <a:lnSpc>
                <a:spcPct val="120000"/>
              </a:lnSpc>
            </a:pPr>
            <a:r>
              <a:rPr lang="en-US" sz="2400" dirty="0">
                <a:solidFill>
                  <a:srgbClr val="800000"/>
                </a:solidFill>
              </a:rPr>
              <a:t>“</a:t>
            </a:r>
            <a:r>
              <a:rPr lang="en-US" sz="2400" dirty="0" err="1">
                <a:solidFill>
                  <a:srgbClr val="800000"/>
                </a:solidFill>
              </a:rPr>
              <a:t>ite</a:t>
            </a:r>
            <a:r>
              <a:rPr lang="en-US" sz="2400" dirty="0">
                <a:solidFill>
                  <a:srgbClr val="800000"/>
                </a:solidFill>
              </a:rPr>
              <a:t>” means </a:t>
            </a:r>
            <a:r>
              <a:rPr lang="en-US" sz="2400" dirty="0" smtClean="0">
                <a:solidFill>
                  <a:srgbClr val="800000"/>
                </a:solidFill>
              </a:rPr>
              <a:t>__________________________</a:t>
            </a:r>
          </a:p>
          <a:p>
            <a:pPr lvl="0">
              <a:lnSpc>
                <a:spcPct val="12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Example</a:t>
            </a:r>
            <a:r>
              <a:rPr lang="en-US" sz="2400" dirty="0">
                <a:solidFill>
                  <a:srgbClr val="800000"/>
                </a:solidFill>
              </a:rPr>
              <a:t>: ___________________________</a:t>
            </a:r>
          </a:p>
          <a:p>
            <a:pPr lvl="0">
              <a:lnSpc>
                <a:spcPct val="120000"/>
              </a:lnSpc>
            </a:pPr>
            <a:r>
              <a:rPr lang="en-US" sz="2400" dirty="0">
                <a:solidFill>
                  <a:srgbClr val="800000"/>
                </a:solidFill>
              </a:rPr>
              <a:t>“ate” means </a:t>
            </a:r>
            <a:r>
              <a:rPr lang="en-US" sz="2400" dirty="0" smtClean="0">
                <a:solidFill>
                  <a:srgbClr val="800000"/>
                </a:solidFill>
              </a:rPr>
              <a:t>_________________________</a:t>
            </a:r>
          </a:p>
          <a:p>
            <a:pPr lvl="0">
              <a:lnSpc>
                <a:spcPct val="12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Example</a:t>
            </a:r>
            <a:r>
              <a:rPr lang="en-US" sz="2400" dirty="0">
                <a:solidFill>
                  <a:srgbClr val="800000"/>
                </a:solidFill>
              </a:rPr>
              <a:t>: __________________________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5175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7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How do we write formulas for compounds with polyatomic ions?</a:t>
            </a:r>
          </a:p>
          <a:p>
            <a:pPr marL="0" lvl="0" indent="0">
              <a:lnSpc>
                <a:spcPct val="120000"/>
              </a:lnSpc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Criss</a:t>
            </a:r>
            <a:r>
              <a:rPr lang="en-US" sz="2400" dirty="0" smtClean="0">
                <a:solidFill>
                  <a:srgbClr val="800000"/>
                </a:solidFill>
              </a:rPr>
              <a:t> Cross Method</a:t>
            </a:r>
            <a:endParaRPr lang="en-US" sz="2400" dirty="0">
              <a:solidFill>
                <a:srgbClr val="800000"/>
              </a:solidFill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19400"/>
            <a:ext cx="25908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5681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1447800"/>
            <a:ext cx="876299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smtClean="0"/>
              <a:t>YOU TRY</a:t>
            </a:r>
          </a:p>
          <a:p>
            <a:pPr lvl="0"/>
            <a:endParaRPr lang="en-US" sz="4000" dirty="0" smtClean="0"/>
          </a:p>
          <a:p>
            <a:pPr lvl="0"/>
            <a:r>
              <a:rPr lang="en-US" sz="4000" dirty="0" smtClean="0"/>
              <a:t>Sodium </a:t>
            </a:r>
            <a:r>
              <a:rPr lang="en-US" sz="4000" dirty="0"/>
              <a:t>and Nitrate: </a:t>
            </a:r>
          </a:p>
          <a:p>
            <a:r>
              <a:rPr lang="en-US" sz="4000" dirty="0"/>
              <a:t> </a:t>
            </a:r>
          </a:p>
          <a:p>
            <a:pPr lvl="0"/>
            <a:r>
              <a:rPr lang="en-US" sz="4000" dirty="0"/>
              <a:t>Lithium and Cyanide: </a:t>
            </a:r>
          </a:p>
          <a:p>
            <a:r>
              <a:rPr lang="en-US" sz="4000" dirty="0"/>
              <a:t> </a:t>
            </a:r>
            <a:endParaRPr lang="en-US" sz="4000" dirty="0" smtClean="0"/>
          </a:p>
          <a:p>
            <a:r>
              <a:rPr lang="en-US" sz="4000" dirty="0" smtClean="0"/>
              <a:t>Magnesium </a:t>
            </a:r>
            <a:r>
              <a:rPr lang="en-US" sz="4000" dirty="0"/>
              <a:t>and Chromate: </a:t>
            </a:r>
          </a:p>
          <a:p>
            <a:pPr algn="ctr"/>
            <a:endParaRPr lang="en-US" sz="4000" b="1" dirty="0" smtClean="0"/>
          </a:p>
          <a:p>
            <a:r>
              <a:rPr lang="en-US" sz="2400" b="1" dirty="0" smtClean="0">
                <a:ea typeface="ＭＳ Ｐゴシック" charset="-128"/>
                <a:cs typeface="ＭＳ Ｐゴシック" charset="-128"/>
              </a:rPr>
              <a:t> 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80915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9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How do we write names for compounds with polyatomic ions?</a:t>
            </a:r>
          </a:p>
          <a:p>
            <a:pPr marL="0" lvl="0" indent="0">
              <a:lnSpc>
                <a:spcPct val="120000"/>
              </a:lnSpc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Example: </a:t>
            </a:r>
            <a:r>
              <a:rPr lang="en-US" sz="2400" dirty="0" err="1" smtClean="0">
                <a:solidFill>
                  <a:srgbClr val="800000"/>
                </a:solidFill>
              </a:rPr>
              <a:t>NaOH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457200" lvl="0" indent="-457200">
              <a:buAutoNum type="arabicPeriod"/>
            </a:pPr>
            <a:r>
              <a:rPr lang="en-US" sz="2400" dirty="0">
                <a:solidFill>
                  <a:srgbClr val="800000"/>
                </a:solidFill>
              </a:rPr>
              <a:t>Write Name of </a:t>
            </a:r>
            <a:r>
              <a:rPr lang="en-US" sz="2400" dirty="0" smtClean="0">
                <a:solidFill>
                  <a:srgbClr val="800000"/>
                </a:solidFill>
              </a:rPr>
              <a:t>First element (NO PREFIX)!!!</a:t>
            </a:r>
            <a:endParaRPr lang="en-US" sz="2400" dirty="0">
              <a:solidFill>
                <a:srgbClr val="800000"/>
              </a:solidFill>
            </a:endParaRPr>
          </a:p>
          <a:p>
            <a:pPr marL="457200" lvl="0" indent="-457200">
              <a:buAutoNum type="arabicPeriod"/>
            </a:pPr>
            <a:r>
              <a:rPr lang="en-US" sz="2400" dirty="0">
                <a:solidFill>
                  <a:srgbClr val="800000"/>
                </a:solidFill>
              </a:rPr>
              <a:t>Write Name </a:t>
            </a:r>
            <a:r>
              <a:rPr lang="en-US" sz="2400" dirty="0" smtClean="0">
                <a:solidFill>
                  <a:srgbClr val="800000"/>
                </a:solidFill>
              </a:rPr>
              <a:t>of polyatomic ion (NO PREFIX)!!!!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FontTx/>
              <a:buNone/>
            </a:pPr>
            <a:endParaRPr lang="en-US" sz="2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484255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ndy"/>
        <a:ea typeface="ＭＳ Ｐゴシック"/>
        <a:cs typeface=""/>
      </a:majorFont>
      <a:minorFont>
        <a:latin typeface="Andy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Notebook3.pot</Template>
  <TotalTime>532</TotalTime>
  <Words>843</Words>
  <Application>Microsoft Macintosh PowerPoint</Application>
  <PresentationFormat>On-screen Show (4:3)</PresentationFormat>
  <Paragraphs>267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Notebook3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Brainy Betty,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Backgrounds</dc:title>
  <dc:creator>Nandini Shastry</dc:creator>
  <cp:lastModifiedBy>User</cp:lastModifiedBy>
  <cp:revision>48</cp:revision>
  <dcterms:created xsi:type="dcterms:W3CDTF">2006-09-25T20:10:35Z</dcterms:created>
  <dcterms:modified xsi:type="dcterms:W3CDTF">2015-04-12T19:32:56Z</dcterms:modified>
</cp:coreProperties>
</file>