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57" r:id="rId3"/>
    <p:sldId id="260" r:id="rId4"/>
    <p:sldId id="288" r:id="rId5"/>
    <p:sldId id="314" r:id="rId6"/>
    <p:sldId id="302" r:id="rId7"/>
    <p:sldId id="289" r:id="rId8"/>
    <p:sldId id="303" r:id="rId9"/>
    <p:sldId id="315" r:id="rId10"/>
    <p:sldId id="316" r:id="rId11"/>
    <p:sldId id="317" r:id="rId12"/>
    <p:sldId id="31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B3E07-FDBD-EE40-A897-AA05B334E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B543BEA5-6360-6C4A-8BFC-3EE9A044846B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781DB4F4-7837-AD47-84A3-80EF370C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D34C1-C52F-DF4E-9C4C-243D2023443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4493-31C1-8F47-9E0D-E184DA9FF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F1B95-E7F6-FC49-9D2D-048B010BC9B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C1FF-55E6-5A41-A3B1-19578F117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07176-31FF-3241-A93A-94AFBDAD4DB7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674C-5202-3E40-9772-A7D37FE15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19BA-C77F-4A4B-8B30-7A0BE48DBFE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A261-8B83-E242-9CCA-0FDDCC04A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3B73-7EDE-FF4A-83B9-99CF93774E83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40BE-EF2C-B44B-8DC2-8322FE3ED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20607-DC27-C745-A573-5ED974F05F27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B0BD-98FB-704C-9644-9DBA62ACF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EBCE1-D11C-BA4A-B789-0FDA296A1433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1EA0F-8545-774A-AA04-008293ED5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A5E34-3E1F-EC41-8C5D-3F920576CBE0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8B19F-A122-2A47-AAA5-DCE04E6AA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FBE8-4CFD-2446-9EA5-BDC20A501ECD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8B86-F344-EE44-ABD6-67ADD823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628D4-63C3-4141-A484-EA3E7A80E592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8CFD-3662-3F4F-BA81-999A81F46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205D52-C5AC-7447-BBFB-A63E43A1E4C5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FF51C7-3632-2D48-B841-D7DE93113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francois@hs-gc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7296150" cy="3806092"/>
          </a:xfrm>
        </p:spPr>
        <p:txBody>
          <a:bodyPr>
            <a:normAutofit fontScale="92500"/>
          </a:bodyPr>
          <a:lstStyle/>
          <a:p>
            <a:pPr algn="l" eaLnBrk="1" hangingPunct="1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DATE: </a:t>
            </a:r>
            <a:endParaRPr lang="en-US" sz="3400" dirty="0" smtClean="0">
              <a:solidFill>
                <a:srgbClr val="000000"/>
              </a:solidFill>
              <a:latin typeface="Andy"/>
              <a:ea typeface="ＭＳ Ｐゴシック" charset="-128"/>
              <a:cs typeface="Andy"/>
            </a:endParaRPr>
          </a:p>
          <a:p>
            <a:pPr algn="l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TOPIC/ Objective</a:t>
            </a:r>
            <a:r>
              <a:rPr lang="en-US" sz="34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 </a:t>
            </a:r>
            <a:r>
              <a:rPr lang="en-US" sz="3600" dirty="0"/>
              <a:t>I will </a:t>
            </a:r>
            <a:r>
              <a:rPr lang="en-US" sz="3600" dirty="0" smtClean="0"/>
              <a:t>draw Lewis Dot structures of double &amp; triple-bonded covalent compounds.</a:t>
            </a:r>
            <a:endParaRPr lang="en-US" sz="3600" dirty="0"/>
          </a:p>
          <a:p>
            <a:pPr algn="l"/>
            <a:r>
              <a:rPr lang="en-US" sz="37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Essential question</a:t>
            </a:r>
            <a:r>
              <a:rPr lang="en-US" sz="37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</a:t>
            </a:r>
            <a:r>
              <a:rPr lang="en-US" sz="3700" dirty="0" smtClean="0">
                <a:latin typeface="Stencil"/>
                <a:ea typeface="ＭＳ Ｐゴシック" charset="-128"/>
                <a:cs typeface="Stencil"/>
              </a:rPr>
              <a:t> </a:t>
            </a:r>
            <a:r>
              <a:rPr lang="en-US" sz="3600" dirty="0"/>
              <a:t>How do we </a:t>
            </a:r>
            <a:r>
              <a:rPr lang="en-US" sz="3600" dirty="0" smtClean="0"/>
              <a:t>draw Lewis Dot structures of double &amp; triple-bonded covalent compounds?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Introduction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Mini-Lesson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Summary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Work Period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Exit Slip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Do Now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Complete Do Now Slip.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You have </a:t>
            </a:r>
            <a:r>
              <a:rPr lang="en-US" sz="51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6705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SAMPLE QUESTION #2</a:t>
            </a:r>
          </a:p>
          <a:p>
            <a:r>
              <a:rPr lang="en-US" sz="2000" dirty="0" smtClean="0"/>
              <a:t>. </a:t>
            </a:r>
            <a:r>
              <a:rPr lang="en-US" sz="2800" i="1" dirty="0">
                <a:solidFill>
                  <a:srgbClr val="FF0000"/>
                </a:solidFill>
              </a:rPr>
              <a:t>Raise your finger corresponding to answer choice</a:t>
            </a:r>
            <a:r>
              <a:rPr lang="en-US" sz="2800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/>
              <a:t>What is the total number of electrons shared in the bonds between the two carbon atoms in a molecule of ?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6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2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3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8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endParaRPr lang="en-US" sz="2800" i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120099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SAMPLE QUESTION #3</a:t>
            </a:r>
          </a:p>
          <a:p>
            <a:r>
              <a:rPr lang="en-US" sz="2000" dirty="0" smtClean="0"/>
              <a:t>. </a:t>
            </a:r>
            <a:r>
              <a:rPr lang="en-US" sz="2800" i="1" dirty="0">
                <a:solidFill>
                  <a:srgbClr val="FF0000"/>
                </a:solidFill>
              </a:rPr>
              <a:t>Raise your finger corresponding to answer choice</a:t>
            </a:r>
            <a:r>
              <a:rPr lang="en-US" sz="2800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/>
              <a:t>Which Lewis electron-dot diagram is correct for CO</a:t>
            </a:r>
            <a:r>
              <a:rPr lang="en-US" sz="3200" baseline="-25000" dirty="0"/>
              <a:t>2</a:t>
            </a:r>
            <a:r>
              <a:rPr lang="en-US" sz="3200" dirty="0"/>
              <a:t>?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endParaRPr lang="en-US" sz="2800" i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1500" b="1" dirty="0" smtClean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06" r="29353"/>
          <a:stretch>
            <a:fillRect/>
          </a:stretch>
        </p:blipFill>
        <p:spPr bwMode="auto">
          <a:xfrm>
            <a:off x="3048000" y="3124200"/>
            <a:ext cx="41910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88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SAMPLE QUESTION #4</a:t>
            </a:r>
          </a:p>
          <a:p>
            <a:r>
              <a:rPr lang="en-US" sz="2000" dirty="0" smtClean="0"/>
              <a:t>. </a:t>
            </a:r>
            <a:r>
              <a:rPr lang="en-US" sz="2800" i="1" dirty="0">
                <a:solidFill>
                  <a:srgbClr val="FF0000"/>
                </a:solidFill>
              </a:rPr>
              <a:t>Raise your finger corresponding to answer choice</a:t>
            </a:r>
            <a:r>
              <a:rPr lang="en-US" sz="2800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/>
              <a:t>Which element has atoms that can form single, double, and triple covalent bonds with other atoms of the same element?</a:t>
            </a:r>
          </a:p>
          <a:p>
            <a:r>
              <a:rPr lang="en-US" sz="3200" dirty="0"/>
              <a:t>(1) hydrogen		(2) oxygen	</a:t>
            </a:r>
          </a:p>
          <a:p>
            <a:r>
              <a:rPr lang="en-US" sz="3200" dirty="0"/>
              <a:t>(3) fluorine		(4) carbon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endParaRPr lang="en-US" sz="2800" i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374736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2895600" cy="3154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b="1" u="sng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Two questions I have are…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1600200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05200" y="1646237"/>
            <a:ext cx="56388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1.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2. 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57200" y="4876800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" y="4953001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374560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HOMEWORK:</a:t>
            </a:r>
          </a:p>
          <a:p>
            <a:endParaRPr lang="en-US" sz="2600" dirty="0" smtClean="0"/>
          </a:p>
          <a:p>
            <a:r>
              <a:rPr lang="en-US" sz="2600" dirty="0" smtClean="0"/>
              <a:t>Finish classwork of 5.8</a:t>
            </a:r>
          </a:p>
          <a:p>
            <a:endParaRPr lang="en-US" sz="2600" dirty="0" smtClean="0"/>
          </a:p>
          <a:p>
            <a:r>
              <a:rPr lang="en-US" sz="2600" dirty="0" smtClean="0"/>
              <a:t>Write a summary of today’s lesson</a:t>
            </a:r>
          </a:p>
          <a:p>
            <a:endParaRPr lang="en-US" sz="2600" dirty="0" smtClean="0"/>
          </a:p>
          <a:p>
            <a:r>
              <a:rPr lang="en-US" sz="2600" dirty="0" smtClean="0"/>
              <a:t>Create two questions</a:t>
            </a:r>
          </a:p>
          <a:p>
            <a:endParaRPr lang="en-US" sz="2600" dirty="0" smtClean="0"/>
          </a:p>
          <a:p>
            <a:r>
              <a:rPr lang="en-US" sz="2600" dirty="0" smtClean="0"/>
              <a:t>Highlight important information from the lesson</a:t>
            </a:r>
            <a:endParaRPr lang="en-US" sz="2600" dirty="0"/>
          </a:p>
          <a:p>
            <a:pPr marL="0" indent="0">
              <a:buNone/>
            </a:pPr>
            <a:endParaRPr lang="en-US" sz="3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</p:spTree>
    <p:extLst>
      <p:ext uri="{BB962C8B-B14F-4D97-AF65-F5344CB8AC3E}">
        <p14:creationId xmlns:p14="http://schemas.microsoft.com/office/powerpoint/2010/main" val="255740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EXIT SLIP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single-bonded covalent compounds?</a:t>
            </a:r>
          </a:p>
        </p:txBody>
      </p:sp>
    </p:spTree>
    <p:extLst>
      <p:ext uri="{BB962C8B-B14F-4D97-AF65-F5344CB8AC3E}">
        <p14:creationId xmlns:p14="http://schemas.microsoft.com/office/powerpoint/2010/main" val="418214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ANNOUNCEMENTS: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Due Dates: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Facebook Project—Due Wed 4/15</a:t>
            </a:r>
          </a:p>
          <a:p>
            <a:pPr marL="400050" lvl="1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Email it to me at </a:t>
            </a:r>
            <a:r>
              <a:rPr lang="en-US" sz="2800" b="1" dirty="0">
                <a:solidFill>
                  <a:srgbClr val="FF0000"/>
                </a:solidFill>
                <a:hlinkClick r:id="rId2"/>
              </a:rPr>
              <a:t>pfrancois@hs-gc.org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Quiz on 5.1-5.5—Thurs 4/16</a:t>
            </a:r>
          </a:p>
          <a:p>
            <a:pPr marL="0" indent="0">
              <a:buNone/>
            </a:pPr>
            <a:endParaRPr lang="en-US" sz="3200" b="1" u="sng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How do we draw Lewis Dot structures of double- &amp; triple- bonded covalent compounds?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DO NOW</a:t>
            </a:r>
          </a:p>
          <a:p>
            <a:pPr marL="0" indent="0">
              <a:buNone/>
            </a:pPr>
            <a:r>
              <a:rPr lang="en-US" sz="3200" dirty="0"/>
              <a:t>Draw the Lewis Dot Structure of BF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</p:spTree>
    <p:extLst>
      <p:ext uri="{BB962C8B-B14F-4D97-AF65-F5344CB8AC3E}">
        <p14:creationId xmlns:p14="http://schemas.microsoft.com/office/powerpoint/2010/main" val="19714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is a double covalent bond?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is a triple covalent bond?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 double covalent bond is…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 triple covalent bond is…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1667" t="3346" b="69687"/>
          <a:stretch/>
        </p:blipFill>
        <p:spPr>
          <a:xfrm>
            <a:off x="898828" y="2971800"/>
            <a:ext cx="2149172" cy="1066800"/>
          </a:xfrm>
          <a:prstGeom prst="rect">
            <a:avLst/>
          </a:prstGeom>
          <a:solidFill>
            <a:srgbClr val="000000">
              <a:shade val="95000"/>
            </a:srgbClr>
          </a:solidFill>
          <a:ln w="12700" cap="sq" cmpd="sng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4306" t="54720" r="35278" b="15951"/>
          <a:stretch/>
        </p:blipFill>
        <p:spPr>
          <a:xfrm>
            <a:off x="838200" y="5098441"/>
            <a:ext cx="2138203" cy="1454759"/>
          </a:xfrm>
          <a:prstGeom prst="rect">
            <a:avLst/>
          </a:prstGeom>
          <a:solidFill>
            <a:srgbClr val="000000">
              <a:shade val="95000"/>
            </a:srgbClr>
          </a:solidFill>
          <a:ln w="12700" cap="sq" cmpd="sng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704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How can we tell if something will be a single bond, double bond or triple bond? 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800000"/>
                </a:solidFill>
              </a:rPr>
              <a:t>Elements with </a:t>
            </a:r>
            <a:r>
              <a:rPr lang="en-US" sz="2000" dirty="0" smtClean="0">
                <a:solidFill>
                  <a:srgbClr val="800000"/>
                </a:solidFill>
              </a:rPr>
              <a:t>SINGLE </a:t>
            </a:r>
            <a:r>
              <a:rPr lang="en-US" sz="2000" dirty="0">
                <a:solidFill>
                  <a:srgbClr val="800000"/>
                </a:solidFill>
              </a:rPr>
              <a:t>bonds: Fluorine, Chlorine, Iodine, Bromine</a:t>
            </a:r>
          </a:p>
          <a:p>
            <a:pPr lvl="0"/>
            <a:r>
              <a:rPr lang="en-US" sz="2000" dirty="0">
                <a:solidFill>
                  <a:srgbClr val="800000"/>
                </a:solidFill>
              </a:rPr>
              <a:t>How many valence electrons they have?</a:t>
            </a:r>
          </a:p>
          <a:p>
            <a:pPr lvl="0"/>
            <a:r>
              <a:rPr lang="en-US" sz="2000" dirty="0">
                <a:solidFill>
                  <a:srgbClr val="800000"/>
                </a:solidFill>
              </a:rPr>
              <a:t>How many more they need to be stable?</a:t>
            </a:r>
          </a:p>
          <a:p>
            <a:pPr marL="0" indent="0"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800000"/>
                </a:solidFill>
              </a:rPr>
              <a:t>Elements </a:t>
            </a:r>
            <a:r>
              <a:rPr lang="en-US" sz="2000" dirty="0">
                <a:solidFill>
                  <a:srgbClr val="800000"/>
                </a:solidFill>
              </a:rPr>
              <a:t>with </a:t>
            </a:r>
            <a:r>
              <a:rPr lang="en-US" sz="2000" dirty="0" smtClean="0">
                <a:solidFill>
                  <a:srgbClr val="800000"/>
                </a:solidFill>
              </a:rPr>
              <a:t>DOUBLE </a:t>
            </a:r>
            <a:r>
              <a:rPr lang="en-US" sz="2000" dirty="0">
                <a:solidFill>
                  <a:srgbClr val="800000"/>
                </a:solidFill>
              </a:rPr>
              <a:t>bonds: oxygen, sulfur</a:t>
            </a:r>
          </a:p>
          <a:p>
            <a:pPr lvl="0"/>
            <a:r>
              <a:rPr lang="en-US" sz="2000" dirty="0" smtClean="0">
                <a:solidFill>
                  <a:srgbClr val="800000"/>
                </a:solidFill>
              </a:rPr>
              <a:t>Valence electrons:</a:t>
            </a:r>
            <a:endParaRPr lang="en-US" sz="2000" dirty="0">
              <a:solidFill>
                <a:srgbClr val="800000"/>
              </a:solidFill>
            </a:endParaRPr>
          </a:p>
          <a:p>
            <a:pPr lvl="0"/>
            <a:r>
              <a:rPr lang="en-US" sz="2000" dirty="0" smtClean="0">
                <a:solidFill>
                  <a:srgbClr val="800000"/>
                </a:solidFill>
              </a:rPr>
              <a:t>Electrons needed:</a:t>
            </a:r>
            <a:endParaRPr lang="en-US" sz="20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800000"/>
                </a:solidFill>
              </a:rPr>
              <a:t>Elements </a:t>
            </a:r>
            <a:r>
              <a:rPr lang="en-US" sz="2000" dirty="0">
                <a:solidFill>
                  <a:srgbClr val="800000"/>
                </a:solidFill>
              </a:rPr>
              <a:t>with </a:t>
            </a:r>
            <a:r>
              <a:rPr lang="en-US" sz="2000" dirty="0" smtClean="0">
                <a:solidFill>
                  <a:srgbClr val="800000"/>
                </a:solidFill>
              </a:rPr>
              <a:t>TRIPLE </a:t>
            </a:r>
            <a:r>
              <a:rPr lang="en-US" sz="2000" dirty="0">
                <a:solidFill>
                  <a:srgbClr val="800000"/>
                </a:solidFill>
              </a:rPr>
              <a:t>bonds: nitrogen</a:t>
            </a:r>
          </a:p>
          <a:p>
            <a:pPr lvl="0"/>
            <a:r>
              <a:rPr lang="en-US" sz="2000" dirty="0" smtClean="0">
                <a:solidFill>
                  <a:srgbClr val="800000"/>
                </a:solidFill>
              </a:rPr>
              <a:t>Valence electrons:</a:t>
            </a:r>
            <a:endParaRPr lang="en-US" sz="2000" dirty="0">
              <a:solidFill>
                <a:srgbClr val="800000"/>
              </a:solidFill>
            </a:endParaRPr>
          </a:p>
          <a:p>
            <a:pPr lvl="0"/>
            <a:r>
              <a:rPr lang="en-US" sz="2000" dirty="0" smtClean="0">
                <a:solidFill>
                  <a:srgbClr val="800000"/>
                </a:solidFill>
              </a:rPr>
              <a:t>Electrons needed: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4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How to draw Lewis Dot Structures for DOUBLE- &amp; TRIPLE-BONDED covalent compounds?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*Same steps for single bonded electrons EXCEPT add:</a:t>
            </a:r>
          </a:p>
          <a:p>
            <a:pPr marL="0" indent="0">
              <a:buNone/>
            </a:pPr>
            <a:r>
              <a:rPr lang="en-US" sz="2400" dirty="0"/>
              <a:t>Move a pair of electrons </a:t>
            </a:r>
            <a:r>
              <a:rPr lang="en-US" sz="2400" dirty="0" smtClean="0"/>
              <a:t>from </a:t>
            </a:r>
            <a:r>
              <a:rPr lang="en-US" sz="2400" dirty="0"/>
              <a:t>outer atom to a bond between the center </a:t>
            </a:r>
            <a:r>
              <a:rPr lang="en-US" sz="2400" dirty="0" smtClean="0"/>
              <a:t>&amp; </a:t>
            </a:r>
            <a:r>
              <a:rPr lang="en-US" sz="2400" dirty="0"/>
              <a:t>outer </a:t>
            </a:r>
            <a:r>
              <a:rPr lang="en-US" sz="2400" dirty="0" smtClean="0"/>
              <a:t>electron until satisfied.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5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 #</a:t>
            </a:r>
            <a:r>
              <a:rPr lang="en-US" sz="2400" dirty="0">
                <a:solidFill>
                  <a:srgbClr val="800000"/>
                </a:solidFill>
              </a:rPr>
              <a:t>1: </a:t>
            </a:r>
            <a:r>
              <a:rPr lang="en-US" sz="2400" dirty="0" smtClean="0">
                <a:solidFill>
                  <a:srgbClr val="800000"/>
                </a:solidFill>
              </a:rPr>
              <a:t>O</a:t>
            </a:r>
            <a:r>
              <a:rPr lang="en-US" sz="2400" baseline="-25000" dirty="0" smtClean="0">
                <a:solidFill>
                  <a:srgbClr val="800000"/>
                </a:solidFill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 #2: N</a:t>
            </a:r>
            <a:r>
              <a:rPr lang="en-US" sz="2400" baseline="-25000" dirty="0" smtClean="0">
                <a:solidFill>
                  <a:srgbClr val="800000"/>
                </a:solidFill>
              </a:rPr>
              <a:t>3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39568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393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YOU TRY</a:t>
            </a:r>
          </a:p>
          <a:p>
            <a:r>
              <a:rPr lang="en-US" sz="2500" b="1" dirty="0" smtClean="0"/>
              <a:t>Draw </a:t>
            </a:r>
            <a:r>
              <a:rPr lang="en-US" sz="2500" b="1" dirty="0"/>
              <a:t>the Lewis Dot Structure for the </a:t>
            </a:r>
            <a:r>
              <a:rPr lang="en-US" sz="2500" b="1" dirty="0" smtClean="0"/>
              <a:t>following: 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>
                <a:latin typeface="Times New Roman"/>
                <a:cs typeface="Times New Roman"/>
              </a:rPr>
              <a:t>Hydrogen Cyanide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b="1" dirty="0" smtClean="0">
                <a:latin typeface="Times New Roman"/>
                <a:cs typeface="Times New Roman"/>
              </a:rPr>
              <a:t>Carbon dioxide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b="1" dirty="0" smtClean="0">
                <a:latin typeface="Times New Roman"/>
                <a:cs typeface="Times New Roman"/>
              </a:rPr>
              <a:t>Carbon Monoxide</a:t>
            </a:r>
            <a:endParaRPr lang="en-US" sz="1500" dirty="0"/>
          </a:p>
          <a:p>
            <a:pPr>
              <a:lnSpc>
                <a:spcPct val="150000"/>
              </a:lnSpc>
            </a:pPr>
            <a:endParaRPr lang="en-US" sz="1500" b="1" u="sng" dirty="0" smtClean="0"/>
          </a:p>
          <a:p>
            <a:pPr algn="ctr"/>
            <a:endParaRPr lang="en-US" sz="1500" b="1" dirty="0" smtClean="0"/>
          </a:p>
          <a:p>
            <a:r>
              <a:rPr lang="en-US" sz="1500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/>
              <a:t>Describe two ways that carbon dioxide and carbon monoxide differ. </a:t>
            </a:r>
          </a:p>
          <a:p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180915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5: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5.8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830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do we draw Lewis Dot structures of double- &amp; triple- bonded covalent compounds?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SAMPLE QUESTION #1</a:t>
            </a:r>
          </a:p>
          <a:p>
            <a:r>
              <a:rPr lang="en-US" sz="2000" dirty="0" smtClean="0"/>
              <a:t>. </a:t>
            </a:r>
            <a:r>
              <a:rPr lang="en-US" sz="2800" i="1" dirty="0">
                <a:solidFill>
                  <a:srgbClr val="FF0000"/>
                </a:solidFill>
              </a:rPr>
              <a:t>Raise your finger corresponding to answer choice:</a:t>
            </a:r>
          </a:p>
          <a:p>
            <a:endParaRPr lang="en-US" sz="2000" dirty="0"/>
          </a:p>
          <a:p>
            <a:endParaRPr lang="en-US" sz="1500" b="1" dirty="0" smtClean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70104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45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ＭＳ Ｐゴシック"/>
        <a:cs typeface=""/>
      </a:majorFont>
      <a:minorFont>
        <a:latin typeface="And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566</TotalTime>
  <Words>840</Words>
  <Application>Microsoft Macintosh PowerPoint</Application>
  <PresentationFormat>On-screen Show (4:3)</PresentationFormat>
  <Paragraphs>215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Notebook3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Brainy Betty,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Backgrounds</dc:title>
  <dc:creator>Nandini Shastry</dc:creator>
  <cp:lastModifiedBy>User</cp:lastModifiedBy>
  <cp:revision>52</cp:revision>
  <dcterms:created xsi:type="dcterms:W3CDTF">2006-09-25T20:10:35Z</dcterms:created>
  <dcterms:modified xsi:type="dcterms:W3CDTF">2015-04-13T01:39:53Z</dcterms:modified>
</cp:coreProperties>
</file>