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60" r:id="rId4"/>
    <p:sldId id="288" r:id="rId5"/>
    <p:sldId id="314" r:id="rId6"/>
    <p:sldId id="319" r:id="rId7"/>
    <p:sldId id="320" r:id="rId8"/>
    <p:sldId id="315" r:id="rId9"/>
    <p:sldId id="321" r:id="rId10"/>
    <p:sldId id="302" r:id="rId11"/>
    <p:sldId id="322" r:id="rId12"/>
    <p:sldId id="289" r:id="rId13"/>
    <p:sldId id="303" r:id="rId14"/>
    <p:sldId id="323" r:id="rId15"/>
    <p:sldId id="327" r:id="rId16"/>
    <p:sldId id="325" r:id="rId17"/>
    <p:sldId id="326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endParaRPr lang="en-US" sz="3400" dirty="0" smtClean="0">
              <a:solidFill>
                <a:srgbClr val="000000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/>
              <a:t>I will </a:t>
            </a:r>
            <a:r>
              <a:rPr lang="en-US" sz="3600" dirty="0" smtClean="0"/>
              <a:t>distinguish between polar &amp; nonpolar compounds and bonds.</a:t>
            </a:r>
            <a:endParaRPr lang="en-US" sz="3600" dirty="0"/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latin typeface="Stencil"/>
                <a:ea typeface="ＭＳ Ｐゴシック" charset="-128"/>
                <a:cs typeface="Stencil"/>
              </a:rPr>
              <a:t> </a:t>
            </a:r>
            <a:r>
              <a:rPr lang="en-US" sz="3600" dirty="0"/>
              <a:t>How do we </a:t>
            </a:r>
            <a:r>
              <a:rPr lang="en-US" sz="3600" dirty="0" smtClean="0"/>
              <a:t>distinguish between polar &amp; nonpolar compounds &amp; bonds?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Do Now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Slip.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 dipole moment?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It is when a molecular has a partially positive end and partially negative end.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***IMPORTANT: Only occurs in polar covalent bonds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Symbol used to represent it: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64103" b="53132"/>
          <a:stretch/>
        </p:blipFill>
        <p:spPr>
          <a:xfrm>
            <a:off x="3733800" y="4953000"/>
            <a:ext cx="4805827" cy="15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5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 dipole moment?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(Continued)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92949"/>
              </p:ext>
            </p:extLst>
          </p:nvPr>
        </p:nvGraphicFramePr>
        <p:xfrm>
          <a:off x="4114800" y="2286000"/>
          <a:ext cx="4947648" cy="307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6819900" imgH="4241800" progId="Word.Document.12">
                  <p:embed/>
                </p:oleObj>
              </mc:Choice>
              <mc:Fallback>
                <p:oleObj name="Document" r:id="rId4" imgW="68199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86000"/>
                        <a:ext cx="4947648" cy="3077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64103" b="53132"/>
          <a:stretch/>
        </p:blipFill>
        <p:spPr>
          <a:xfrm>
            <a:off x="5589642" y="2209800"/>
            <a:ext cx="317335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1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To draw a dipole moment: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FontTx/>
              <a:buNone/>
            </a:pPr>
            <a:endParaRPr lang="en-US" sz="2400" b="1" u="sng" dirty="0"/>
          </a:p>
          <a:p>
            <a:pPr marL="0" indent="0">
              <a:buFontTx/>
              <a:buNone/>
            </a:pPr>
            <a:r>
              <a:rPr lang="en-US" sz="2400" b="1" u="sng" dirty="0" smtClean="0"/>
              <a:t>Examples:</a:t>
            </a:r>
          </a:p>
          <a:p>
            <a:r>
              <a:rPr lang="en-US" sz="2400" b="1" dirty="0" smtClean="0"/>
              <a:t>HF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err="1" smtClean="0"/>
              <a:t>HCl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smtClean="0"/>
              <a:t>CO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362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6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YOU TRY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415708"/>
              </p:ext>
            </p:extLst>
          </p:nvPr>
        </p:nvGraphicFramePr>
        <p:xfrm>
          <a:off x="1600200" y="2403918"/>
          <a:ext cx="6172200" cy="414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4" imgW="6819900" imgH="4584700" progId="Word.Document.12">
                  <p:embed/>
                </p:oleObj>
              </mc:Choice>
              <mc:Fallback>
                <p:oleObj name="Document" r:id="rId4" imgW="6819900" imgH="458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2403918"/>
                        <a:ext cx="6172200" cy="4149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15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23" t="16412" r="6014" b="10574"/>
          <a:stretch/>
        </p:blipFill>
        <p:spPr>
          <a:xfrm>
            <a:off x="381000" y="1676400"/>
            <a:ext cx="8458200" cy="48768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28800" y="1981200"/>
            <a:ext cx="3581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Nonpolar covalent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compound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2971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Compounds where electrons are spread out evenly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962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Example: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5269468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Shape: </a:t>
            </a:r>
            <a:r>
              <a:rPr lang="en-US" dirty="0" smtClean="0">
                <a:solidFill>
                  <a:srgbClr val="800000"/>
                </a:solidFill>
              </a:rPr>
              <a:t>Symmetrical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943600" y="2057400"/>
            <a:ext cx="3581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Polar covalent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compound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191000" y="2362200"/>
            <a:ext cx="8382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Both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2971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Compounds where electrons are not spread out evenly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3962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Example:</a:t>
            </a:r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53734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Shape: 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Asymmetrical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7600" y="3352800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Covalent compounds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(between two nonmetals)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038600"/>
            <a:ext cx="1244600" cy="113145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755" t="7722" r="5991" b="19937"/>
          <a:stretch/>
        </p:blipFill>
        <p:spPr>
          <a:xfrm>
            <a:off x="6858000" y="4419600"/>
            <a:ext cx="1208508" cy="99060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77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YOU 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528932"/>
              </p:ext>
            </p:extLst>
          </p:nvPr>
        </p:nvGraphicFramePr>
        <p:xfrm>
          <a:off x="844326" y="2209799"/>
          <a:ext cx="5632674" cy="460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7048500" imgH="5765800" progId="Word.Document.12">
                  <p:embed/>
                </p:oleObj>
              </mc:Choice>
              <mc:Fallback>
                <p:oleObj name="Document" r:id="rId4" imgW="7048500" imgH="576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4326" y="2209799"/>
                        <a:ext cx="5632674" cy="4607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9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#1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63246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26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#4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6388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60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5.9</a:t>
            </a:r>
          </a:p>
          <a:p>
            <a:endParaRPr lang="en-US" sz="2600" dirty="0" smtClean="0"/>
          </a:p>
          <a:p>
            <a:r>
              <a:rPr lang="en-US" sz="2600" dirty="0" smtClean="0"/>
              <a:t>Write a summary of today’s lesson</a:t>
            </a:r>
          </a:p>
          <a:p>
            <a:endParaRPr lang="en-US" sz="2600" dirty="0" smtClean="0"/>
          </a:p>
          <a:p>
            <a:r>
              <a:rPr lang="en-US" sz="2600" dirty="0" smtClean="0"/>
              <a:t>Create two questions</a:t>
            </a:r>
          </a:p>
          <a:p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ANNOUNCEMENTS:</a:t>
            </a:r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polar </a:t>
            </a:r>
            <a:r>
              <a:rPr lang="en-US" sz="2400" b="1" dirty="0">
                <a:solidFill>
                  <a:schemeClr val="bg1"/>
                </a:solidFill>
              </a:rPr>
              <a:t>&amp; nonpolar compounds &amp; bonds?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</a:t>
            </a:r>
            <a:r>
              <a:rPr lang="en-US" sz="3200" b="1" u="sng" dirty="0" smtClean="0"/>
              <a:t>NOW:</a:t>
            </a:r>
          </a:p>
          <a:p>
            <a:pPr marL="0" indent="0">
              <a:buNone/>
            </a:pPr>
            <a:r>
              <a:rPr lang="en-US" sz="3200"/>
              <a:t>Draw the Lewis Dot Structure of C</a:t>
            </a:r>
            <a:r>
              <a:rPr lang="en-US" sz="3200" baseline="-25000"/>
              <a:t>2</a:t>
            </a:r>
            <a:r>
              <a:rPr lang="en-US" sz="3200"/>
              <a:t>H</a:t>
            </a:r>
            <a:r>
              <a:rPr lang="en-US" sz="3200" baseline="-25000"/>
              <a:t>2</a:t>
            </a:r>
            <a:r>
              <a:rPr lang="en-US" sz="3200"/>
              <a:t> </a:t>
            </a: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</p:spTree>
    <p:extLst>
      <p:ext uri="{BB962C8B-B14F-4D97-AF65-F5344CB8AC3E}">
        <p14:creationId xmlns:p14="http://schemas.microsoft.com/office/powerpoint/2010/main" val="19714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How are the Lewis Dot </a:t>
            </a:r>
            <a:r>
              <a:rPr lang="en-US" sz="2400" dirty="0" smtClean="0">
                <a:solidFill>
                  <a:srgbClr val="800000"/>
                </a:solidFill>
              </a:rPr>
              <a:t>structures of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HF</a:t>
            </a:r>
            <a:r>
              <a:rPr lang="en-US" sz="2400" dirty="0" smtClean="0">
                <a:solidFill>
                  <a:srgbClr val="800000"/>
                </a:solidFill>
              </a:rPr>
              <a:t> and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F</a:t>
            </a:r>
            <a:r>
              <a:rPr lang="en-US" sz="2400" baseline="-25000" dirty="0">
                <a:solidFill>
                  <a:srgbClr val="800000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 different </a:t>
            </a:r>
            <a:r>
              <a:rPr lang="en-US" sz="2400" dirty="0">
                <a:solidFill>
                  <a:srgbClr val="800000"/>
                </a:solidFill>
              </a:rPr>
              <a:t>from each other? 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/>
              <a:t>HINT: Draw them first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does polarity mean?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Polar vs. Nonpolar covalent bonds</a:t>
            </a: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Polarity means separation of charges.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23" t="16412" r="6014" b="10574"/>
          <a:stretch/>
        </p:blipFill>
        <p:spPr>
          <a:xfrm>
            <a:off x="3962400" y="3505200"/>
            <a:ext cx="5029200" cy="31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23" t="16412" r="6014" b="10574"/>
          <a:stretch/>
        </p:blipFill>
        <p:spPr>
          <a:xfrm>
            <a:off x="381000" y="1676400"/>
            <a:ext cx="8458200" cy="48768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28800" y="1981200"/>
            <a:ext cx="3581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Nonpolar covalent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bond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2971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Electrons are attracted equally to both atoms in bond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962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Examples:  </a:t>
            </a:r>
            <a:r>
              <a:rPr lang="en-US" dirty="0" smtClean="0">
                <a:solidFill>
                  <a:srgbClr val="800000"/>
                </a:solidFill>
              </a:rPr>
              <a:t>Diatomic molecules (F</a:t>
            </a:r>
            <a:r>
              <a:rPr lang="en-US" baseline="-25000" dirty="0" smtClean="0">
                <a:solidFill>
                  <a:srgbClr val="800000"/>
                </a:solidFill>
              </a:rPr>
              <a:t>2</a:t>
            </a:r>
            <a:r>
              <a:rPr lang="en-US" dirty="0" smtClean="0">
                <a:solidFill>
                  <a:srgbClr val="800000"/>
                </a:solidFill>
              </a:rPr>
              <a:t>, H</a:t>
            </a:r>
            <a:r>
              <a:rPr lang="en-US" baseline="-25000" dirty="0" smtClean="0">
                <a:solidFill>
                  <a:srgbClr val="800000"/>
                </a:solidFill>
              </a:rPr>
              <a:t>2</a:t>
            </a:r>
            <a:r>
              <a:rPr lang="en-US" dirty="0" smtClean="0">
                <a:solidFill>
                  <a:srgbClr val="800000"/>
                </a:solidFill>
              </a:rPr>
              <a:t>, O</a:t>
            </a:r>
            <a:r>
              <a:rPr lang="en-US" baseline="-25000" dirty="0" smtClean="0">
                <a:solidFill>
                  <a:srgbClr val="800000"/>
                </a:solidFill>
              </a:rPr>
              <a:t>2)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49530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Electronegativity difference: </a:t>
            </a:r>
            <a:r>
              <a:rPr lang="en-US" dirty="0" smtClean="0">
                <a:solidFill>
                  <a:srgbClr val="800000"/>
                </a:solidFill>
              </a:rPr>
              <a:t>0.5 or less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943600" y="2057400"/>
            <a:ext cx="3581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Polar covalent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bond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191000" y="2362200"/>
            <a:ext cx="8382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Both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2971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Electrons are attracted to one atom more than another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3962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Examples:  </a:t>
            </a:r>
            <a:r>
              <a:rPr lang="en-US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HCl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, HF, </a:t>
            </a:r>
            <a:r>
              <a:rPr lang="en-US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CCl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4876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Electronegativity difference: </a:t>
            </a:r>
            <a:r>
              <a:rPr lang="en-US" dirty="0" smtClean="0">
                <a:solidFill>
                  <a:srgbClr val="800000"/>
                </a:solidFill>
              </a:rPr>
              <a:t>more than 0.5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7600" y="33528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Covalent bonds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(between two nonmetals)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5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6106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4800" b="1" dirty="0" smtClean="0">
                <a:solidFill>
                  <a:srgbClr val="000000"/>
                </a:solidFill>
                <a:latin typeface="Arial"/>
                <a:cs typeface="Arial"/>
              </a:rPr>
              <a:t>A Visual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8" y="2631244"/>
            <a:ext cx="8250482" cy="3230293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27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98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#1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/>
              <a:t>Which of the following compounds contains a nonpolar covalent bond?</a:t>
            </a:r>
          </a:p>
          <a:p>
            <a:r>
              <a:rPr lang="en-US" sz="2800" dirty="0"/>
              <a:t>A) CCl</a:t>
            </a:r>
            <a:r>
              <a:rPr lang="en-US" sz="2800" baseline="-25000" dirty="0"/>
              <a:t>4</a:t>
            </a:r>
            <a:r>
              <a:rPr lang="en-US" sz="2800" dirty="0"/>
              <a:t>	</a:t>
            </a:r>
          </a:p>
          <a:p>
            <a:r>
              <a:rPr lang="en-US" sz="2800" dirty="0"/>
              <a:t>B) </a:t>
            </a:r>
            <a:r>
              <a:rPr lang="en-US" sz="2800" dirty="0" err="1"/>
              <a:t>NaBr</a:t>
            </a:r>
            <a:r>
              <a:rPr lang="en-US" sz="2800" dirty="0"/>
              <a:t>	</a:t>
            </a:r>
          </a:p>
          <a:p>
            <a:r>
              <a:rPr lang="en-US" sz="2800" dirty="0"/>
              <a:t>C) HF</a:t>
            </a:r>
          </a:p>
          <a:p>
            <a:r>
              <a:rPr lang="en-US" sz="2800" dirty="0"/>
              <a:t>D) </a:t>
            </a:r>
            <a:r>
              <a:rPr lang="en-US" sz="2800" dirty="0" smtClean="0"/>
              <a:t>Br</a:t>
            </a:r>
            <a:r>
              <a:rPr lang="en-US" sz="2800" baseline="-25000" dirty="0" smtClean="0"/>
              <a:t>2</a:t>
            </a:r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You must write down your answer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AND your partner’s answer &amp; reasoning!</a:t>
            </a:r>
          </a:p>
          <a:p>
            <a:endParaRPr lang="en-US" sz="2400" i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393045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5.9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#2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/>
              <a:t>Which of the following does not a nonpolar covalent bond?</a:t>
            </a:r>
          </a:p>
          <a:p>
            <a:r>
              <a:rPr lang="en-US" sz="2800" dirty="0"/>
              <a:t>A) N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2800" dirty="0"/>
              <a:t>B) H</a:t>
            </a:r>
            <a:r>
              <a:rPr lang="en-US" sz="2800" baseline="-25000" dirty="0"/>
              <a:t>2</a:t>
            </a:r>
            <a:r>
              <a:rPr lang="en-US" sz="2800" dirty="0"/>
              <a:t>O	</a:t>
            </a:r>
          </a:p>
          <a:p>
            <a:r>
              <a:rPr lang="en-US" sz="2800" dirty="0"/>
              <a:t>C) O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2800" dirty="0"/>
              <a:t>D) CaI</a:t>
            </a:r>
            <a:r>
              <a:rPr lang="en-US" sz="2800" baseline="-25000" dirty="0"/>
              <a:t>2</a:t>
            </a:r>
            <a:endParaRPr lang="en-US" sz="2800" dirty="0"/>
          </a:p>
          <a:p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You must write down your answer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AND your partner’s answer &amp; reasoning!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4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605</TotalTime>
  <Words>867</Words>
  <Application>Microsoft Macintosh PowerPoint</Application>
  <PresentationFormat>On-screen Show (4:3)</PresentationFormat>
  <Paragraphs>316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59</cp:revision>
  <dcterms:created xsi:type="dcterms:W3CDTF">2006-09-25T20:10:35Z</dcterms:created>
  <dcterms:modified xsi:type="dcterms:W3CDTF">2015-04-13T01:40:11Z</dcterms:modified>
</cp:coreProperties>
</file>