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7" r:id="rId1"/>
  </p:sldMasterIdLst>
  <p:notesMasterIdLst>
    <p:notesMasterId r:id="rId19"/>
  </p:notesMasterIdLst>
  <p:sldIdLst>
    <p:sldId id="257" r:id="rId2"/>
    <p:sldId id="372" r:id="rId3"/>
    <p:sldId id="475" r:id="rId4"/>
    <p:sldId id="306" r:id="rId5"/>
    <p:sldId id="443" r:id="rId6"/>
    <p:sldId id="363" r:id="rId7"/>
    <p:sldId id="481" r:id="rId8"/>
    <p:sldId id="482" r:id="rId9"/>
    <p:sldId id="487" r:id="rId10"/>
    <p:sldId id="488" r:id="rId11"/>
    <p:sldId id="489" r:id="rId12"/>
    <p:sldId id="490" r:id="rId13"/>
    <p:sldId id="476" r:id="rId14"/>
    <p:sldId id="483" r:id="rId15"/>
    <p:sldId id="484" r:id="rId16"/>
    <p:sldId id="486" r:id="rId17"/>
    <p:sldId id="477"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7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65" d="100"/>
          <a:sy n="65" d="100"/>
        </p:scale>
        <p:origin x="-2184" y="-5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6EE796-8BB9-8E40-BF38-D52FCB9B1618}" type="datetimeFigureOut">
              <a:rPr lang="en-US" smtClean="0"/>
              <a:t>8/31/14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EE6601-88E3-EE42-92CE-0AEC8762A50B}" type="slidenum">
              <a:rPr lang="en-US" smtClean="0"/>
              <a:t>‹#›</a:t>
            </a:fld>
            <a:endParaRPr lang="en-US"/>
          </a:p>
        </p:txBody>
      </p:sp>
    </p:spTree>
    <p:extLst>
      <p:ext uri="{BB962C8B-B14F-4D97-AF65-F5344CB8AC3E}">
        <p14:creationId xmlns:p14="http://schemas.microsoft.com/office/powerpoint/2010/main" val="14154668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8/31/14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CBC95-73C3-6940-8688-C6D4C3AD3A7E}" type="datetimeFigureOut">
              <a:rPr lang="en-US" smtClean="0"/>
              <a:pPr/>
              <a:t>8/31/14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BCBC95-73C3-6940-8688-C6D4C3AD3A7E}" type="datetimeFigureOut">
              <a:rPr lang="en-US" smtClean="0"/>
              <a:pPr/>
              <a:t>8/31/14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BCBC95-73C3-6940-8688-C6D4C3AD3A7E}" type="datetimeFigureOut">
              <a:rPr lang="en-US" smtClean="0"/>
              <a:pPr/>
              <a:t>8/31/14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8/31/14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5B1FEA-406A-7749-A5C3-DDCB5F67A4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BCBC95-73C3-6940-8688-C6D4C3AD3A7E}" type="datetimeFigureOut">
              <a:rPr lang="en-US" smtClean="0"/>
              <a:pPr/>
              <a:t>8/31/14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BCBC95-73C3-6940-8688-C6D4C3AD3A7E}" type="datetimeFigureOut">
              <a:rPr lang="en-US" smtClean="0"/>
              <a:pPr/>
              <a:t>8/31/14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BCBC95-73C3-6940-8688-C6D4C3AD3A7E}" type="datetimeFigureOut">
              <a:rPr lang="en-US" smtClean="0"/>
              <a:pPr/>
              <a:t>8/31/14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CBC95-73C3-6940-8688-C6D4C3AD3A7E}" type="datetimeFigureOut">
              <a:rPr lang="en-US" smtClean="0"/>
              <a:pPr/>
              <a:t>8/31/14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CBC95-73C3-6940-8688-C6D4C3AD3A7E}" type="datetimeFigureOut">
              <a:rPr lang="en-US" smtClean="0"/>
              <a:pPr/>
              <a:t>8/31/14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CBC95-73C3-6940-8688-C6D4C3AD3A7E}" type="datetimeFigureOut">
              <a:rPr lang="en-US" smtClean="0"/>
              <a:pPr/>
              <a:t>8/31/14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24B31-E22C-0B4E-9FBB-D92B9D6F3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CBC95-73C3-6940-8688-C6D4C3AD3A7E}" type="datetimeFigureOut">
              <a:rPr lang="en-US" smtClean="0"/>
              <a:pPr/>
              <a:t>8/31/14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24B31-E22C-0B4E-9FBB-D92B9D6F350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package" Target="../embeddings/Microsoft_Word_Document2.docx"/><Relationship Id="rId5" Type="http://schemas.openxmlformats.org/officeDocument/2006/relationships/image" Target="../media/image8.png"/><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www.youtube.com/watch?v=VRWRmIEHr3A"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50000"/>
            <a:lumOff val="50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905000" y="1799718"/>
            <a:ext cx="7296150" cy="2615974"/>
          </a:xfrm>
        </p:spPr>
        <p:txBody>
          <a:bodyPr>
            <a:normAutofit fontScale="92500" lnSpcReduction="10000"/>
          </a:bodyPr>
          <a:lstStyle/>
          <a:p>
            <a:pPr algn="l" eaLnBrk="1" hangingPunct="1"/>
            <a:r>
              <a:rPr lang="en-US" sz="5100" b="1" u="sng" dirty="0" smtClean="0">
                <a:solidFill>
                  <a:schemeClr val="bg1"/>
                </a:solidFill>
                <a:latin typeface="Stencil"/>
                <a:ea typeface="ＭＳ Ｐゴシック" charset="-128"/>
                <a:cs typeface="Stencil"/>
              </a:rPr>
              <a:t>Objective:</a:t>
            </a:r>
          </a:p>
          <a:p>
            <a:r>
              <a:rPr lang="en-US" sz="3200" b="1" dirty="0" smtClean="0">
                <a:solidFill>
                  <a:schemeClr val="tx1"/>
                </a:solidFill>
              </a:rPr>
              <a:t>I will identify lab safety rules used to conduct an experiment.</a:t>
            </a:r>
          </a:p>
        </p:txBody>
      </p:sp>
      <p:sp>
        <p:nvSpPr>
          <p:cNvPr id="4" name="TextBox 3"/>
          <p:cNvSpPr txBox="1"/>
          <p:nvPr/>
        </p:nvSpPr>
        <p:spPr>
          <a:xfrm>
            <a:off x="1767799" y="565962"/>
            <a:ext cx="7407619" cy="1015663"/>
          </a:xfrm>
          <a:prstGeom prst="rect">
            <a:avLst/>
          </a:prstGeom>
          <a:solidFill>
            <a:schemeClr val="accent2">
              <a:lumMod val="60000"/>
              <a:lumOff val="40000"/>
            </a:schemeClr>
          </a:solidFill>
        </p:spPr>
        <p:txBody>
          <a:bodyPr wrap="square">
            <a:prstTxWarp prst="textNoShape">
              <a:avLst/>
            </a:prstTxWarp>
            <a:spAutoFit/>
          </a:bodyPr>
          <a:lstStyle/>
          <a:p>
            <a:pPr algn="ctr"/>
            <a:r>
              <a:rPr lang="en-US" sz="3000" b="1" dirty="0" smtClean="0">
                <a:solidFill>
                  <a:schemeClr val="bg1">
                    <a:lumMod val="85000"/>
                    <a:lumOff val="15000"/>
                  </a:schemeClr>
                </a:solidFill>
              </a:rPr>
              <a:t>Aim</a:t>
            </a:r>
            <a:r>
              <a:rPr lang="en-US" sz="3000" b="1" dirty="0" smtClean="0">
                <a:solidFill>
                  <a:schemeClr val="bg1"/>
                </a:solidFill>
              </a:rPr>
              <a:t>: </a:t>
            </a:r>
            <a:r>
              <a:rPr lang="en-US" sz="3000" b="1" dirty="0" smtClean="0">
                <a:solidFill>
                  <a:srgbClr val="000000"/>
                </a:solidFill>
              </a:rPr>
              <a:t>How do I conduct a lab experiment using lab safety rules?  </a:t>
            </a:r>
          </a:p>
        </p:txBody>
      </p:sp>
      <p:sp>
        <p:nvSpPr>
          <p:cNvPr id="8" name="TextBox 7"/>
          <p:cNvSpPr txBox="1"/>
          <p:nvPr/>
        </p:nvSpPr>
        <p:spPr>
          <a:xfrm>
            <a:off x="0" y="24490"/>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smtClean="0"/>
              <a:t>Lab 1: Lab Safety</a:t>
            </a:r>
            <a:endParaRPr lang="en-US" sz="2400" dirty="0"/>
          </a:p>
        </p:txBody>
      </p:sp>
      <p:sp>
        <p:nvSpPr>
          <p:cNvPr id="9" name="TextBox 8"/>
          <p:cNvSpPr txBox="1"/>
          <p:nvPr/>
        </p:nvSpPr>
        <p:spPr>
          <a:xfrm>
            <a:off x="0" y="563986"/>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 </a:t>
            </a:r>
          </a:p>
          <a:p>
            <a:pPr algn="ctr"/>
            <a:r>
              <a:rPr lang="en-US" sz="3000" b="1" dirty="0" smtClean="0"/>
              <a:t>1</a:t>
            </a:r>
            <a:endParaRPr lang="en-US" sz="3000" b="1" dirty="0"/>
          </a:p>
        </p:txBody>
      </p:sp>
      <p:cxnSp>
        <p:nvCxnSpPr>
          <p:cNvPr id="11" name="Straight Connector 10"/>
          <p:cNvCxnSpPr/>
          <p:nvPr/>
        </p:nvCxnSpPr>
        <p:spPr>
          <a:xfrm>
            <a:off x="-30261" y="166316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a:off x="76200" y="1754577"/>
            <a:ext cx="1828800" cy="5083885"/>
            <a:chOff x="76200" y="293448"/>
            <a:chExt cx="1828800" cy="4969413"/>
          </a:xfrm>
        </p:grpSpPr>
        <p:sp>
          <p:nvSpPr>
            <p:cNvPr id="12" name="Rounded Rectangle 11"/>
            <p:cNvSpPr/>
            <p:nvPr/>
          </p:nvSpPr>
          <p:spPr>
            <a:xfrm>
              <a:off x="76200" y="293448"/>
              <a:ext cx="1828800" cy="4969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94002" y="577333"/>
              <a:ext cx="1453199" cy="369332"/>
            </a:xfrm>
            <a:prstGeom prst="rect">
              <a:avLst/>
            </a:prstGeom>
            <a:solidFill>
              <a:schemeClr val="accent2">
                <a:lumMod val="50000"/>
              </a:schemeClr>
            </a:solidFill>
          </p:spPr>
          <p:txBody>
            <a:bodyPr wrap="square" rtlCol="0">
              <a:spAutoFit/>
            </a:bodyPr>
            <a:lstStyle/>
            <a:p>
              <a:pPr algn="ctr"/>
              <a:r>
                <a:rPr lang="en-US" u="sng" dirty="0" smtClean="0">
                  <a:latin typeface="Stencil" pitchFamily="82" charset="0"/>
                </a:rPr>
                <a:t>AGENDA</a:t>
              </a:r>
              <a:endParaRPr lang="en-US" u="sng" dirty="0">
                <a:latin typeface="Stencil" pitchFamily="82" charset="0"/>
              </a:endParaRPr>
            </a:p>
          </p:txBody>
        </p:sp>
        <p:sp>
          <p:nvSpPr>
            <p:cNvPr id="14" name="TextBox 13"/>
            <p:cNvSpPr txBox="1"/>
            <p:nvPr/>
          </p:nvSpPr>
          <p:spPr>
            <a:xfrm>
              <a:off x="299401" y="1598950"/>
              <a:ext cx="1453199" cy="369332"/>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
          <p:nvSpPr>
            <p:cNvPr id="15" name="TextBox 14"/>
            <p:cNvSpPr txBox="1"/>
            <p:nvPr/>
          </p:nvSpPr>
          <p:spPr>
            <a:xfrm>
              <a:off x="299401" y="2057400"/>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16" name="TextBox 15"/>
            <p:cNvSpPr txBox="1"/>
            <p:nvPr/>
          </p:nvSpPr>
          <p:spPr>
            <a:xfrm>
              <a:off x="299401" y="2514600"/>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17" name="TextBox 16"/>
            <p:cNvSpPr txBox="1"/>
            <p:nvPr/>
          </p:nvSpPr>
          <p:spPr>
            <a:xfrm>
              <a:off x="299401" y="2990129"/>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18" name="TextBox 17"/>
            <p:cNvSpPr txBox="1"/>
            <p:nvPr/>
          </p:nvSpPr>
          <p:spPr>
            <a:xfrm>
              <a:off x="299401" y="3446560"/>
              <a:ext cx="1453199" cy="369332"/>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sp>
          <p:nvSpPr>
            <p:cNvPr id="19" name="TextBox 18"/>
            <p:cNvSpPr txBox="1"/>
            <p:nvPr/>
          </p:nvSpPr>
          <p:spPr>
            <a:xfrm>
              <a:off x="294001" y="1066800"/>
              <a:ext cx="1453199" cy="369332"/>
            </a:xfrm>
            <a:prstGeom prst="rect">
              <a:avLst/>
            </a:prstGeom>
            <a:solidFill>
              <a:schemeClr val="accent2">
                <a:lumMod val="40000"/>
                <a:lumOff val="60000"/>
              </a:schemeClr>
            </a:solidFill>
          </p:spPr>
          <p:txBody>
            <a:bodyPr wrap="square" rtlCol="0">
              <a:spAutoFit/>
            </a:bodyPr>
            <a:lstStyle/>
            <a:p>
              <a:r>
                <a:rPr lang="en-US" dirty="0" smtClean="0">
                  <a:solidFill>
                    <a:schemeClr val="bg1"/>
                  </a:solidFill>
                </a:rPr>
                <a:t>Do Now</a:t>
              </a:r>
              <a:endParaRPr lang="en-US" dirty="0">
                <a:solidFill>
                  <a:schemeClr val="bg1"/>
                </a:solidFill>
              </a:endParaRPr>
            </a:p>
          </p:txBody>
        </p:sp>
      </p:grpSp>
      <p:pic>
        <p:nvPicPr>
          <p:cNvPr id="3" name="Picture 2"/>
          <p:cNvPicPr>
            <a:picLocks noChangeAspect="1"/>
          </p:cNvPicPr>
          <p:nvPr/>
        </p:nvPicPr>
        <p:blipFill>
          <a:blip r:embed="rId2"/>
          <a:stretch>
            <a:fillRect/>
          </a:stretch>
        </p:blipFill>
        <p:spPr>
          <a:xfrm>
            <a:off x="520426" y="5568464"/>
            <a:ext cx="871830" cy="957382"/>
          </a:xfrm>
          <a:prstGeom prst="rect">
            <a:avLst/>
          </a:prstGeom>
        </p:spPr>
      </p:pic>
      <p:pic>
        <p:nvPicPr>
          <p:cNvPr id="2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4310" y="4415692"/>
            <a:ext cx="1758511" cy="2369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Content Placeholder 2"/>
          <p:cNvSpPr txBox="1">
            <a:spLocks/>
          </p:cNvSpPr>
          <p:nvPr/>
        </p:nvSpPr>
        <p:spPr>
          <a:xfrm>
            <a:off x="3732821" y="4415692"/>
            <a:ext cx="5411179" cy="2442308"/>
          </a:xfrm>
          <a:prstGeom prst="rect">
            <a:avLst/>
          </a:prstGeom>
          <a:solidFill>
            <a:schemeClr val="accent2">
              <a:lumMod val="60000"/>
              <a:lumOff val="40000"/>
            </a:schemeClr>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3500" b="1" u="sng" dirty="0" smtClean="0">
                <a:solidFill>
                  <a:srgbClr val="000000"/>
                </a:solidFill>
                <a:latin typeface="Stencil" pitchFamily="82" charset="0"/>
              </a:rPr>
              <a:t>Do Now</a:t>
            </a:r>
            <a:r>
              <a:rPr lang="en-US" sz="2200" b="1" dirty="0" smtClean="0">
                <a:solidFill>
                  <a:srgbClr val="000000"/>
                </a:solidFill>
                <a:latin typeface="Stencil" pitchFamily="82" charset="0"/>
              </a:rPr>
              <a:t>: </a:t>
            </a:r>
            <a:r>
              <a:rPr lang="en-US" sz="2200" b="1" dirty="0" smtClean="0">
                <a:solidFill>
                  <a:srgbClr val="800000"/>
                </a:solidFill>
                <a:latin typeface="Corbel"/>
                <a:cs typeface="Corbel"/>
              </a:rPr>
              <a:t>(You have 5 minutes)</a:t>
            </a:r>
          </a:p>
          <a:p>
            <a:pPr algn="l"/>
            <a:endParaRPr lang="en-US" sz="2200" b="1" u="sng" dirty="0">
              <a:solidFill>
                <a:srgbClr val="800000"/>
              </a:solidFill>
              <a:latin typeface="Corbel"/>
              <a:cs typeface="Corbel"/>
            </a:endParaRPr>
          </a:p>
          <a:p>
            <a:pPr algn="l"/>
            <a:r>
              <a:rPr lang="en-US" sz="4000" b="1" dirty="0" smtClean="0">
                <a:solidFill>
                  <a:schemeClr val="bg1"/>
                </a:solidFill>
                <a:latin typeface="Corbel"/>
                <a:cs typeface="Corbel"/>
              </a:rPr>
              <a:t>Complete your do now!</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25000" lnSpcReduction="20000"/>
          </a:bodyPr>
          <a:lstStyle/>
          <a:p>
            <a:r>
              <a:rPr lang="en-US" sz="11200" b="1" u="sng" dirty="0" smtClean="0">
                <a:solidFill>
                  <a:srgbClr val="000000"/>
                </a:solidFill>
              </a:rPr>
              <a:t>ACTIVITY ANSWERS</a:t>
            </a:r>
          </a:p>
          <a:p>
            <a:pPr algn="l">
              <a:lnSpc>
                <a:spcPct val="120000"/>
              </a:lnSpc>
            </a:pPr>
            <a:r>
              <a:rPr lang="en-US" sz="8000" b="1" dirty="0">
                <a:solidFill>
                  <a:srgbClr val="000000"/>
                </a:solidFill>
              </a:rPr>
              <a:t>PREPARE FOR LABORATORY </a:t>
            </a:r>
            <a:r>
              <a:rPr lang="en-US" sz="8000" b="1" dirty="0" smtClean="0">
                <a:solidFill>
                  <a:srgbClr val="000000"/>
                </a:solidFill>
              </a:rPr>
              <a:t>WORK</a:t>
            </a:r>
            <a:r>
              <a:rPr lang="en-US" sz="8000" dirty="0">
                <a:solidFill>
                  <a:srgbClr val="000000"/>
                </a:solidFill>
              </a:rPr>
              <a:t> </a:t>
            </a:r>
          </a:p>
          <a:p>
            <a:pPr marL="1143000" lvl="0" indent="-1143000" algn="l">
              <a:lnSpc>
                <a:spcPct val="120000"/>
              </a:lnSpc>
              <a:buFont typeface="Arial"/>
              <a:buChar char="•"/>
            </a:pPr>
            <a:r>
              <a:rPr lang="en-US" sz="8000" dirty="0">
                <a:solidFill>
                  <a:srgbClr val="000000"/>
                </a:solidFill>
              </a:rPr>
              <a:t>Study laboratory procedures prior to class</a:t>
            </a:r>
            <a:r>
              <a:rPr lang="en-US" sz="8000" dirty="0" smtClean="0">
                <a:solidFill>
                  <a:srgbClr val="000000"/>
                </a:solidFill>
              </a:rPr>
              <a:t>.</a:t>
            </a:r>
            <a:r>
              <a:rPr lang="en-US" sz="8000" dirty="0">
                <a:solidFill>
                  <a:srgbClr val="000000"/>
                </a:solidFill>
              </a:rPr>
              <a:t> </a:t>
            </a:r>
          </a:p>
          <a:p>
            <a:pPr marL="1143000" lvl="0" indent="-1143000" algn="l">
              <a:lnSpc>
                <a:spcPct val="120000"/>
              </a:lnSpc>
              <a:buFont typeface="Arial"/>
              <a:buChar char="•"/>
            </a:pPr>
            <a:r>
              <a:rPr lang="en-US" sz="8000" dirty="0">
                <a:solidFill>
                  <a:srgbClr val="000000"/>
                </a:solidFill>
              </a:rPr>
              <a:t>Never perform unauthorized experiments</a:t>
            </a:r>
            <a:r>
              <a:rPr lang="en-US" sz="8000" dirty="0" smtClean="0">
                <a:solidFill>
                  <a:srgbClr val="000000"/>
                </a:solidFill>
              </a:rPr>
              <a:t>.</a:t>
            </a:r>
            <a:r>
              <a:rPr lang="en-US" sz="8000" dirty="0">
                <a:solidFill>
                  <a:srgbClr val="000000"/>
                </a:solidFill>
              </a:rPr>
              <a:t> </a:t>
            </a:r>
          </a:p>
          <a:p>
            <a:pPr marL="1143000" lvl="0" indent="-1143000" algn="l">
              <a:lnSpc>
                <a:spcPct val="120000"/>
              </a:lnSpc>
              <a:buFont typeface="Arial"/>
              <a:buChar char="•"/>
            </a:pPr>
            <a:r>
              <a:rPr lang="en-US" sz="8000" dirty="0">
                <a:solidFill>
                  <a:srgbClr val="000000"/>
                </a:solidFill>
              </a:rPr>
              <a:t>Keep your lab bench organized and free of apparel, books, and other clutter.</a:t>
            </a:r>
            <a:r>
              <a:rPr lang="en-US" sz="8000" dirty="0" smtClean="0">
                <a:solidFill>
                  <a:srgbClr val="000000"/>
                </a:solidFill>
              </a:rPr>
              <a:t> </a:t>
            </a:r>
            <a:r>
              <a:rPr lang="en-US" sz="8000" dirty="0">
                <a:solidFill>
                  <a:srgbClr val="000000"/>
                </a:solidFill>
              </a:rPr>
              <a:t> </a:t>
            </a:r>
          </a:p>
          <a:p>
            <a:pPr algn="l">
              <a:lnSpc>
                <a:spcPct val="120000"/>
              </a:lnSpc>
            </a:pPr>
            <a:r>
              <a:rPr lang="en-US" sz="8000" b="1" dirty="0">
                <a:solidFill>
                  <a:srgbClr val="000000"/>
                </a:solidFill>
              </a:rPr>
              <a:t>DRESS FOR LABORATORY </a:t>
            </a:r>
            <a:r>
              <a:rPr lang="en-US" sz="8000" b="1" dirty="0" smtClean="0">
                <a:solidFill>
                  <a:srgbClr val="000000"/>
                </a:solidFill>
              </a:rPr>
              <a:t>WORK</a:t>
            </a:r>
            <a:r>
              <a:rPr lang="en-US" sz="8000" b="1" dirty="0">
                <a:solidFill>
                  <a:srgbClr val="000000"/>
                </a:solidFill>
              </a:rPr>
              <a:t> </a:t>
            </a:r>
            <a:endParaRPr lang="en-US" sz="8000" dirty="0">
              <a:solidFill>
                <a:srgbClr val="000000"/>
              </a:solidFill>
            </a:endParaRPr>
          </a:p>
          <a:p>
            <a:pPr marL="1143000" lvl="0" indent="-1143000" algn="l">
              <a:lnSpc>
                <a:spcPct val="120000"/>
              </a:lnSpc>
              <a:buFont typeface="Arial"/>
              <a:buChar char="•"/>
            </a:pPr>
            <a:r>
              <a:rPr lang="en-US" sz="8000" dirty="0">
                <a:solidFill>
                  <a:srgbClr val="000000"/>
                </a:solidFill>
              </a:rPr>
              <a:t>Tie back long hair</a:t>
            </a:r>
            <a:r>
              <a:rPr lang="en-US" sz="8000" dirty="0" smtClean="0">
                <a:solidFill>
                  <a:srgbClr val="000000"/>
                </a:solidFill>
              </a:rPr>
              <a:t>.</a:t>
            </a:r>
            <a:endParaRPr lang="en-US" sz="8000" dirty="0">
              <a:solidFill>
                <a:srgbClr val="000000"/>
              </a:solidFill>
            </a:endParaRPr>
          </a:p>
          <a:p>
            <a:pPr marL="1143000" lvl="0" indent="-1143000" algn="l">
              <a:lnSpc>
                <a:spcPct val="120000"/>
              </a:lnSpc>
              <a:buFont typeface="Arial"/>
              <a:buChar char="•"/>
            </a:pPr>
            <a:r>
              <a:rPr lang="en-US" sz="8000" dirty="0">
                <a:solidFill>
                  <a:srgbClr val="000000"/>
                </a:solidFill>
              </a:rPr>
              <a:t>Wear shoes with tops</a:t>
            </a:r>
            <a:r>
              <a:rPr lang="en-US" sz="8000" dirty="0" smtClean="0">
                <a:solidFill>
                  <a:srgbClr val="000000"/>
                </a:solidFill>
              </a:rPr>
              <a:t>.</a:t>
            </a:r>
            <a:endParaRPr lang="en-US" sz="8000" dirty="0">
              <a:solidFill>
                <a:srgbClr val="000000"/>
              </a:solidFill>
            </a:endParaRPr>
          </a:p>
          <a:p>
            <a:pPr marL="1143000" lvl="0" indent="-1143000" algn="l">
              <a:lnSpc>
                <a:spcPct val="120000"/>
              </a:lnSpc>
              <a:buFont typeface="Arial"/>
              <a:buChar char="•"/>
            </a:pPr>
            <a:r>
              <a:rPr lang="en-US" sz="8000" dirty="0">
                <a:solidFill>
                  <a:srgbClr val="000000"/>
                </a:solidFill>
              </a:rPr>
              <a:t>Wear safety goggles during all laboratory sessions. </a:t>
            </a:r>
          </a:p>
          <a:p>
            <a:pPr algn="l"/>
            <a:endParaRPr lang="en-US" sz="3200" dirty="0">
              <a:solidFill>
                <a:schemeClr val="bg1"/>
              </a:solidFill>
            </a:endParaRP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1: Lab Safety</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1</a:t>
            </a:r>
            <a:endParaRPr lang="en-US" sz="3000" dirty="0"/>
          </a:p>
        </p:txBody>
      </p:sp>
      <p:sp>
        <p:nvSpPr>
          <p:cNvPr id="11" name="TextBox 10"/>
          <p:cNvSpPr txBox="1"/>
          <p:nvPr/>
        </p:nvSpPr>
        <p:spPr>
          <a:xfrm>
            <a:off x="1767799" y="526886"/>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conduct a lab experiment using lab safety rules?  </a:t>
            </a: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403501430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25000" lnSpcReduction="20000"/>
          </a:bodyPr>
          <a:lstStyle/>
          <a:p>
            <a:r>
              <a:rPr lang="en-US" sz="11200" b="1" u="sng" dirty="0" smtClean="0">
                <a:solidFill>
                  <a:srgbClr val="000000"/>
                </a:solidFill>
              </a:rPr>
              <a:t>ACTIVITY ANSWERS</a:t>
            </a:r>
            <a:endParaRPr lang="en-US" sz="8000" b="1" dirty="0" smtClean="0">
              <a:solidFill>
                <a:srgbClr val="000000"/>
              </a:solidFill>
            </a:endParaRPr>
          </a:p>
          <a:p>
            <a:pPr algn="l"/>
            <a:r>
              <a:rPr lang="en-US" sz="8000" b="1" dirty="0" smtClean="0">
                <a:solidFill>
                  <a:srgbClr val="000000"/>
                </a:solidFill>
              </a:rPr>
              <a:t>AVOID </a:t>
            </a:r>
            <a:r>
              <a:rPr lang="en-US" sz="8000" b="1" dirty="0">
                <a:solidFill>
                  <a:srgbClr val="000000"/>
                </a:solidFill>
              </a:rPr>
              <a:t>CONTACT WITH </a:t>
            </a:r>
            <a:r>
              <a:rPr lang="en-US" sz="8000" b="1" dirty="0" smtClean="0">
                <a:solidFill>
                  <a:srgbClr val="000000"/>
                </a:solidFill>
              </a:rPr>
              <a:t>CHEMICALS</a:t>
            </a:r>
            <a:endParaRPr lang="en-US" sz="8000" dirty="0">
              <a:solidFill>
                <a:srgbClr val="000000"/>
              </a:solidFill>
            </a:endParaRPr>
          </a:p>
          <a:p>
            <a:pPr marL="1143000" lvl="0" indent="-1143000" algn="l">
              <a:buFont typeface="Arial"/>
              <a:buChar char="•"/>
            </a:pPr>
            <a:r>
              <a:rPr lang="en-US" sz="8000" dirty="0">
                <a:solidFill>
                  <a:srgbClr val="000000"/>
                </a:solidFill>
              </a:rPr>
              <a:t>Never taste or "sniff" chemicals</a:t>
            </a:r>
            <a:r>
              <a:rPr lang="en-US" sz="8000" dirty="0" smtClean="0">
                <a:solidFill>
                  <a:srgbClr val="000000"/>
                </a:solidFill>
              </a:rPr>
              <a:t>.</a:t>
            </a:r>
            <a:r>
              <a:rPr lang="en-US" sz="8000" dirty="0">
                <a:solidFill>
                  <a:srgbClr val="000000"/>
                </a:solidFill>
              </a:rPr>
              <a:t> </a:t>
            </a:r>
          </a:p>
          <a:p>
            <a:pPr marL="1143000" lvl="0" indent="-1143000" algn="l">
              <a:buFont typeface="Arial"/>
              <a:buChar char="•"/>
            </a:pPr>
            <a:r>
              <a:rPr lang="en-US" sz="8000" dirty="0">
                <a:solidFill>
                  <a:srgbClr val="000000"/>
                </a:solidFill>
              </a:rPr>
              <a:t>When heating substances in a test tube, point the mouth away from people</a:t>
            </a:r>
            <a:r>
              <a:rPr lang="en-US" sz="8000" dirty="0" smtClean="0">
                <a:solidFill>
                  <a:srgbClr val="000000"/>
                </a:solidFill>
              </a:rPr>
              <a:t>.</a:t>
            </a:r>
            <a:r>
              <a:rPr lang="en-US" sz="8000" dirty="0">
                <a:solidFill>
                  <a:srgbClr val="000000"/>
                </a:solidFill>
              </a:rPr>
              <a:t> </a:t>
            </a:r>
          </a:p>
          <a:p>
            <a:pPr marL="1143000" lvl="0" indent="-1143000" algn="l">
              <a:buFont typeface="Arial"/>
              <a:buChar char="•"/>
            </a:pPr>
            <a:r>
              <a:rPr lang="en-US" sz="8000" dirty="0">
                <a:solidFill>
                  <a:srgbClr val="000000"/>
                </a:solidFill>
              </a:rPr>
              <a:t>Never carry dangerous chemicals or hot equipment near other people</a:t>
            </a:r>
            <a:r>
              <a:rPr lang="en-US" sz="8000" dirty="0" smtClean="0">
                <a:solidFill>
                  <a:srgbClr val="000000"/>
                </a:solidFill>
              </a:rPr>
              <a:t>.</a:t>
            </a:r>
            <a:endParaRPr lang="en-US" sz="8000" dirty="0">
              <a:solidFill>
                <a:srgbClr val="000000"/>
              </a:solidFill>
            </a:endParaRPr>
          </a:p>
          <a:p>
            <a:pPr algn="l"/>
            <a:r>
              <a:rPr lang="en-US" sz="8000" b="1" dirty="0">
                <a:solidFill>
                  <a:srgbClr val="000000"/>
                </a:solidFill>
              </a:rPr>
              <a:t>AVOID </a:t>
            </a:r>
            <a:r>
              <a:rPr lang="en-US" sz="8000" b="1" dirty="0" smtClean="0">
                <a:solidFill>
                  <a:srgbClr val="000000"/>
                </a:solidFill>
              </a:rPr>
              <a:t>HAZARDS</a:t>
            </a:r>
            <a:endParaRPr lang="en-US" sz="8000" dirty="0">
              <a:solidFill>
                <a:srgbClr val="000000"/>
              </a:solidFill>
            </a:endParaRPr>
          </a:p>
          <a:p>
            <a:pPr marL="1143000" lvl="0" indent="-1143000" algn="l">
              <a:buFont typeface="Arial"/>
              <a:buChar char="•"/>
            </a:pPr>
            <a:r>
              <a:rPr lang="en-US" sz="8000" dirty="0">
                <a:solidFill>
                  <a:srgbClr val="000000"/>
                </a:solidFill>
              </a:rPr>
              <a:t>Use caution when handling hot glassware. </a:t>
            </a:r>
            <a:r>
              <a:rPr lang="en-US" sz="8000" dirty="0" smtClean="0">
                <a:solidFill>
                  <a:srgbClr val="000000"/>
                </a:solidFill>
              </a:rPr>
              <a:t> </a:t>
            </a:r>
          </a:p>
          <a:p>
            <a:pPr marL="1143000" lvl="0" indent="-1143000" algn="l">
              <a:buFont typeface="Arial"/>
              <a:buChar char="•"/>
            </a:pPr>
            <a:r>
              <a:rPr lang="en-US" sz="8000" dirty="0" smtClean="0">
                <a:solidFill>
                  <a:srgbClr val="000000"/>
                </a:solidFill>
              </a:rPr>
              <a:t>Turn </a:t>
            </a:r>
            <a:r>
              <a:rPr lang="en-US" sz="8000" dirty="0">
                <a:solidFill>
                  <a:srgbClr val="000000"/>
                </a:solidFill>
              </a:rPr>
              <a:t>off burners when not in use</a:t>
            </a:r>
            <a:r>
              <a:rPr lang="en-US" sz="8000" dirty="0" smtClean="0">
                <a:solidFill>
                  <a:srgbClr val="000000"/>
                </a:solidFill>
              </a:rPr>
              <a:t>.</a:t>
            </a:r>
            <a:endParaRPr lang="en-US" sz="8000" dirty="0">
              <a:solidFill>
                <a:srgbClr val="000000"/>
              </a:solidFill>
            </a:endParaRPr>
          </a:p>
          <a:p>
            <a:pPr marL="1143000" lvl="0" indent="-1143000" algn="l">
              <a:buFont typeface="Arial"/>
              <a:buChar char="•"/>
            </a:pPr>
            <a:r>
              <a:rPr lang="en-US" sz="8000" dirty="0">
                <a:solidFill>
                  <a:srgbClr val="000000"/>
                </a:solidFill>
              </a:rPr>
              <a:t>Do not bend or cut glass unless appropriately instructed by teacher</a:t>
            </a:r>
            <a:r>
              <a:rPr lang="en-US" sz="8000" dirty="0" smtClean="0">
                <a:solidFill>
                  <a:srgbClr val="000000"/>
                </a:solidFill>
              </a:rPr>
              <a:t>.</a:t>
            </a:r>
            <a:endParaRPr lang="en-US" sz="80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1: Lab Safety</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1</a:t>
            </a:r>
            <a:endParaRPr lang="en-US" sz="3000" dirty="0"/>
          </a:p>
        </p:txBody>
      </p:sp>
      <p:sp>
        <p:nvSpPr>
          <p:cNvPr id="11" name="TextBox 10"/>
          <p:cNvSpPr txBox="1"/>
          <p:nvPr/>
        </p:nvSpPr>
        <p:spPr>
          <a:xfrm>
            <a:off x="1767799" y="526886"/>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conduct a lab experiment using lab safety rules?  </a:t>
            </a: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36458898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55000" lnSpcReduction="20000"/>
          </a:bodyPr>
          <a:lstStyle/>
          <a:p>
            <a:r>
              <a:rPr lang="en-US" sz="5900" b="1" u="sng" dirty="0" smtClean="0">
                <a:solidFill>
                  <a:srgbClr val="000000"/>
                </a:solidFill>
              </a:rPr>
              <a:t>ACTIVITY ANSWERS</a:t>
            </a:r>
            <a:endParaRPr lang="en-US" sz="5900" b="1" dirty="0" smtClean="0">
              <a:solidFill>
                <a:srgbClr val="000000"/>
              </a:solidFill>
            </a:endParaRPr>
          </a:p>
          <a:p>
            <a:pPr algn="l"/>
            <a:r>
              <a:rPr lang="en-US" sz="3600" b="1" dirty="0">
                <a:solidFill>
                  <a:srgbClr val="000000"/>
                </a:solidFill>
              </a:rPr>
              <a:t>CLEAN </a:t>
            </a:r>
            <a:r>
              <a:rPr lang="en-US" sz="3600" b="1" dirty="0" smtClean="0">
                <a:solidFill>
                  <a:srgbClr val="000000"/>
                </a:solidFill>
              </a:rPr>
              <a:t>UP</a:t>
            </a:r>
            <a:endParaRPr lang="en-US" sz="3600" dirty="0">
              <a:solidFill>
                <a:srgbClr val="000000"/>
              </a:solidFill>
            </a:endParaRPr>
          </a:p>
          <a:p>
            <a:pPr marL="571500" lvl="0" indent="-571500" algn="l">
              <a:buFont typeface="Arial"/>
              <a:buChar char="•"/>
            </a:pPr>
            <a:r>
              <a:rPr lang="en-US" sz="3600" dirty="0">
                <a:solidFill>
                  <a:srgbClr val="000000"/>
                </a:solidFill>
              </a:rPr>
              <a:t>Consult teacher for proper disposal of chemicals</a:t>
            </a:r>
            <a:r>
              <a:rPr lang="en-US" sz="3600" dirty="0" smtClean="0">
                <a:solidFill>
                  <a:srgbClr val="000000"/>
                </a:solidFill>
              </a:rPr>
              <a:t>.</a:t>
            </a:r>
            <a:r>
              <a:rPr lang="en-US" sz="3600" dirty="0">
                <a:solidFill>
                  <a:srgbClr val="000000"/>
                </a:solidFill>
              </a:rPr>
              <a:t> </a:t>
            </a:r>
          </a:p>
          <a:p>
            <a:pPr marL="571500" lvl="0" indent="-571500" algn="l">
              <a:buFont typeface="Arial"/>
              <a:buChar char="•"/>
            </a:pPr>
            <a:r>
              <a:rPr lang="en-US" sz="3600" dirty="0">
                <a:solidFill>
                  <a:srgbClr val="000000"/>
                </a:solidFill>
              </a:rPr>
              <a:t>Wash hands thoroughly following experiments</a:t>
            </a:r>
            <a:r>
              <a:rPr lang="en-US" sz="3600" dirty="0" smtClean="0">
                <a:solidFill>
                  <a:srgbClr val="000000"/>
                </a:solidFill>
              </a:rPr>
              <a:t>.</a:t>
            </a:r>
            <a:r>
              <a:rPr lang="en-US" sz="3600" dirty="0">
                <a:solidFill>
                  <a:srgbClr val="000000"/>
                </a:solidFill>
              </a:rPr>
              <a:t> </a:t>
            </a:r>
          </a:p>
          <a:p>
            <a:pPr marL="571500" lvl="0" indent="-571500" algn="l">
              <a:buFont typeface="Arial"/>
              <a:buChar char="•"/>
            </a:pPr>
            <a:r>
              <a:rPr lang="en-US" sz="3600" dirty="0">
                <a:solidFill>
                  <a:srgbClr val="000000"/>
                </a:solidFill>
              </a:rPr>
              <a:t>Leave laboratory bench clean and neat</a:t>
            </a:r>
            <a:r>
              <a:rPr lang="en-US" sz="3600" dirty="0" smtClean="0">
                <a:solidFill>
                  <a:srgbClr val="000000"/>
                </a:solidFill>
              </a:rPr>
              <a:t>.</a:t>
            </a:r>
            <a:endParaRPr lang="en-US" sz="3600" dirty="0">
              <a:solidFill>
                <a:srgbClr val="000000"/>
              </a:solidFill>
            </a:endParaRPr>
          </a:p>
          <a:p>
            <a:pPr algn="l"/>
            <a:r>
              <a:rPr lang="en-US" sz="3600" b="1" dirty="0">
                <a:solidFill>
                  <a:srgbClr val="000000"/>
                </a:solidFill>
              </a:rPr>
              <a:t>IN CASE OF </a:t>
            </a:r>
            <a:r>
              <a:rPr lang="en-US" sz="3600" b="1" dirty="0" smtClean="0">
                <a:solidFill>
                  <a:srgbClr val="000000"/>
                </a:solidFill>
              </a:rPr>
              <a:t>ACCIDENT</a:t>
            </a:r>
            <a:endParaRPr lang="en-US" sz="3600" dirty="0">
              <a:solidFill>
                <a:srgbClr val="000000"/>
              </a:solidFill>
            </a:endParaRPr>
          </a:p>
          <a:p>
            <a:pPr marL="571500" lvl="0" indent="-571500" algn="l">
              <a:buFont typeface="Arial"/>
              <a:buChar char="•"/>
            </a:pPr>
            <a:r>
              <a:rPr lang="en-US" sz="3600" dirty="0">
                <a:solidFill>
                  <a:srgbClr val="000000"/>
                </a:solidFill>
              </a:rPr>
              <a:t>Report all accidents and spills immediately</a:t>
            </a:r>
            <a:r>
              <a:rPr lang="en-US" sz="3600" dirty="0" smtClean="0">
                <a:solidFill>
                  <a:srgbClr val="000000"/>
                </a:solidFill>
              </a:rPr>
              <a:t>.</a:t>
            </a:r>
            <a:endParaRPr lang="en-US" sz="3600" dirty="0">
              <a:solidFill>
                <a:srgbClr val="000000"/>
              </a:solidFill>
            </a:endParaRPr>
          </a:p>
          <a:p>
            <a:pPr marL="571500" lvl="0" indent="-571500" algn="l">
              <a:buFont typeface="Arial"/>
              <a:buChar char="•"/>
            </a:pPr>
            <a:r>
              <a:rPr lang="en-US" sz="3600" dirty="0">
                <a:solidFill>
                  <a:srgbClr val="000000"/>
                </a:solidFill>
              </a:rPr>
              <a:t>Place broken glass in designated containers</a:t>
            </a:r>
            <a:r>
              <a:rPr lang="en-US" sz="3600" dirty="0" smtClean="0">
                <a:solidFill>
                  <a:srgbClr val="000000"/>
                </a:solidFill>
              </a:rPr>
              <a:t>.</a:t>
            </a:r>
            <a:endParaRPr lang="en-US" sz="3600" dirty="0">
              <a:solidFill>
                <a:srgbClr val="000000"/>
              </a:solidFill>
            </a:endParaRPr>
          </a:p>
          <a:p>
            <a:pPr marL="571500" lvl="0" indent="-571500" algn="l">
              <a:buFont typeface="Arial"/>
              <a:buChar char="•"/>
            </a:pPr>
            <a:r>
              <a:rPr lang="en-US" sz="3600" dirty="0">
                <a:solidFill>
                  <a:srgbClr val="000000"/>
                </a:solidFill>
              </a:rPr>
              <a:t>If chemicals get in your eyes, wash them for at least 15 minutes with an eyewash</a:t>
            </a:r>
            <a:r>
              <a:rPr lang="en-US" sz="3600" dirty="0" smtClean="0">
                <a:solidFill>
                  <a:srgbClr val="000000"/>
                </a:solidFill>
              </a:rPr>
              <a:t>.</a:t>
            </a:r>
            <a:endParaRPr lang="en-US" sz="36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1: Lab Safety</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1</a:t>
            </a:r>
            <a:endParaRPr lang="en-US" sz="3000" dirty="0"/>
          </a:p>
        </p:txBody>
      </p:sp>
      <p:sp>
        <p:nvSpPr>
          <p:cNvPr id="11" name="TextBox 10"/>
          <p:cNvSpPr txBox="1"/>
          <p:nvPr/>
        </p:nvSpPr>
        <p:spPr>
          <a:xfrm>
            <a:off x="1767799" y="526886"/>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conduct a lab experiment using lab safety rules?  </a:t>
            </a: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208284900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43998" cy="4704907"/>
          </a:xfrm>
        </p:spPr>
        <p:txBody>
          <a:bodyPr>
            <a:normAutofit/>
          </a:bodyPr>
          <a:lstStyle/>
          <a:p>
            <a:r>
              <a:rPr lang="en-US" sz="2400" b="1" u="sng" dirty="0" smtClean="0">
                <a:solidFill>
                  <a:srgbClr val="000000"/>
                </a:solidFill>
              </a:rPr>
              <a:t>BROKEN RULES SCENARIO</a:t>
            </a:r>
          </a:p>
          <a:p>
            <a:r>
              <a:rPr lang="en-US" sz="2400" b="1" dirty="0" smtClean="0">
                <a:solidFill>
                  <a:srgbClr val="000000"/>
                </a:solidFill>
              </a:rPr>
              <a:t>The </a:t>
            </a:r>
            <a:r>
              <a:rPr lang="en-US" sz="2400" b="1" dirty="0">
                <a:solidFill>
                  <a:srgbClr val="000000"/>
                </a:solidFill>
              </a:rPr>
              <a:t>Bikini Bottom gang has been learning safety rules during science class. Read </a:t>
            </a:r>
            <a:r>
              <a:rPr lang="en-US" sz="2400" b="1" dirty="0" smtClean="0">
                <a:solidFill>
                  <a:srgbClr val="000000"/>
                </a:solidFill>
              </a:rPr>
              <a:t>the</a:t>
            </a:r>
            <a:r>
              <a:rPr lang="en-US" sz="2400" dirty="0">
                <a:solidFill>
                  <a:srgbClr val="000000"/>
                </a:solidFill>
              </a:rPr>
              <a:t> </a:t>
            </a:r>
            <a:r>
              <a:rPr lang="en-US" sz="2400" b="1" dirty="0" smtClean="0">
                <a:solidFill>
                  <a:srgbClr val="000000"/>
                </a:solidFill>
              </a:rPr>
              <a:t>paragraphs </a:t>
            </a:r>
            <a:r>
              <a:rPr lang="en-US" sz="2400" b="1" dirty="0">
                <a:solidFill>
                  <a:srgbClr val="000000"/>
                </a:solidFill>
              </a:rPr>
              <a:t>below to find the broken safety rules and underline each one. How </a:t>
            </a:r>
            <a:r>
              <a:rPr lang="en-US" sz="2400" b="1" dirty="0" smtClean="0">
                <a:solidFill>
                  <a:srgbClr val="000000"/>
                </a:solidFill>
              </a:rPr>
              <a:t>many</a:t>
            </a:r>
            <a:r>
              <a:rPr lang="en-US" sz="2400" dirty="0">
                <a:solidFill>
                  <a:srgbClr val="000000"/>
                </a:solidFill>
              </a:rPr>
              <a:t> </a:t>
            </a:r>
            <a:r>
              <a:rPr lang="en-US" sz="2400" b="1" dirty="0" smtClean="0">
                <a:solidFill>
                  <a:srgbClr val="000000"/>
                </a:solidFill>
              </a:rPr>
              <a:t>can </a:t>
            </a:r>
            <a:r>
              <a:rPr lang="en-US" sz="2400" b="1" dirty="0">
                <a:solidFill>
                  <a:srgbClr val="000000"/>
                </a:solidFill>
              </a:rPr>
              <a:t>you find? After the scenario, state the </a:t>
            </a:r>
            <a:r>
              <a:rPr lang="en-US" sz="2400" b="1" dirty="0" smtClean="0">
                <a:solidFill>
                  <a:srgbClr val="000000"/>
                </a:solidFill>
              </a:rPr>
              <a:t>rules </a:t>
            </a:r>
            <a:r>
              <a:rPr lang="en-US" sz="2400" b="1" dirty="0">
                <a:solidFill>
                  <a:srgbClr val="000000"/>
                </a:solidFill>
              </a:rPr>
              <a:t>that </a:t>
            </a:r>
            <a:r>
              <a:rPr lang="en-US" sz="2400" b="1" dirty="0" smtClean="0">
                <a:solidFill>
                  <a:srgbClr val="000000"/>
                </a:solidFill>
              </a:rPr>
              <a:t>were </a:t>
            </a:r>
            <a:r>
              <a:rPr lang="en-US" sz="2400" b="1" dirty="0">
                <a:solidFill>
                  <a:srgbClr val="000000"/>
                </a:solidFill>
              </a:rPr>
              <a:t>broken and what is the correct rule.</a:t>
            </a:r>
            <a:r>
              <a:rPr lang="en-US" sz="2400" dirty="0">
                <a:solidFill>
                  <a:srgbClr val="000000"/>
                </a:solidFill>
              </a:rPr>
              <a:t> </a:t>
            </a: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1: Lab Safety</a:t>
            </a:r>
            <a:endParaRPr lang="en-US" sz="2400" dirty="0"/>
          </a:p>
        </p:txBody>
      </p:sp>
      <p:sp>
        <p:nvSpPr>
          <p:cNvPr id="10" name="TextBox 9"/>
          <p:cNvSpPr txBox="1"/>
          <p:nvPr/>
        </p:nvSpPr>
        <p:spPr>
          <a:xfrm>
            <a:off x="0" y="524910"/>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a:t>Lab </a:t>
            </a:r>
          </a:p>
          <a:p>
            <a:pPr algn="ctr"/>
            <a:r>
              <a:rPr lang="en-US" sz="3000" b="1" dirty="0"/>
              <a:t>1</a:t>
            </a:r>
          </a:p>
        </p:txBody>
      </p:sp>
      <p:sp>
        <p:nvSpPr>
          <p:cNvPr id="11" name="TextBox 10"/>
          <p:cNvSpPr txBox="1"/>
          <p:nvPr/>
        </p:nvSpPr>
        <p:spPr>
          <a:xfrm>
            <a:off x="1767799" y="546424"/>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conduct a lab experiment using lab safety rules?  </a:t>
            </a: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30" name="Group 29"/>
          <p:cNvGrpSpPr/>
          <p:nvPr/>
        </p:nvGrpSpPr>
        <p:grpSpPr>
          <a:xfrm>
            <a:off x="1" y="6339281"/>
            <a:ext cx="9143998" cy="518719"/>
            <a:chOff x="1" y="4752805"/>
            <a:chExt cx="9143998" cy="507039"/>
          </a:xfrm>
        </p:grpSpPr>
        <p:sp>
          <p:nvSpPr>
            <p:cNvPr id="31" name="Rounded Rectangle 3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6211050" y="4815175"/>
              <a:ext cx="1453199" cy="361016"/>
            </a:xfrm>
            <a:prstGeom prst="rect">
              <a:avLst/>
            </a:prstGeom>
            <a:solidFill>
              <a:schemeClr val="bg2">
                <a:lumMod val="50000"/>
                <a:lumOff val="50000"/>
              </a:schemeClr>
            </a:solidFill>
          </p:spPr>
          <p:txBody>
            <a:bodyPr wrap="square" rtlCol="0">
              <a:spAutoFit/>
            </a:bodyPr>
            <a:lstStyle/>
            <a:p>
              <a:r>
                <a:rPr lang="en-US" dirty="0" smtClean="0"/>
                <a:t>Work Period</a:t>
              </a:r>
              <a:endParaRPr lang="en-US" dirty="0"/>
            </a:p>
          </p:txBody>
        </p:sp>
        <p:sp>
          <p:nvSpPr>
            <p:cNvPr id="34" name="TextBox 33"/>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35" name="TextBox 34"/>
          <p:cNvSpPr txBox="1"/>
          <p:nvPr/>
        </p:nvSpPr>
        <p:spPr>
          <a:xfrm>
            <a:off x="3117450" y="6420618"/>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36" name="TextBox 35"/>
          <p:cNvSpPr txBox="1"/>
          <p:nvPr/>
        </p:nvSpPr>
        <p:spPr>
          <a:xfrm>
            <a:off x="4679699" y="6420618"/>
            <a:ext cx="1453199" cy="369332"/>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37" name="TextBox 36"/>
          <p:cNvSpPr txBox="1"/>
          <p:nvPr/>
        </p:nvSpPr>
        <p:spPr>
          <a:xfrm>
            <a:off x="1586099" y="6413191"/>
            <a:ext cx="1453199" cy="369332"/>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
        <p:nvSpPr>
          <p:cNvPr id="38" name="TextBox 37"/>
          <p:cNvSpPr txBox="1"/>
          <p:nvPr/>
        </p:nvSpPr>
        <p:spPr>
          <a:xfrm>
            <a:off x="78153" y="6420618"/>
            <a:ext cx="1453199"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Tree>
    <p:extLst>
      <p:ext uri="{BB962C8B-B14F-4D97-AF65-F5344CB8AC3E}">
        <p14:creationId xmlns:p14="http://schemas.microsoft.com/office/powerpoint/2010/main" val="10373496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43998" cy="4704907"/>
          </a:xfrm>
        </p:spPr>
        <p:txBody>
          <a:bodyPr>
            <a:normAutofit fontScale="85000" lnSpcReduction="10000"/>
          </a:bodyPr>
          <a:lstStyle/>
          <a:p>
            <a:r>
              <a:rPr lang="en-US" sz="2400" b="1" dirty="0" smtClean="0">
                <a:solidFill>
                  <a:srgbClr val="000000"/>
                </a:solidFill>
              </a:rPr>
              <a:t>Lab Safety Rules Scenario</a:t>
            </a:r>
          </a:p>
          <a:p>
            <a:r>
              <a:rPr lang="en-US" sz="2400" i="1" dirty="0">
                <a:solidFill>
                  <a:srgbClr val="000000"/>
                </a:solidFill>
              </a:rPr>
              <a:t>Each group will be assigned a scenario below. Every person in the group will create their own mini flyer featuring the “Do” and “Don’t” of that scenario. On the top, you will state the category that the scenario refers to. On the left side, list what should be done in the scenario. On the right side, you will explain what should not be done. </a:t>
            </a:r>
            <a:endParaRPr lang="en-US" sz="2400" dirty="0">
              <a:solidFill>
                <a:srgbClr val="000000"/>
              </a:solidFill>
            </a:endParaRPr>
          </a:p>
          <a:p>
            <a:r>
              <a:rPr lang="en-US" sz="2400" dirty="0">
                <a:solidFill>
                  <a:srgbClr val="000000"/>
                </a:solidFill>
              </a:rPr>
              <a:t> </a:t>
            </a:r>
          </a:p>
          <a:p>
            <a:r>
              <a:rPr lang="en-US" sz="2400" i="1" dirty="0">
                <a:solidFill>
                  <a:srgbClr val="000000"/>
                </a:solidFill>
              </a:rPr>
              <a:t>At the bottom, summarize in one paragraph why is it important to follow lab safety rules, using your scenario as an example to justify your answer. Use TIEDC as the format for your paragraph.</a:t>
            </a:r>
            <a:endParaRPr lang="en-US" sz="2400" dirty="0">
              <a:solidFill>
                <a:srgbClr val="000000"/>
              </a:solidFill>
            </a:endParaRPr>
          </a:p>
          <a:p>
            <a:r>
              <a:rPr lang="en-US" sz="2400" i="1" dirty="0">
                <a:solidFill>
                  <a:srgbClr val="000000"/>
                </a:solidFill>
              </a:rPr>
              <a:t> </a:t>
            </a:r>
            <a:endParaRPr lang="en-US" sz="24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1: Lab Safety</a:t>
            </a:r>
            <a:endParaRPr lang="en-US" sz="2400" dirty="0"/>
          </a:p>
        </p:txBody>
      </p:sp>
      <p:sp>
        <p:nvSpPr>
          <p:cNvPr id="10" name="TextBox 9"/>
          <p:cNvSpPr txBox="1"/>
          <p:nvPr/>
        </p:nvSpPr>
        <p:spPr>
          <a:xfrm>
            <a:off x="0" y="524910"/>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a:t>Lab </a:t>
            </a:r>
          </a:p>
          <a:p>
            <a:pPr algn="ctr"/>
            <a:r>
              <a:rPr lang="en-US" sz="3000" b="1" dirty="0"/>
              <a:t>1</a:t>
            </a:r>
          </a:p>
        </p:txBody>
      </p:sp>
      <p:sp>
        <p:nvSpPr>
          <p:cNvPr id="11" name="TextBox 10"/>
          <p:cNvSpPr txBox="1"/>
          <p:nvPr/>
        </p:nvSpPr>
        <p:spPr>
          <a:xfrm>
            <a:off x="1767799" y="546424"/>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conduct a lab experiment using lab safety rules?  </a:t>
            </a: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30" name="Group 29"/>
          <p:cNvGrpSpPr/>
          <p:nvPr/>
        </p:nvGrpSpPr>
        <p:grpSpPr>
          <a:xfrm>
            <a:off x="1" y="6339281"/>
            <a:ext cx="9143998" cy="518719"/>
            <a:chOff x="1" y="4752805"/>
            <a:chExt cx="9143998" cy="507039"/>
          </a:xfrm>
        </p:grpSpPr>
        <p:sp>
          <p:nvSpPr>
            <p:cNvPr id="31" name="Rounded Rectangle 3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6211050" y="4815175"/>
              <a:ext cx="1453199" cy="361016"/>
            </a:xfrm>
            <a:prstGeom prst="rect">
              <a:avLst/>
            </a:prstGeom>
            <a:solidFill>
              <a:schemeClr val="bg2">
                <a:lumMod val="50000"/>
                <a:lumOff val="50000"/>
              </a:schemeClr>
            </a:solidFill>
          </p:spPr>
          <p:txBody>
            <a:bodyPr wrap="square" rtlCol="0">
              <a:spAutoFit/>
            </a:bodyPr>
            <a:lstStyle/>
            <a:p>
              <a:r>
                <a:rPr lang="en-US" dirty="0" smtClean="0"/>
                <a:t>Work Period</a:t>
              </a:r>
              <a:endParaRPr lang="en-US" dirty="0"/>
            </a:p>
          </p:txBody>
        </p:sp>
        <p:sp>
          <p:nvSpPr>
            <p:cNvPr id="34" name="TextBox 33"/>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35" name="TextBox 34"/>
          <p:cNvSpPr txBox="1"/>
          <p:nvPr/>
        </p:nvSpPr>
        <p:spPr>
          <a:xfrm>
            <a:off x="3117450" y="6420618"/>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36" name="TextBox 35"/>
          <p:cNvSpPr txBox="1"/>
          <p:nvPr/>
        </p:nvSpPr>
        <p:spPr>
          <a:xfrm>
            <a:off x="4679699" y="6420618"/>
            <a:ext cx="1453199" cy="369332"/>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37" name="TextBox 36"/>
          <p:cNvSpPr txBox="1"/>
          <p:nvPr/>
        </p:nvSpPr>
        <p:spPr>
          <a:xfrm>
            <a:off x="1586099" y="6413191"/>
            <a:ext cx="1453199" cy="369332"/>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
        <p:nvSpPr>
          <p:cNvPr id="38" name="TextBox 37"/>
          <p:cNvSpPr txBox="1"/>
          <p:nvPr/>
        </p:nvSpPr>
        <p:spPr>
          <a:xfrm>
            <a:off x="78153" y="6420618"/>
            <a:ext cx="1453199"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Tree>
    <p:extLst>
      <p:ext uri="{BB962C8B-B14F-4D97-AF65-F5344CB8AC3E}">
        <p14:creationId xmlns:p14="http://schemas.microsoft.com/office/powerpoint/2010/main" val="31225933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43998" cy="4704907"/>
          </a:xfrm>
        </p:spPr>
        <p:txBody>
          <a:bodyPr>
            <a:normAutofit fontScale="85000" lnSpcReduction="10000"/>
          </a:bodyPr>
          <a:lstStyle/>
          <a:p>
            <a:r>
              <a:rPr lang="en-US" sz="2400" b="1" dirty="0" smtClean="0">
                <a:solidFill>
                  <a:srgbClr val="000000"/>
                </a:solidFill>
              </a:rPr>
              <a:t>Lab Safety Rules Scenario</a:t>
            </a:r>
          </a:p>
          <a:p>
            <a:r>
              <a:rPr lang="en-US" sz="2400" i="1" dirty="0">
                <a:solidFill>
                  <a:srgbClr val="000000"/>
                </a:solidFill>
              </a:rPr>
              <a:t>Divide the work in three:</a:t>
            </a:r>
          </a:p>
          <a:p>
            <a:pPr lvl="0"/>
            <a:r>
              <a:rPr lang="en-US" sz="2400" dirty="0">
                <a:solidFill>
                  <a:srgbClr val="000000"/>
                </a:solidFill>
              </a:rPr>
              <a:t>Task Manager: __________________________________________________         </a:t>
            </a:r>
          </a:p>
          <a:p>
            <a:pPr lvl="0"/>
            <a:r>
              <a:rPr lang="en-US" sz="2400" dirty="0">
                <a:solidFill>
                  <a:srgbClr val="000000"/>
                </a:solidFill>
              </a:rPr>
              <a:t>Spokesperson:    _________________________________________________ </a:t>
            </a:r>
          </a:p>
          <a:p>
            <a:pPr lvl="0"/>
            <a:r>
              <a:rPr lang="en-US" sz="2400" dirty="0">
                <a:solidFill>
                  <a:srgbClr val="000000"/>
                </a:solidFill>
              </a:rPr>
              <a:t>Record Keeper:  _________________________________________________ </a:t>
            </a:r>
          </a:p>
          <a:p>
            <a:pPr lvl="0"/>
            <a:r>
              <a:rPr lang="en-US" sz="2400" dirty="0">
                <a:solidFill>
                  <a:srgbClr val="000000"/>
                </a:solidFill>
              </a:rPr>
              <a:t>Resource Manager   _____________________________________________ </a:t>
            </a:r>
            <a:endParaRPr lang="en-US" sz="2400" dirty="0" smtClean="0">
              <a:solidFill>
                <a:srgbClr val="000000"/>
              </a:solidFill>
            </a:endParaRPr>
          </a:p>
          <a:p>
            <a:pPr lvl="0"/>
            <a:endParaRPr lang="en-US" sz="2400" dirty="0" smtClean="0">
              <a:solidFill>
                <a:srgbClr val="000000"/>
              </a:solidFill>
            </a:endParaRPr>
          </a:p>
          <a:p>
            <a:pPr lvl="0"/>
            <a:r>
              <a:rPr lang="en-US" sz="3500" b="1" dirty="0" smtClean="0">
                <a:solidFill>
                  <a:srgbClr val="FF0000"/>
                </a:solidFill>
              </a:rPr>
              <a:t>Let’s Go over group rating rubric</a:t>
            </a:r>
            <a:endParaRPr lang="en-US" sz="3500" b="1" dirty="0">
              <a:solidFill>
                <a:srgbClr val="FF0000"/>
              </a:solidFill>
            </a:endParaRPr>
          </a:p>
          <a:p>
            <a:r>
              <a:rPr lang="en-US" sz="2400" i="1" dirty="0">
                <a:solidFill>
                  <a:srgbClr val="000000"/>
                </a:solidFill>
              </a:rPr>
              <a:t> </a:t>
            </a:r>
            <a:endParaRPr lang="en-US" sz="24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1: Lab Safety</a:t>
            </a:r>
            <a:endParaRPr lang="en-US" sz="2400" dirty="0"/>
          </a:p>
        </p:txBody>
      </p:sp>
      <p:sp>
        <p:nvSpPr>
          <p:cNvPr id="10" name="TextBox 9"/>
          <p:cNvSpPr txBox="1"/>
          <p:nvPr/>
        </p:nvSpPr>
        <p:spPr>
          <a:xfrm>
            <a:off x="0" y="524910"/>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a:t>Lab </a:t>
            </a:r>
          </a:p>
          <a:p>
            <a:pPr algn="ctr"/>
            <a:r>
              <a:rPr lang="en-US" sz="3000" b="1" dirty="0"/>
              <a:t>1</a:t>
            </a:r>
          </a:p>
        </p:txBody>
      </p:sp>
      <p:sp>
        <p:nvSpPr>
          <p:cNvPr id="11" name="TextBox 10"/>
          <p:cNvSpPr txBox="1"/>
          <p:nvPr/>
        </p:nvSpPr>
        <p:spPr>
          <a:xfrm>
            <a:off x="1767799" y="546424"/>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conduct a lab experiment using lab safety rules?  </a:t>
            </a: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30" name="Group 29"/>
          <p:cNvGrpSpPr/>
          <p:nvPr/>
        </p:nvGrpSpPr>
        <p:grpSpPr>
          <a:xfrm>
            <a:off x="1" y="6339281"/>
            <a:ext cx="9143998" cy="518719"/>
            <a:chOff x="1" y="4752805"/>
            <a:chExt cx="9143998" cy="507039"/>
          </a:xfrm>
        </p:grpSpPr>
        <p:sp>
          <p:nvSpPr>
            <p:cNvPr id="31" name="Rounded Rectangle 3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6211050" y="4815175"/>
              <a:ext cx="1453199" cy="361016"/>
            </a:xfrm>
            <a:prstGeom prst="rect">
              <a:avLst/>
            </a:prstGeom>
            <a:solidFill>
              <a:schemeClr val="bg2">
                <a:lumMod val="50000"/>
                <a:lumOff val="50000"/>
              </a:schemeClr>
            </a:solidFill>
          </p:spPr>
          <p:txBody>
            <a:bodyPr wrap="square" rtlCol="0">
              <a:spAutoFit/>
            </a:bodyPr>
            <a:lstStyle/>
            <a:p>
              <a:r>
                <a:rPr lang="en-US" dirty="0" smtClean="0"/>
                <a:t>Work Period</a:t>
              </a:r>
              <a:endParaRPr lang="en-US" dirty="0"/>
            </a:p>
          </p:txBody>
        </p:sp>
        <p:sp>
          <p:nvSpPr>
            <p:cNvPr id="34" name="TextBox 33"/>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35" name="TextBox 34"/>
          <p:cNvSpPr txBox="1"/>
          <p:nvPr/>
        </p:nvSpPr>
        <p:spPr>
          <a:xfrm>
            <a:off x="3117450" y="6420618"/>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36" name="TextBox 35"/>
          <p:cNvSpPr txBox="1"/>
          <p:nvPr/>
        </p:nvSpPr>
        <p:spPr>
          <a:xfrm>
            <a:off x="4679699" y="6420618"/>
            <a:ext cx="1453199" cy="369332"/>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37" name="TextBox 36"/>
          <p:cNvSpPr txBox="1"/>
          <p:nvPr/>
        </p:nvSpPr>
        <p:spPr>
          <a:xfrm>
            <a:off x="1586099" y="6413191"/>
            <a:ext cx="1453199" cy="369332"/>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
        <p:nvSpPr>
          <p:cNvPr id="38" name="TextBox 37"/>
          <p:cNvSpPr txBox="1"/>
          <p:nvPr/>
        </p:nvSpPr>
        <p:spPr>
          <a:xfrm>
            <a:off x="78153" y="6420618"/>
            <a:ext cx="1453199"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Tree>
    <p:extLst>
      <p:ext uri="{BB962C8B-B14F-4D97-AF65-F5344CB8AC3E}">
        <p14:creationId xmlns:p14="http://schemas.microsoft.com/office/powerpoint/2010/main" val="224921214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43998" cy="4704907"/>
          </a:xfrm>
        </p:spPr>
        <p:txBody>
          <a:bodyPr>
            <a:normAutofit/>
          </a:bodyPr>
          <a:lstStyle/>
          <a:p>
            <a:r>
              <a:rPr lang="en-US" sz="2400" b="1" dirty="0" smtClean="0">
                <a:solidFill>
                  <a:srgbClr val="000000"/>
                </a:solidFill>
              </a:rPr>
              <a:t>MODEL LAYOUT</a:t>
            </a:r>
            <a:endParaRPr lang="en-US" sz="2400" dirty="0">
              <a:solidFill>
                <a:srgbClr val="000000"/>
              </a:solidFill>
            </a:endParaRPr>
          </a:p>
          <a:p>
            <a:r>
              <a:rPr lang="en-US" sz="2400" dirty="0">
                <a:solidFill>
                  <a:srgbClr val="000000"/>
                </a:solidFill>
              </a:rPr>
              <a:t> </a:t>
            </a:r>
          </a:p>
          <a:p>
            <a:r>
              <a:rPr lang="en-US" sz="2400" i="1" dirty="0">
                <a:solidFill>
                  <a:srgbClr val="000000"/>
                </a:solidFill>
              </a:rPr>
              <a:t> </a:t>
            </a:r>
            <a:endParaRPr lang="en-US" sz="24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1: Lab Safety</a:t>
            </a:r>
            <a:endParaRPr lang="en-US" sz="2400" dirty="0"/>
          </a:p>
        </p:txBody>
      </p:sp>
      <p:sp>
        <p:nvSpPr>
          <p:cNvPr id="10" name="TextBox 9"/>
          <p:cNvSpPr txBox="1"/>
          <p:nvPr/>
        </p:nvSpPr>
        <p:spPr>
          <a:xfrm>
            <a:off x="0" y="524910"/>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a:t>Lab </a:t>
            </a:r>
          </a:p>
          <a:p>
            <a:pPr algn="ctr"/>
            <a:r>
              <a:rPr lang="en-US" sz="3000" b="1" dirty="0"/>
              <a:t>1</a:t>
            </a:r>
          </a:p>
        </p:txBody>
      </p:sp>
      <p:sp>
        <p:nvSpPr>
          <p:cNvPr id="11" name="TextBox 10"/>
          <p:cNvSpPr txBox="1"/>
          <p:nvPr/>
        </p:nvSpPr>
        <p:spPr>
          <a:xfrm>
            <a:off x="1767799" y="546424"/>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to create a well-formulated introduction and conclusion?</a:t>
            </a: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30" name="Group 29"/>
          <p:cNvGrpSpPr/>
          <p:nvPr/>
        </p:nvGrpSpPr>
        <p:grpSpPr>
          <a:xfrm>
            <a:off x="1" y="6339281"/>
            <a:ext cx="9143998" cy="518719"/>
            <a:chOff x="1" y="4752805"/>
            <a:chExt cx="9143998" cy="507039"/>
          </a:xfrm>
        </p:grpSpPr>
        <p:sp>
          <p:nvSpPr>
            <p:cNvPr id="31" name="Rounded Rectangle 3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6211050" y="4815175"/>
              <a:ext cx="1453199" cy="361016"/>
            </a:xfrm>
            <a:prstGeom prst="rect">
              <a:avLst/>
            </a:prstGeom>
            <a:solidFill>
              <a:schemeClr val="bg2">
                <a:lumMod val="50000"/>
                <a:lumOff val="50000"/>
              </a:schemeClr>
            </a:solidFill>
          </p:spPr>
          <p:txBody>
            <a:bodyPr wrap="square" rtlCol="0">
              <a:spAutoFit/>
            </a:bodyPr>
            <a:lstStyle/>
            <a:p>
              <a:r>
                <a:rPr lang="en-US" dirty="0" smtClean="0"/>
                <a:t>Work Period</a:t>
              </a:r>
              <a:endParaRPr lang="en-US" dirty="0"/>
            </a:p>
          </p:txBody>
        </p:sp>
        <p:sp>
          <p:nvSpPr>
            <p:cNvPr id="34" name="TextBox 33"/>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35" name="TextBox 34"/>
          <p:cNvSpPr txBox="1"/>
          <p:nvPr/>
        </p:nvSpPr>
        <p:spPr>
          <a:xfrm>
            <a:off x="3117450" y="6420618"/>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36" name="TextBox 35"/>
          <p:cNvSpPr txBox="1"/>
          <p:nvPr/>
        </p:nvSpPr>
        <p:spPr>
          <a:xfrm>
            <a:off x="4679699" y="6420618"/>
            <a:ext cx="1453199" cy="369332"/>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37" name="TextBox 36"/>
          <p:cNvSpPr txBox="1"/>
          <p:nvPr/>
        </p:nvSpPr>
        <p:spPr>
          <a:xfrm>
            <a:off x="1586099" y="6413191"/>
            <a:ext cx="1453199" cy="369332"/>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
        <p:nvSpPr>
          <p:cNvPr id="38" name="TextBox 37"/>
          <p:cNvSpPr txBox="1"/>
          <p:nvPr/>
        </p:nvSpPr>
        <p:spPr>
          <a:xfrm>
            <a:off x="78153" y="6420618"/>
            <a:ext cx="1453199"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079164018"/>
              </p:ext>
            </p:extLst>
          </p:nvPr>
        </p:nvGraphicFramePr>
        <p:xfrm>
          <a:off x="78154" y="2685560"/>
          <a:ext cx="8929076" cy="2824285"/>
        </p:xfrm>
        <a:graphic>
          <a:graphicData uri="http://schemas.openxmlformats.org/presentationml/2006/ole">
            <mc:AlternateContent xmlns:mc="http://schemas.openxmlformats.org/markup-compatibility/2006">
              <mc:Choice xmlns:v="urn:schemas-microsoft-com:vml" Requires="v">
                <p:oleObj spid="_x0000_s2052" name="Document" r:id="rId4" imgW="6858000" imgH="1955800" progId="Word.Document.12">
                  <p:embed/>
                </p:oleObj>
              </mc:Choice>
              <mc:Fallback>
                <p:oleObj name="Document" r:id="rId4" imgW="6858000" imgH="1955800" progId="Word.Document.12">
                  <p:embed/>
                  <p:pic>
                    <p:nvPicPr>
                      <p:cNvPr id="0" name=""/>
                      <p:cNvPicPr/>
                      <p:nvPr/>
                    </p:nvPicPr>
                    <p:blipFill>
                      <a:blip r:embed="rId5"/>
                      <a:stretch>
                        <a:fillRect/>
                      </a:stretch>
                    </p:blipFill>
                    <p:spPr>
                      <a:xfrm>
                        <a:off x="78154" y="2685560"/>
                        <a:ext cx="8929076" cy="2824285"/>
                      </a:xfrm>
                      <a:prstGeom prst="rect">
                        <a:avLst/>
                      </a:prstGeom>
                    </p:spPr>
                  </p:pic>
                </p:oleObj>
              </mc:Fallback>
            </mc:AlternateContent>
          </a:graphicData>
        </a:graphic>
      </p:graphicFrame>
    </p:spTree>
    <p:extLst>
      <p:ext uri="{BB962C8B-B14F-4D97-AF65-F5344CB8AC3E}">
        <p14:creationId xmlns:p14="http://schemas.microsoft.com/office/powerpoint/2010/main" val="427322835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43998" cy="4704907"/>
          </a:xfrm>
        </p:spPr>
        <p:txBody>
          <a:bodyPr>
            <a:normAutofit/>
          </a:bodyPr>
          <a:lstStyle/>
          <a:p>
            <a:pPr>
              <a:lnSpc>
                <a:spcPct val="100000"/>
              </a:lnSpc>
            </a:pPr>
            <a:endParaRPr lang="en-US" sz="4000" b="1" dirty="0" smtClean="0">
              <a:solidFill>
                <a:srgbClr val="000000"/>
              </a:solidFill>
            </a:endParaRPr>
          </a:p>
          <a:p>
            <a:pPr>
              <a:lnSpc>
                <a:spcPct val="100000"/>
              </a:lnSpc>
            </a:pPr>
            <a:r>
              <a:rPr lang="en-US" sz="4000" b="1" dirty="0" smtClean="0">
                <a:solidFill>
                  <a:srgbClr val="000000"/>
                </a:solidFill>
              </a:rPr>
              <a:t>Exit Slip</a:t>
            </a:r>
          </a:p>
          <a:p>
            <a:pPr>
              <a:lnSpc>
                <a:spcPct val="100000"/>
              </a:lnSpc>
            </a:pPr>
            <a:r>
              <a:rPr lang="en-US" sz="4000" b="1" dirty="0" smtClean="0">
                <a:solidFill>
                  <a:srgbClr val="000000"/>
                </a:solidFill>
              </a:rPr>
              <a:t>Please complete group work reflection  sheet and rubric on pages 6-7 and I will go around to rate your group</a:t>
            </a:r>
            <a:endParaRPr lang="en-US" sz="5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1: Lab Safety</a:t>
            </a:r>
            <a:endParaRPr lang="en-US" sz="2400" dirty="0"/>
          </a:p>
        </p:txBody>
      </p:sp>
      <p:sp>
        <p:nvSpPr>
          <p:cNvPr id="10" name="TextBox 9"/>
          <p:cNvSpPr txBox="1"/>
          <p:nvPr/>
        </p:nvSpPr>
        <p:spPr>
          <a:xfrm>
            <a:off x="0" y="524910"/>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a:t>Lab </a:t>
            </a:r>
          </a:p>
          <a:p>
            <a:pPr algn="ctr"/>
            <a:r>
              <a:rPr lang="en-US" sz="3000" b="1" dirty="0"/>
              <a:t>1</a:t>
            </a:r>
          </a:p>
        </p:txBody>
      </p:sp>
      <p:sp>
        <p:nvSpPr>
          <p:cNvPr id="11" name="TextBox 10"/>
          <p:cNvSpPr txBox="1"/>
          <p:nvPr/>
        </p:nvSpPr>
        <p:spPr>
          <a:xfrm>
            <a:off x="1767799" y="546424"/>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conduct a lab experiment using lab safety rules?  </a:t>
            </a: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30" name="Group 29"/>
          <p:cNvGrpSpPr/>
          <p:nvPr/>
        </p:nvGrpSpPr>
        <p:grpSpPr>
          <a:xfrm>
            <a:off x="1" y="6339281"/>
            <a:ext cx="9143998" cy="518719"/>
            <a:chOff x="1" y="4752805"/>
            <a:chExt cx="9143998" cy="507039"/>
          </a:xfrm>
        </p:grpSpPr>
        <p:sp>
          <p:nvSpPr>
            <p:cNvPr id="31" name="Rounded Rectangle 3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7590928" y="4815175"/>
              <a:ext cx="1453199" cy="361016"/>
            </a:xfrm>
            <a:prstGeom prst="rect">
              <a:avLst/>
            </a:prstGeom>
            <a:solidFill>
              <a:schemeClr val="bg2">
                <a:lumMod val="50000"/>
                <a:lumOff val="50000"/>
              </a:schemeClr>
            </a:solidFill>
          </p:spPr>
          <p:txBody>
            <a:bodyPr wrap="square" rtlCol="0">
              <a:spAutoFit/>
            </a:bodyPr>
            <a:lstStyle/>
            <a:p>
              <a:r>
                <a:rPr lang="en-US" dirty="0" smtClean="0"/>
                <a:t>Exit Slip</a:t>
              </a:r>
              <a:endParaRPr lang="en-US" dirty="0"/>
            </a:p>
          </p:txBody>
        </p:sp>
        <p:sp>
          <p:nvSpPr>
            <p:cNvPr id="34" name="TextBox 33"/>
            <p:cNvSpPr txBox="1"/>
            <p:nvPr/>
          </p:nvSpPr>
          <p:spPr>
            <a:xfrm>
              <a:off x="6171974" y="4832367"/>
              <a:ext cx="1340802"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grpSp>
      <p:sp>
        <p:nvSpPr>
          <p:cNvPr id="35" name="TextBox 34"/>
          <p:cNvSpPr txBox="1"/>
          <p:nvPr/>
        </p:nvSpPr>
        <p:spPr>
          <a:xfrm>
            <a:off x="3117450" y="6420618"/>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36" name="TextBox 35"/>
          <p:cNvSpPr txBox="1"/>
          <p:nvPr/>
        </p:nvSpPr>
        <p:spPr>
          <a:xfrm>
            <a:off x="4640623" y="6420618"/>
            <a:ext cx="1453199" cy="369332"/>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37" name="TextBox 36"/>
          <p:cNvSpPr txBox="1"/>
          <p:nvPr/>
        </p:nvSpPr>
        <p:spPr>
          <a:xfrm>
            <a:off x="1586099" y="6413191"/>
            <a:ext cx="1453199" cy="369332"/>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
        <p:nvSpPr>
          <p:cNvPr id="38" name="TextBox 37"/>
          <p:cNvSpPr txBox="1"/>
          <p:nvPr/>
        </p:nvSpPr>
        <p:spPr>
          <a:xfrm>
            <a:off x="78153" y="6420618"/>
            <a:ext cx="1453199"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Tree>
    <p:extLst>
      <p:ext uri="{BB962C8B-B14F-4D97-AF65-F5344CB8AC3E}">
        <p14:creationId xmlns:p14="http://schemas.microsoft.com/office/powerpoint/2010/main" val="5599737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49799" y="1569330"/>
            <a:ext cx="9193798" cy="4995600"/>
          </a:xfrm>
        </p:spPr>
        <p:txBody>
          <a:bodyPr>
            <a:normAutofit/>
          </a:bodyPr>
          <a:lstStyle/>
          <a:p>
            <a:pPr>
              <a:lnSpc>
                <a:spcPct val="100000"/>
              </a:lnSpc>
            </a:pPr>
            <a:r>
              <a:rPr lang="en-US" sz="4000" b="1" u="sng" dirty="0" smtClean="0">
                <a:solidFill>
                  <a:schemeClr val="accent4">
                    <a:lumMod val="75000"/>
                  </a:schemeClr>
                </a:solidFill>
                <a:latin typeface="Stencil"/>
                <a:ea typeface="ＭＳ Ｐゴシック" charset="-128"/>
                <a:cs typeface="Stencil"/>
              </a:rPr>
              <a:t>Do Now</a:t>
            </a:r>
            <a:endParaRPr lang="en-US" sz="4000" b="1" i="1" dirty="0">
              <a:solidFill>
                <a:schemeClr val="accent4">
                  <a:lumMod val="75000"/>
                </a:schemeClr>
              </a:solidFill>
              <a:latin typeface="Stencil"/>
              <a:cs typeface="Stencil"/>
            </a:endParaRPr>
          </a:p>
          <a:p>
            <a:pPr>
              <a:lnSpc>
                <a:spcPct val="100000"/>
              </a:lnSpc>
            </a:pPr>
            <a:r>
              <a:rPr lang="en-US" sz="4000" b="1" i="1" dirty="0" smtClean="0">
                <a:solidFill>
                  <a:srgbClr val="FF0000"/>
                </a:solidFill>
              </a:rPr>
              <a:t>Make sure you get your trackers checked!</a:t>
            </a:r>
            <a:endParaRPr lang="en-US" sz="4000" b="1" i="1" dirty="0">
              <a:solidFill>
                <a:srgbClr val="FF0000"/>
              </a:solidFill>
            </a:endParaRPr>
          </a:p>
          <a:p>
            <a:pPr>
              <a:lnSpc>
                <a:spcPct val="100000"/>
              </a:lnSpc>
            </a:pPr>
            <a:endParaRPr lang="en-US" sz="4000" dirty="0">
              <a:solidFill>
                <a:srgbClr val="FF0000"/>
              </a:solidFill>
            </a:endParaRPr>
          </a:p>
          <a:p>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1: Lab Safety</a:t>
            </a:r>
            <a:endParaRPr lang="en-US" sz="2400" dirty="0"/>
          </a:p>
        </p:txBody>
      </p:sp>
      <p:sp>
        <p:nvSpPr>
          <p:cNvPr id="10" name="TextBox 9"/>
          <p:cNvSpPr txBox="1"/>
          <p:nvPr/>
        </p:nvSpPr>
        <p:spPr>
          <a:xfrm>
            <a:off x="0" y="544448"/>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a:t>Lab </a:t>
            </a:r>
          </a:p>
          <a:p>
            <a:pPr algn="ctr"/>
            <a:r>
              <a:rPr lang="en-US" sz="3000" b="1" dirty="0"/>
              <a:t>1</a:t>
            </a:r>
          </a:p>
        </p:txBody>
      </p:sp>
      <p:sp>
        <p:nvSpPr>
          <p:cNvPr id="11" name="TextBox 10"/>
          <p:cNvSpPr txBox="1"/>
          <p:nvPr/>
        </p:nvSpPr>
        <p:spPr>
          <a:xfrm>
            <a:off x="1767799" y="546424"/>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conduct a lab experiment using lab safety rules?  </a:t>
            </a:r>
          </a:p>
        </p:txBody>
      </p:sp>
      <p:cxnSp>
        <p:nvCxnSpPr>
          <p:cNvPr id="7" name="Straight Connector 6"/>
          <p:cNvCxnSpPr/>
          <p:nvPr/>
        </p:nvCxnSpPr>
        <p:spPr>
          <a:xfrm>
            <a:off x="-49799" y="1585015"/>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30" name="Group 29"/>
          <p:cNvGrpSpPr/>
          <p:nvPr/>
        </p:nvGrpSpPr>
        <p:grpSpPr>
          <a:xfrm>
            <a:off x="1" y="6339281"/>
            <a:ext cx="9143998" cy="518719"/>
            <a:chOff x="1" y="4752805"/>
            <a:chExt cx="9143998" cy="507039"/>
          </a:xfrm>
        </p:grpSpPr>
        <p:sp>
          <p:nvSpPr>
            <p:cNvPr id="31" name="Rounded Rectangle 3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7788491" y="4827893"/>
              <a:ext cx="1218738" cy="361016"/>
            </a:xfrm>
            <a:prstGeom prst="rect">
              <a:avLst/>
            </a:prstGeom>
            <a:solidFill>
              <a:schemeClr val="bg2">
                <a:lumMod val="50000"/>
                <a:lumOff val="50000"/>
              </a:schemeClr>
            </a:solidFill>
          </p:spPr>
          <p:txBody>
            <a:bodyPr wrap="square" rtlCol="0">
              <a:spAutoFit/>
            </a:bodyPr>
            <a:lstStyle/>
            <a:p>
              <a:r>
                <a:rPr lang="en-US" dirty="0" smtClean="0"/>
                <a:t>Exit Slip</a:t>
              </a:r>
              <a:endParaRPr lang="en-US" dirty="0"/>
            </a:p>
          </p:txBody>
        </p:sp>
      </p:grpSp>
      <p:sp>
        <p:nvSpPr>
          <p:cNvPr id="35" name="TextBox 34"/>
          <p:cNvSpPr txBox="1"/>
          <p:nvPr/>
        </p:nvSpPr>
        <p:spPr>
          <a:xfrm>
            <a:off x="3117450" y="6420618"/>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36" name="TextBox 35"/>
          <p:cNvSpPr txBox="1"/>
          <p:nvPr/>
        </p:nvSpPr>
        <p:spPr>
          <a:xfrm>
            <a:off x="4679699" y="6420618"/>
            <a:ext cx="1453199" cy="369332"/>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37" name="TextBox 36"/>
          <p:cNvSpPr txBox="1"/>
          <p:nvPr/>
        </p:nvSpPr>
        <p:spPr>
          <a:xfrm>
            <a:off x="1586099" y="6413191"/>
            <a:ext cx="1453199" cy="369332"/>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
        <p:nvSpPr>
          <p:cNvPr id="38" name="TextBox 37"/>
          <p:cNvSpPr txBox="1"/>
          <p:nvPr/>
        </p:nvSpPr>
        <p:spPr>
          <a:xfrm>
            <a:off x="78153" y="6420618"/>
            <a:ext cx="1453199"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16" name="TextBox 15"/>
          <p:cNvSpPr txBox="1"/>
          <p:nvPr/>
        </p:nvSpPr>
        <p:spPr>
          <a:xfrm>
            <a:off x="6219320" y="6428713"/>
            <a:ext cx="1453199" cy="369332"/>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1655218858"/>
              </p:ext>
            </p:extLst>
          </p:nvPr>
        </p:nvGraphicFramePr>
        <p:xfrm>
          <a:off x="1391371" y="3116498"/>
          <a:ext cx="6358555" cy="3055701"/>
        </p:xfrm>
        <a:graphic>
          <a:graphicData uri="http://schemas.openxmlformats.org/presentationml/2006/ole">
            <mc:AlternateContent xmlns:mc="http://schemas.openxmlformats.org/markup-compatibility/2006">
              <mc:Choice xmlns:v="urn:schemas-microsoft-com:vml" Requires="v">
                <p:oleObj spid="_x0000_s1082" name="Document" r:id="rId4" imgW="7188200" imgH="3454400" progId="Word.Document.12">
                  <p:embed/>
                </p:oleObj>
              </mc:Choice>
              <mc:Fallback>
                <p:oleObj name="Document" r:id="rId4" imgW="7188200" imgH="3454400" progId="Word.Document.12">
                  <p:embed/>
                  <p:pic>
                    <p:nvPicPr>
                      <p:cNvPr id="0" name=""/>
                      <p:cNvPicPr/>
                      <p:nvPr/>
                    </p:nvPicPr>
                    <p:blipFill>
                      <a:blip r:embed="rId5"/>
                      <a:stretch>
                        <a:fillRect/>
                      </a:stretch>
                    </p:blipFill>
                    <p:spPr>
                      <a:xfrm>
                        <a:off x="1391371" y="3116498"/>
                        <a:ext cx="6358555" cy="3055701"/>
                      </a:xfrm>
                      <a:prstGeom prst="rect">
                        <a:avLst/>
                      </a:prstGeom>
                    </p:spPr>
                  </p:pic>
                </p:oleObj>
              </mc:Fallback>
            </mc:AlternateContent>
          </a:graphicData>
        </a:graphic>
      </p:graphicFrame>
    </p:spTree>
    <p:extLst>
      <p:ext uri="{BB962C8B-B14F-4D97-AF65-F5344CB8AC3E}">
        <p14:creationId xmlns:p14="http://schemas.microsoft.com/office/powerpoint/2010/main" val="1899687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905001" y="1862400"/>
            <a:ext cx="7238998" cy="4995600"/>
          </a:xfrm>
        </p:spPr>
        <p:txBody>
          <a:bodyPr>
            <a:normAutofit fontScale="85000" lnSpcReduction="20000"/>
          </a:bodyPr>
          <a:lstStyle/>
          <a:p>
            <a:pPr>
              <a:lnSpc>
                <a:spcPct val="110000"/>
              </a:lnSpc>
            </a:pPr>
            <a:r>
              <a:rPr lang="en-US" sz="4000" dirty="0" smtClean="0">
                <a:solidFill>
                  <a:srgbClr val="475BCD"/>
                </a:solidFill>
                <a:latin typeface="Stencil"/>
                <a:cs typeface="Stencil"/>
              </a:rPr>
              <a:t>Announcements</a:t>
            </a:r>
            <a:endParaRPr lang="en-US" sz="4000" dirty="0">
              <a:solidFill>
                <a:srgbClr val="475BCD"/>
              </a:solidFill>
              <a:latin typeface="Stencil"/>
              <a:cs typeface="Stencil"/>
            </a:endParaRPr>
          </a:p>
          <a:p>
            <a:pPr marL="571500" indent="-571500" algn="l">
              <a:lnSpc>
                <a:spcPct val="110000"/>
              </a:lnSpc>
              <a:buFont typeface="Arial"/>
              <a:buChar char="•"/>
            </a:pPr>
            <a:r>
              <a:rPr lang="en-US" sz="4000" dirty="0" smtClean="0">
                <a:solidFill>
                  <a:schemeClr val="bg1"/>
                </a:solidFill>
                <a:latin typeface="Century Gothic"/>
                <a:cs typeface="Century Gothic"/>
              </a:rPr>
              <a:t>The following was due on Monday 9/8/14</a:t>
            </a:r>
          </a:p>
          <a:p>
            <a:pPr marL="1485900" lvl="2" indent="-571500" algn="l">
              <a:lnSpc>
                <a:spcPct val="110000"/>
              </a:lnSpc>
              <a:buFont typeface="Arial"/>
              <a:buChar char="•"/>
            </a:pPr>
            <a:r>
              <a:rPr lang="en-US" sz="3600" dirty="0" smtClean="0">
                <a:solidFill>
                  <a:schemeClr val="bg1"/>
                </a:solidFill>
                <a:latin typeface="Century Gothic"/>
                <a:cs typeface="Century Gothic"/>
              </a:rPr>
              <a:t>FB profile</a:t>
            </a:r>
          </a:p>
          <a:p>
            <a:pPr marL="1485900" lvl="2" indent="-571500" algn="l">
              <a:lnSpc>
                <a:spcPct val="110000"/>
              </a:lnSpc>
              <a:buFont typeface="Arial"/>
              <a:buChar char="•"/>
            </a:pPr>
            <a:r>
              <a:rPr lang="en-US" sz="3600" dirty="0" smtClean="0">
                <a:solidFill>
                  <a:schemeClr val="bg1"/>
                </a:solidFill>
                <a:latin typeface="Century Gothic"/>
                <a:cs typeface="Century Gothic"/>
              </a:rPr>
              <a:t>Parent </a:t>
            </a:r>
            <a:r>
              <a:rPr lang="en-US" sz="3600" dirty="0" err="1" smtClean="0">
                <a:solidFill>
                  <a:schemeClr val="bg1"/>
                </a:solidFill>
                <a:latin typeface="Century Gothic"/>
                <a:cs typeface="Century Gothic"/>
              </a:rPr>
              <a:t>Questionaire</a:t>
            </a:r>
            <a:endParaRPr lang="en-US" sz="3600" dirty="0" smtClean="0">
              <a:solidFill>
                <a:schemeClr val="bg1"/>
              </a:solidFill>
              <a:latin typeface="Century Gothic"/>
              <a:cs typeface="Century Gothic"/>
            </a:endParaRPr>
          </a:p>
          <a:p>
            <a:pPr marL="1485900" lvl="2" indent="-571500" algn="l">
              <a:lnSpc>
                <a:spcPct val="110000"/>
              </a:lnSpc>
              <a:buFont typeface="Arial"/>
              <a:buChar char="•"/>
            </a:pPr>
            <a:r>
              <a:rPr lang="en-US" sz="3600" dirty="0" smtClean="0">
                <a:solidFill>
                  <a:schemeClr val="bg1"/>
                </a:solidFill>
                <a:latin typeface="Century Gothic"/>
                <a:cs typeface="Century Gothic"/>
              </a:rPr>
              <a:t>Course Contract</a:t>
            </a:r>
          </a:p>
          <a:p>
            <a:pPr marL="1485900" lvl="2" indent="-571500" algn="l">
              <a:lnSpc>
                <a:spcPct val="110000"/>
              </a:lnSpc>
              <a:buFont typeface="Arial"/>
              <a:buChar char="•"/>
            </a:pPr>
            <a:r>
              <a:rPr lang="en-US" sz="3600" dirty="0" smtClean="0">
                <a:solidFill>
                  <a:schemeClr val="bg1"/>
                </a:solidFill>
                <a:latin typeface="Century Gothic"/>
                <a:cs typeface="Century Gothic"/>
              </a:rPr>
              <a:t>Lab Safety Contract</a:t>
            </a:r>
          </a:p>
          <a:p>
            <a:pPr marL="1485900" lvl="2" indent="-571500" algn="l">
              <a:lnSpc>
                <a:spcPct val="110000"/>
              </a:lnSpc>
              <a:buFont typeface="Arial"/>
              <a:buChar char="•"/>
            </a:pPr>
            <a:r>
              <a:rPr lang="en-US" sz="3600" dirty="0" smtClean="0">
                <a:solidFill>
                  <a:schemeClr val="bg1"/>
                </a:solidFill>
                <a:latin typeface="Century Gothic"/>
                <a:cs typeface="Century Gothic"/>
              </a:rPr>
              <a:t>Binder w/ dividers or $3</a:t>
            </a:r>
          </a:p>
          <a:p>
            <a:pPr marL="1485900" lvl="2" indent="-571500" algn="l">
              <a:lnSpc>
                <a:spcPct val="110000"/>
              </a:lnSpc>
              <a:buFont typeface="Arial"/>
              <a:buChar char="•"/>
            </a:pPr>
            <a:r>
              <a:rPr lang="en-US" sz="3600" dirty="0" smtClean="0">
                <a:solidFill>
                  <a:schemeClr val="bg1"/>
                </a:solidFill>
                <a:latin typeface="Century Gothic"/>
                <a:cs typeface="Century Gothic"/>
              </a:rPr>
              <a:t>Remind 101 sign up</a:t>
            </a:r>
            <a:endParaRPr lang="en-US" sz="3600" dirty="0">
              <a:solidFill>
                <a:schemeClr val="bg1"/>
              </a:solidFill>
              <a:latin typeface="Century Gothic"/>
              <a:cs typeface="Century Gothic"/>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1: Lab Safety</a:t>
            </a:r>
            <a:endParaRPr lang="en-US" sz="2400" dirty="0"/>
          </a:p>
        </p:txBody>
      </p:sp>
      <p:sp>
        <p:nvSpPr>
          <p:cNvPr id="10" name="TextBox 9"/>
          <p:cNvSpPr txBox="1"/>
          <p:nvPr/>
        </p:nvSpPr>
        <p:spPr>
          <a:xfrm>
            <a:off x="0" y="524910"/>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a:t>Lab </a:t>
            </a:r>
          </a:p>
          <a:p>
            <a:pPr algn="ctr"/>
            <a:r>
              <a:rPr lang="en-US" sz="3000" b="1" dirty="0"/>
              <a:t>1</a:t>
            </a:r>
          </a:p>
        </p:txBody>
      </p:sp>
      <p:sp>
        <p:nvSpPr>
          <p:cNvPr id="11" name="TextBox 10"/>
          <p:cNvSpPr txBox="1"/>
          <p:nvPr/>
        </p:nvSpPr>
        <p:spPr>
          <a:xfrm>
            <a:off x="1767799" y="546424"/>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conduct a lab experiment using lab safety rules?  </a:t>
            </a:r>
          </a:p>
        </p:txBody>
      </p:sp>
      <p:cxnSp>
        <p:nvCxnSpPr>
          <p:cNvPr id="7" name="Straight Connector 6"/>
          <p:cNvCxnSpPr/>
          <p:nvPr/>
        </p:nvCxnSpPr>
        <p:spPr>
          <a:xfrm>
            <a:off x="-49799" y="1604553"/>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1" name="Group 20"/>
          <p:cNvGrpSpPr/>
          <p:nvPr/>
        </p:nvGrpSpPr>
        <p:grpSpPr>
          <a:xfrm>
            <a:off x="76200" y="1754577"/>
            <a:ext cx="1828800" cy="5083885"/>
            <a:chOff x="76200" y="293448"/>
            <a:chExt cx="1828800" cy="4969413"/>
          </a:xfrm>
        </p:grpSpPr>
        <p:sp>
          <p:nvSpPr>
            <p:cNvPr id="22" name="Rounded Rectangle 21"/>
            <p:cNvSpPr/>
            <p:nvPr/>
          </p:nvSpPr>
          <p:spPr>
            <a:xfrm>
              <a:off x="76200" y="293448"/>
              <a:ext cx="1828800" cy="4969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94002" y="577333"/>
              <a:ext cx="1453199" cy="369332"/>
            </a:xfrm>
            <a:prstGeom prst="rect">
              <a:avLst/>
            </a:prstGeom>
            <a:solidFill>
              <a:schemeClr val="accent2">
                <a:lumMod val="50000"/>
              </a:schemeClr>
            </a:solidFill>
          </p:spPr>
          <p:txBody>
            <a:bodyPr wrap="square" rtlCol="0">
              <a:spAutoFit/>
            </a:bodyPr>
            <a:lstStyle/>
            <a:p>
              <a:pPr algn="ctr"/>
              <a:r>
                <a:rPr lang="en-US" u="sng" dirty="0" smtClean="0">
                  <a:latin typeface="Stencil" pitchFamily="82" charset="0"/>
                </a:rPr>
                <a:t>AGENDA</a:t>
              </a:r>
              <a:endParaRPr lang="en-US" u="sng" dirty="0">
                <a:latin typeface="Stencil" pitchFamily="82" charset="0"/>
              </a:endParaRPr>
            </a:p>
          </p:txBody>
        </p:sp>
        <p:sp>
          <p:nvSpPr>
            <p:cNvPr id="24" name="TextBox 23"/>
            <p:cNvSpPr txBox="1"/>
            <p:nvPr/>
          </p:nvSpPr>
          <p:spPr>
            <a:xfrm>
              <a:off x="299401" y="1598950"/>
              <a:ext cx="1453199" cy="369332"/>
            </a:xfrm>
            <a:prstGeom prst="rect">
              <a:avLst/>
            </a:prstGeom>
            <a:solidFill>
              <a:schemeClr val="bg2">
                <a:lumMod val="50000"/>
                <a:lumOff val="50000"/>
              </a:schemeClr>
            </a:solidFill>
          </p:spPr>
          <p:txBody>
            <a:bodyPr wrap="square" rtlCol="0">
              <a:spAutoFit/>
            </a:bodyPr>
            <a:lstStyle/>
            <a:p>
              <a:r>
                <a:rPr lang="en-US" dirty="0" smtClean="0"/>
                <a:t>Introduction</a:t>
              </a:r>
              <a:endParaRPr lang="en-US" dirty="0"/>
            </a:p>
          </p:txBody>
        </p:sp>
        <p:sp>
          <p:nvSpPr>
            <p:cNvPr id="25" name="TextBox 24"/>
            <p:cNvSpPr txBox="1"/>
            <p:nvPr/>
          </p:nvSpPr>
          <p:spPr>
            <a:xfrm>
              <a:off x="299401" y="2057400"/>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26" name="TextBox 25"/>
            <p:cNvSpPr txBox="1"/>
            <p:nvPr/>
          </p:nvSpPr>
          <p:spPr>
            <a:xfrm>
              <a:off x="299401" y="2514600"/>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7" name="TextBox 26"/>
            <p:cNvSpPr txBox="1"/>
            <p:nvPr/>
          </p:nvSpPr>
          <p:spPr>
            <a:xfrm>
              <a:off x="299401" y="2990129"/>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8" name="TextBox 27"/>
            <p:cNvSpPr txBox="1"/>
            <p:nvPr/>
          </p:nvSpPr>
          <p:spPr>
            <a:xfrm>
              <a:off x="299401" y="3446560"/>
              <a:ext cx="1453199" cy="369332"/>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31" name="TextBox 30"/>
          <p:cNvSpPr txBox="1"/>
          <p:nvPr/>
        </p:nvSpPr>
        <p:spPr>
          <a:xfrm>
            <a:off x="294002" y="2559607"/>
            <a:ext cx="1453199" cy="377840"/>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Tree>
    <p:extLst>
      <p:ext uri="{BB962C8B-B14F-4D97-AF65-F5344CB8AC3E}">
        <p14:creationId xmlns:p14="http://schemas.microsoft.com/office/powerpoint/2010/main" val="2368024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905001" y="1862400"/>
            <a:ext cx="4308230" cy="4995600"/>
          </a:xfrm>
        </p:spPr>
        <p:txBody>
          <a:bodyPr>
            <a:normAutofit fontScale="77500" lnSpcReduction="20000"/>
          </a:bodyPr>
          <a:lstStyle/>
          <a:p>
            <a:pPr>
              <a:lnSpc>
                <a:spcPct val="110000"/>
              </a:lnSpc>
            </a:pPr>
            <a:r>
              <a:rPr lang="en-US" sz="4000" dirty="0" smtClean="0">
                <a:solidFill>
                  <a:srgbClr val="475BCD"/>
                </a:solidFill>
                <a:latin typeface="Stencil"/>
                <a:cs typeface="Stencil"/>
              </a:rPr>
              <a:t>Title for lab 1</a:t>
            </a:r>
          </a:p>
          <a:p>
            <a:pPr>
              <a:lnSpc>
                <a:spcPct val="110000"/>
              </a:lnSpc>
            </a:pPr>
            <a:r>
              <a:rPr lang="en-US" sz="4000" dirty="0" smtClean="0">
                <a:solidFill>
                  <a:schemeClr val="accent4">
                    <a:lumMod val="50000"/>
                  </a:schemeClr>
                </a:solidFill>
              </a:rPr>
              <a:t>Lab Safety</a:t>
            </a:r>
          </a:p>
          <a:p>
            <a:pPr>
              <a:lnSpc>
                <a:spcPct val="110000"/>
              </a:lnSpc>
            </a:pPr>
            <a:endParaRPr lang="en-US" sz="4000" dirty="0" smtClean="0">
              <a:solidFill>
                <a:srgbClr val="475BCD"/>
              </a:solidFill>
              <a:latin typeface="Stencil"/>
              <a:cs typeface="Stencil"/>
            </a:endParaRPr>
          </a:p>
          <a:p>
            <a:pPr>
              <a:lnSpc>
                <a:spcPct val="110000"/>
              </a:lnSpc>
            </a:pPr>
            <a:r>
              <a:rPr lang="en-US" sz="4000" dirty="0" smtClean="0">
                <a:solidFill>
                  <a:srgbClr val="475BCD"/>
                </a:solidFill>
                <a:latin typeface="Stencil"/>
                <a:cs typeface="Stencil"/>
              </a:rPr>
              <a:t>question</a:t>
            </a:r>
          </a:p>
          <a:p>
            <a:r>
              <a:rPr lang="en-US" sz="4000" b="1" dirty="0">
                <a:solidFill>
                  <a:schemeClr val="bg1">
                    <a:lumMod val="85000"/>
                    <a:lumOff val="15000"/>
                  </a:schemeClr>
                </a:solidFill>
              </a:rPr>
              <a:t>Aim</a:t>
            </a:r>
            <a:r>
              <a:rPr lang="en-US" sz="4000" b="1" dirty="0">
                <a:solidFill>
                  <a:schemeClr val="bg1"/>
                </a:solidFill>
              </a:rPr>
              <a:t>: </a:t>
            </a:r>
            <a:r>
              <a:rPr lang="en-US" sz="4000" b="1" dirty="0">
                <a:solidFill>
                  <a:srgbClr val="000000"/>
                </a:solidFill>
              </a:rPr>
              <a:t>How do I conduct a lab experiment using lab safety rules?  </a:t>
            </a: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1: Lab Safety</a:t>
            </a:r>
            <a:endParaRPr lang="en-US" sz="2400" dirty="0"/>
          </a:p>
        </p:txBody>
      </p:sp>
      <p:sp>
        <p:nvSpPr>
          <p:cNvPr id="10" name="TextBox 9"/>
          <p:cNvSpPr txBox="1"/>
          <p:nvPr/>
        </p:nvSpPr>
        <p:spPr>
          <a:xfrm>
            <a:off x="0" y="524910"/>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a:t>Lab </a:t>
            </a:r>
          </a:p>
          <a:p>
            <a:pPr algn="ctr"/>
            <a:r>
              <a:rPr lang="en-US" sz="3000" b="1" dirty="0"/>
              <a:t>1</a:t>
            </a:r>
          </a:p>
        </p:txBody>
      </p:sp>
      <p:sp>
        <p:nvSpPr>
          <p:cNvPr id="11" name="TextBox 10"/>
          <p:cNvSpPr txBox="1"/>
          <p:nvPr/>
        </p:nvSpPr>
        <p:spPr>
          <a:xfrm>
            <a:off x="1767799" y="546424"/>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conduct a lab experiment using lab safety rules?  </a:t>
            </a:r>
          </a:p>
        </p:txBody>
      </p:sp>
      <p:cxnSp>
        <p:nvCxnSpPr>
          <p:cNvPr id="7" name="Straight Connector 6"/>
          <p:cNvCxnSpPr/>
          <p:nvPr/>
        </p:nvCxnSpPr>
        <p:spPr>
          <a:xfrm>
            <a:off x="-49799" y="1604553"/>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1" name="Group 20"/>
          <p:cNvGrpSpPr/>
          <p:nvPr/>
        </p:nvGrpSpPr>
        <p:grpSpPr>
          <a:xfrm>
            <a:off x="76200" y="1754577"/>
            <a:ext cx="1828800" cy="5083885"/>
            <a:chOff x="76200" y="293448"/>
            <a:chExt cx="1828800" cy="4969413"/>
          </a:xfrm>
        </p:grpSpPr>
        <p:sp>
          <p:nvSpPr>
            <p:cNvPr id="22" name="Rounded Rectangle 21"/>
            <p:cNvSpPr/>
            <p:nvPr/>
          </p:nvSpPr>
          <p:spPr>
            <a:xfrm>
              <a:off x="76200" y="293448"/>
              <a:ext cx="1828800" cy="4969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94002" y="577333"/>
              <a:ext cx="1453199" cy="369332"/>
            </a:xfrm>
            <a:prstGeom prst="rect">
              <a:avLst/>
            </a:prstGeom>
            <a:solidFill>
              <a:schemeClr val="accent2">
                <a:lumMod val="50000"/>
              </a:schemeClr>
            </a:solidFill>
          </p:spPr>
          <p:txBody>
            <a:bodyPr wrap="square" rtlCol="0">
              <a:spAutoFit/>
            </a:bodyPr>
            <a:lstStyle/>
            <a:p>
              <a:pPr algn="ctr"/>
              <a:r>
                <a:rPr lang="en-US" u="sng" dirty="0" smtClean="0">
                  <a:latin typeface="Stencil" pitchFamily="82" charset="0"/>
                </a:rPr>
                <a:t>AGENDA</a:t>
              </a:r>
              <a:endParaRPr lang="en-US" u="sng" dirty="0">
                <a:latin typeface="Stencil" pitchFamily="82" charset="0"/>
              </a:endParaRPr>
            </a:p>
          </p:txBody>
        </p:sp>
        <p:sp>
          <p:nvSpPr>
            <p:cNvPr id="24" name="TextBox 23"/>
            <p:cNvSpPr txBox="1"/>
            <p:nvPr/>
          </p:nvSpPr>
          <p:spPr>
            <a:xfrm>
              <a:off x="299401" y="1598950"/>
              <a:ext cx="1453199" cy="369332"/>
            </a:xfrm>
            <a:prstGeom prst="rect">
              <a:avLst/>
            </a:prstGeom>
            <a:solidFill>
              <a:schemeClr val="bg2">
                <a:lumMod val="50000"/>
                <a:lumOff val="50000"/>
              </a:schemeClr>
            </a:solidFill>
          </p:spPr>
          <p:txBody>
            <a:bodyPr wrap="square" rtlCol="0">
              <a:spAutoFit/>
            </a:bodyPr>
            <a:lstStyle/>
            <a:p>
              <a:r>
                <a:rPr lang="en-US" dirty="0" smtClean="0"/>
                <a:t>Introduction</a:t>
              </a:r>
              <a:endParaRPr lang="en-US" dirty="0"/>
            </a:p>
          </p:txBody>
        </p:sp>
        <p:sp>
          <p:nvSpPr>
            <p:cNvPr id="25" name="TextBox 24"/>
            <p:cNvSpPr txBox="1"/>
            <p:nvPr/>
          </p:nvSpPr>
          <p:spPr>
            <a:xfrm>
              <a:off x="299401" y="2057400"/>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26" name="TextBox 25"/>
            <p:cNvSpPr txBox="1"/>
            <p:nvPr/>
          </p:nvSpPr>
          <p:spPr>
            <a:xfrm>
              <a:off x="299401" y="2514600"/>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7" name="TextBox 26"/>
            <p:cNvSpPr txBox="1"/>
            <p:nvPr/>
          </p:nvSpPr>
          <p:spPr>
            <a:xfrm>
              <a:off x="299401" y="2990129"/>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8" name="TextBox 27"/>
            <p:cNvSpPr txBox="1"/>
            <p:nvPr/>
          </p:nvSpPr>
          <p:spPr>
            <a:xfrm>
              <a:off x="299401" y="3446560"/>
              <a:ext cx="1453199" cy="369332"/>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31" name="TextBox 30"/>
          <p:cNvSpPr txBox="1"/>
          <p:nvPr/>
        </p:nvSpPr>
        <p:spPr>
          <a:xfrm>
            <a:off x="294002" y="2559607"/>
            <a:ext cx="1453199" cy="377840"/>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pic>
        <p:nvPicPr>
          <p:cNvPr id="2" name="Picture 1"/>
          <p:cNvPicPr>
            <a:picLocks noChangeAspect="1"/>
          </p:cNvPicPr>
          <p:nvPr/>
        </p:nvPicPr>
        <p:blipFill>
          <a:blip r:embed="rId2"/>
          <a:stretch>
            <a:fillRect/>
          </a:stretch>
        </p:blipFill>
        <p:spPr>
          <a:xfrm>
            <a:off x="6209521" y="3004050"/>
            <a:ext cx="2710763" cy="2113115"/>
          </a:xfrm>
          <a:prstGeom prst="rect">
            <a:avLst/>
          </a:prstGeom>
        </p:spPr>
      </p:pic>
    </p:spTree>
    <p:extLst>
      <p:ext uri="{BB962C8B-B14F-4D97-AF65-F5344CB8AC3E}">
        <p14:creationId xmlns:p14="http://schemas.microsoft.com/office/powerpoint/2010/main" val="41969985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904999" y="1725634"/>
            <a:ext cx="7238999" cy="4995600"/>
          </a:xfrm>
        </p:spPr>
        <p:txBody>
          <a:bodyPr>
            <a:normAutofit/>
          </a:bodyPr>
          <a:lstStyle/>
          <a:p>
            <a:pPr>
              <a:lnSpc>
                <a:spcPct val="100000"/>
              </a:lnSpc>
            </a:pPr>
            <a:r>
              <a:rPr lang="en-US" sz="4000" dirty="0" smtClean="0">
                <a:solidFill>
                  <a:srgbClr val="475BCD"/>
                </a:solidFill>
                <a:latin typeface="Stencil"/>
                <a:cs typeface="Stencil"/>
              </a:rPr>
              <a:t>TURN AND TALK</a:t>
            </a:r>
            <a:endParaRPr lang="en-US" sz="2400" b="1" dirty="0" smtClean="0">
              <a:solidFill>
                <a:srgbClr val="000000"/>
              </a:solidFill>
              <a:latin typeface="Century Gothic"/>
              <a:cs typeface="Century Gothic"/>
            </a:endParaRPr>
          </a:p>
          <a:p>
            <a:pPr>
              <a:lnSpc>
                <a:spcPct val="100000"/>
              </a:lnSpc>
            </a:pPr>
            <a:endParaRPr lang="en-US" sz="2400" b="1" dirty="0" smtClean="0">
              <a:solidFill>
                <a:srgbClr val="000000"/>
              </a:solidFill>
              <a:latin typeface="Century Gothic"/>
              <a:cs typeface="Century Gothic"/>
            </a:endParaRPr>
          </a:p>
          <a:p>
            <a:pPr>
              <a:lnSpc>
                <a:spcPct val="100000"/>
              </a:lnSpc>
            </a:pPr>
            <a:r>
              <a:rPr lang="en-US" sz="2400" b="1" dirty="0" smtClean="0">
                <a:solidFill>
                  <a:srgbClr val="000000"/>
                </a:solidFill>
                <a:latin typeface="Century Gothic"/>
                <a:cs typeface="Century Gothic"/>
              </a:rPr>
              <a:t>Why do we care about lab safety rules?</a:t>
            </a:r>
            <a:endParaRPr lang="en-US" sz="2000" b="1" dirty="0" smtClean="0">
              <a:solidFill>
                <a:srgbClr val="000000"/>
              </a:solidFill>
              <a:latin typeface="Century Gothic"/>
              <a:cs typeface="Century Gothic"/>
            </a:endParaRPr>
          </a:p>
          <a:p>
            <a:pPr algn="l"/>
            <a:endParaRPr lang="en-US" sz="2400" b="1" dirty="0">
              <a:solidFill>
                <a:srgbClr val="9D1E23"/>
              </a:solidFill>
              <a:latin typeface="Century Gothic"/>
              <a:cs typeface="Century Gothic"/>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1: Lab Safety</a:t>
            </a:r>
            <a:endParaRPr lang="en-US" sz="2400" dirty="0"/>
          </a:p>
        </p:txBody>
      </p:sp>
      <p:sp>
        <p:nvSpPr>
          <p:cNvPr id="10" name="TextBox 9"/>
          <p:cNvSpPr txBox="1"/>
          <p:nvPr/>
        </p:nvSpPr>
        <p:spPr>
          <a:xfrm>
            <a:off x="0" y="524910"/>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a:t>Lab </a:t>
            </a:r>
          </a:p>
          <a:p>
            <a:pPr algn="ctr"/>
            <a:r>
              <a:rPr lang="en-US" sz="3000" b="1" dirty="0"/>
              <a:t>1</a:t>
            </a:r>
          </a:p>
        </p:txBody>
      </p:sp>
      <p:sp>
        <p:nvSpPr>
          <p:cNvPr id="11" name="TextBox 10"/>
          <p:cNvSpPr txBox="1"/>
          <p:nvPr/>
        </p:nvSpPr>
        <p:spPr>
          <a:xfrm>
            <a:off x="1767799" y="546424"/>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conduct a lab experiment using lab safety rules?  </a:t>
            </a:r>
          </a:p>
        </p:txBody>
      </p:sp>
      <p:cxnSp>
        <p:nvCxnSpPr>
          <p:cNvPr id="7" name="Straight Connector 6"/>
          <p:cNvCxnSpPr/>
          <p:nvPr/>
        </p:nvCxnSpPr>
        <p:spPr>
          <a:xfrm>
            <a:off x="-49799" y="1585015"/>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76200" y="1754577"/>
            <a:ext cx="1828800" cy="5083885"/>
            <a:chOff x="76200" y="293448"/>
            <a:chExt cx="1828800" cy="4969413"/>
          </a:xfrm>
        </p:grpSpPr>
        <p:sp>
          <p:nvSpPr>
            <p:cNvPr id="29" name="Rounded Rectangle 28"/>
            <p:cNvSpPr/>
            <p:nvPr/>
          </p:nvSpPr>
          <p:spPr>
            <a:xfrm>
              <a:off x="76200" y="293448"/>
              <a:ext cx="1828800" cy="49694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94002" y="577333"/>
              <a:ext cx="1453199" cy="369332"/>
            </a:xfrm>
            <a:prstGeom prst="rect">
              <a:avLst/>
            </a:prstGeom>
            <a:solidFill>
              <a:schemeClr val="accent2">
                <a:lumMod val="50000"/>
              </a:schemeClr>
            </a:solidFill>
          </p:spPr>
          <p:txBody>
            <a:bodyPr wrap="square" rtlCol="0">
              <a:spAutoFit/>
            </a:bodyPr>
            <a:lstStyle/>
            <a:p>
              <a:pPr algn="ctr"/>
              <a:r>
                <a:rPr lang="en-US" u="sng" dirty="0" smtClean="0">
                  <a:latin typeface="Stencil" pitchFamily="82" charset="0"/>
                </a:rPr>
                <a:t>AGENDA</a:t>
              </a:r>
              <a:endParaRPr lang="en-US" u="sng" dirty="0">
                <a:latin typeface="Stencil" pitchFamily="82" charset="0"/>
              </a:endParaRPr>
            </a:p>
          </p:txBody>
        </p:sp>
        <p:sp>
          <p:nvSpPr>
            <p:cNvPr id="33" name="TextBox 32"/>
            <p:cNvSpPr txBox="1"/>
            <p:nvPr/>
          </p:nvSpPr>
          <p:spPr>
            <a:xfrm>
              <a:off x="299401" y="1598950"/>
              <a:ext cx="1453199" cy="369332"/>
            </a:xfrm>
            <a:prstGeom prst="rect">
              <a:avLst/>
            </a:prstGeom>
            <a:solidFill>
              <a:schemeClr val="bg2">
                <a:lumMod val="50000"/>
                <a:lumOff val="50000"/>
              </a:schemeClr>
            </a:solidFill>
          </p:spPr>
          <p:txBody>
            <a:bodyPr wrap="square" rtlCol="0">
              <a:spAutoFit/>
            </a:bodyPr>
            <a:lstStyle/>
            <a:p>
              <a:r>
                <a:rPr lang="en-US" dirty="0" smtClean="0"/>
                <a:t>Introduction</a:t>
              </a:r>
              <a:endParaRPr lang="en-US" dirty="0"/>
            </a:p>
          </p:txBody>
        </p:sp>
        <p:sp>
          <p:nvSpPr>
            <p:cNvPr id="34" name="TextBox 33"/>
            <p:cNvSpPr txBox="1"/>
            <p:nvPr/>
          </p:nvSpPr>
          <p:spPr>
            <a:xfrm>
              <a:off x="299401" y="2057400"/>
              <a:ext cx="1453199" cy="369332"/>
            </a:xfrm>
            <a:prstGeom prst="rect">
              <a:avLst/>
            </a:prstGeom>
            <a:solidFill>
              <a:schemeClr val="accent6">
                <a:lumMod val="75000"/>
              </a:schemeClr>
            </a:solidFill>
          </p:spPr>
          <p:txBody>
            <a:bodyPr wrap="square" rtlCol="0">
              <a:spAutoFit/>
            </a:bodyPr>
            <a:lstStyle/>
            <a:p>
              <a:r>
                <a:rPr lang="en-US" dirty="0" smtClean="0"/>
                <a:t>Mini-Lesson</a:t>
              </a:r>
              <a:endParaRPr lang="en-US" dirty="0"/>
            </a:p>
          </p:txBody>
        </p:sp>
        <p:sp>
          <p:nvSpPr>
            <p:cNvPr id="35" name="TextBox 34"/>
            <p:cNvSpPr txBox="1"/>
            <p:nvPr/>
          </p:nvSpPr>
          <p:spPr>
            <a:xfrm>
              <a:off x="299401" y="2514600"/>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36" name="TextBox 35"/>
            <p:cNvSpPr txBox="1"/>
            <p:nvPr/>
          </p:nvSpPr>
          <p:spPr>
            <a:xfrm>
              <a:off x="299401" y="2990129"/>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37" name="TextBox 36"/>
            <p:cNvSpPr txBox="1"/>
            <p:nvPr/>
          </p:nvSpPr>
          <p:spPr>
            <a:xfrm>
              <a:off x="299401" y="3446560"/>
              <a:ext cx="1453199" cy="369332"/>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31" name="TextBox 30"/>
          <p:cNvSpPr txBox="1"/>
          <p:nvPr/>
        </p:nvSpPr>
        <p:spPr>
          <a:xfrm>
            <a:off x="314600" y="2608079"/>
            <a:ext cx="1453199" cy="377840"/>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pic>
        <p:nvPicPr>
          <p:cNvPr id="2" name="Picture 1"/>
          <p:cNvPicPr>
            <a:picLocks noChangeAspect="1"/>
          </p:cNvPicPr>
          <p:nvPr/>
        </p:nvPicPr>
        <p:blipFill>
          <a:blip r:embed="rId2"/>
          <a:stretch>
            <a:fillRect/>
          </a:stretch>
        </p:blipFill>
        <p:spPr>
          <a:xfrm>
            <a:off x="4107961" y="3467992"/>
            <a:ext cx="2857500" cy="2857500"/>
          </a:xfrm>
          <a:prstGeom prst="rect">
            <a:avLst/>
          </a:prstGeom>
        </p:spPr>
      </p:pic>
    </p:spTree>
    <p:extLst>
      <p:ext uri="{BB962C8B-B14F-4D97-AF65-F5344CB8AC3E}">
        <p14:creationId xmlns:p14="http://schemas.microsoft.com/office/powerpoint/2010/main" val="35282887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a:bodyPr>
          <a:lstStyle/>
          <a:p>
            <a:r>
              <a:rPr lang="en-US" sz="3200" b="1" u="sng" dirty="0" smtClean="0">
                <a:solidFill>
                  <a:srgbClr val="000000"/>
                </a:solidFill>
              </a:rPr>
              <a:t>Pre-Lab Questions</a:t>
            </a:r>
          </a:p>
          <a:p>
            <a:r>
              <a:rPr lang="en-US" sz="3200" b="1" dirty="0">
                <a:solidFill>
                  <a:srgbClr val="000000"/>
                </a:solidFill>
              </a:rPr>
              <a:t>Think-</a:t>
            </a:r>
            <a:r>
              <a:rPr lang="en-US" sz="3200" b="1" dirty="0" smtClean="0">
                <a:solidFill>
                  <a:srgbClr val="000000"/>
                </a:solidFill>
              </a:rPr>
              <a:t>Ink</a:t>
            </a:r>
            <a:r>
              <a:rPr lang="en-US" sz="3200" dirty="0">
                <a:solidFill>
                  <a:srgbClr val="000000"/>
                </a:solidFill>
              </a:rPr>
              <a:t> </a:t>
            </a:r>
            <a:r>
              <a:rPr lang="en-US" sz="3200" dirty="0" smtClean="0">
                <a:solidFill>
                  <a:srgbClr val="000000"/>
                </a:solidFill>
              </a:rPr>
              <a:t>: Jot </a:t>
            </a:r>
            <a:r>
              <a:rPr lang="en-US" sz="3200" dirty="0">
                <a:solidFill>
                  <a:srgbClr val="000000"/>
                </a:solidFill>
              </a:rPr>
              <a:t>down in one </a:t>
            </a:r>
            <a:r>
              <a:rPr lang="en-US" sz="3200" dirty="0" smtClean="0">
                <a:solidFill>
                  <a:srgbClr val="000000"/>
                </a:solidFill>
              </a:rPr>
              <a:t>minute </a:t>
            </a:r>
            <a:r>
              <a:rPr lang="en-US" sz="3200" dirty="0">
                <a:solidFill>
                  <a:srgbClr val="000000"/>
                </a:solidFill>
              </a:rPr>
              <a:t>as many safety rules you can think of as possible.</a:t>
            </a: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1: Lab Safety</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1</a:t>
            </a:r>
            <a:endParaRPr lang="en-US" sz="3000" dirty="0"/>
          </a:p>
        </p:txBody>
      </p:sp>
      <p:sp>
        <p:nvSpPr>
          <p:cNvPr id="11" name="TextBox 10"/>
          <p:cNvSpPr txBox="1"/>
          <p:nvPr/>
        </p:nvSpPr>
        <p:spPr>
          <a:xfrm>
            <a:off x="1767799" y="526886"/>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conduct a lab experiment using lab safety rules?  </a:t>
            </a: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pic>
        <p:nvPicPr>
          <p:cNvPr id="2" name="Picture 1"/>
          <p:cNvPicPr>
            <a:picLocks noChangeAspect="1"/>
          </p:cNvPicPr>
          <p:nvPr/>
        </p:nvPicPr>
        <p:blipFill rotWithShape="1">
          <a:blip r:embed="rId2"/>
          <a:srcRect t="22035" r="26914" b="21151"/>
          <a:stretch/>
        </p:blipFill>
        <p:spPr>
          <a:xfrm>
            <a:off x="3200796" y="4131880"/>
            <a:ext cx="3010254" cy="1831866"/>
          </a:xfrm>
          <a:prstGeom prst="rect">
            <a:avLst/>
          </a:prstGeom>
        </p:spPr>
      </p:pic>
    </p:spTree>
    <p:extLst>
      <p:ext uri="{BB962C8B-B14F-4D97-AF65-F5344CB8AC3E}">
        <p14:creationId xmlns:p14="http://schemas.microsoft.com/office/powerpoint/2010/main" val="1873800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a:bodyPr>
          <a:lstStyle/>
          <a:p>
            <a:r>
              <a:rPr lang="en-US" sz="3200" b="1" u="sng" dirty="0" smtClean="0">
                <a:solidFill>
                  <a:srgbClr val="000000"/>
                </a:solidFill>
              </a:rPr>
              <a:t>Pre-Lab Questions</a:t>
            </a:r>
          </a:p>
          <a:p>
            <a:r>
              <a:rPr lang="en-US" sz="3200" b="1" dirty="0">
                <a:solidFill>
                  <a:srgbClr val="000000"/>
                </a:solidFill>
              </a:rPr>
              <a:t>Pair-</a:t>
            </a:r>
            <a:r>
              <a:rPr lang="en-US" sz="3200" b="1" dirty="0" smtClean="0">
                <a:solidFill>
                  <a:srgbClr val="000000"/>
                </a:solidFill>
              </a:rPr>
              <a:t>Share</a:t>
            </a:r>
            <a:r>
              <a:rPr lang="en-US" sz="3200" dirty="0" smtClean="0">
                <a:solidFill>
                  <a:srgbClr val="000000"/>
                </a:solidFill>
              </a:rPr>
              <a:t>: Share </a:t>
            </a:r>
            <a:r>
              <a:rPr lang="en-US" sz="3200" dirty="0">
                <a:solidFill>
                  <a:srgbClr val="000000"/>
                </a:solidFill>
              </a:rPr>
              <a:t>what rules you wrote down with your group. Write down here any rules that you missed that your partner remembered.</a:t>
            </a: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1: Lab Safety</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1</a:t>
            </a:r>
            <a:endParaRPr lang="en-US" sz="3000" dirty="0"/>
          </a:p>
        </p:txBody>
      </p:sp>
      <p:sp>
        <p:nvSpPr>
          <p:cNvPr id="11" name="TextBox 10"/>
          <p:cNvSpPr txBox="1"/>
          <p:nvPr/>
        </p:nvSpPr>
        <p:spPr>
          <a:xfrm>
            <a:off x="1767799" y="526886"/>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conduct a lab experiment using lab safety rules?  </a:t>
            </a: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pic>
        <p:nvPicPr>
          <p:cNvPr id="3" name="Picture 2"/>
          <p:cNvPicPr>
            <a:picLocks noChangeAspect="1"/>
          </p:cNvPicPr>
          <p:nvPr/>
        </p:nvPicPr>
        <p:blipFill>
          <a:blip r:embed="rId2"/>
          <a:stretch>
            <a:fillRect/>
          </a:stretch>
        </p:blipFill>
        <p:spPr>
          <a:xfrm>
            <a:off x="4063227" y="4708768"/>
            <a:ext cx="1588873" cy="1438031"/>
          </a:xfrm>
          <a:prstGeom prst="rect">
            <a:avLst/>
          </a:prstGeom>
        </p:spPr>
      </p:pic>
    </p:spTree>
    <p:extLst>
      <p:ext uri="{BB962C8B-B14F-4D97-AF65-F5344CB8AC3E}">
        <p14:creationId xmlns:p14="http://schemas.microsoft.com/office/powerpoint/2010/main" val="37266265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a:bodyPr>
          <a:lstStyle/>
          <a:p>
            <a:r>
              <a:rPr lang="en-US" sz="3200" b="1" u="sng" dirty="0" smtClean="0">
                <a:solidFill>
                  <a:srgbClr val="000000"/>
                </a:solidFill>
              </a:rPr>
              <a:t>Lab Safety Video</a:t>
            </a:r>
          </a:p>
          <a:p>
            <a:r>
              <a:rPr lang="en-US" sz="3200" dirty="0" smtClean="0">
                <a:solidFill>
                  <a:srgbClr val="000000"/>
                </a:solidFill>
              </a:rPr>
              <a:t>Please watch the following video:</a:t>
            </a:r>
          </a:p>
          <a:p>
            <a:r>
              <a:rPr lang="en-US" sz="3200" u="sng" dirty="0">
                <a:hlinkClick r:id="rId2"/>
              </a:rPr>
              <a:t>https://www.youtube.com/watch?v=VRWRmIEHr3A</a:t>
            </a:r>
            <a:r>
              <a:rPr lang="en-US" sz="3200" dirty="0"/>
              <a:t> </a:t>
            </a:r>
            <a:endParaRPr lang="en-US" sz="3200" dirty="0" smtClean="0"/>
          </a:p>
          <a:p>
            <a:endParaRPr lang="en-US" sz="3200" dirty="0">
              <a:solidFill>
                <a:srgbClr val="000000"/>
              </a:solidFill>
            </a:endParaRPr>
          </a:p>
          <a:p>
            <a:r>
              <a:rPr lang="en-US" sz="3200" dirty="0" smtClean="0">
                <a:solidFill>
                  <a:srgbClr val="000000"/>
                </a:solidFill>
              </a:rPr>
              <a:t>.</a:t>
            </a:r>
            <a:endParaRPr lang="en-US" sz="3200" dirty="0">
              <a:solidFill>
                <a:srgbClr val="000000"/>
              </a:solidFill>
            </a:endParaRP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1: Lab Safety</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1</a:t>
            </a:r>
            <a:endParaRPr lang="en-US" sz="3000" dirty="0"/>
          </a:p>
        </p:txBody>
      </p:sp>
      <p:sp>
        <p:nvSpPr>
          <p:cNvPr id="11" name="TextBox 10"/>
          <p:cNvSpPr txBox="1"/>
          <p:nvPr/>
        </p:nvSpPr>
        <p:spPr>
          <a:xfrm>
            <a:off x="1767799" y="526886"/>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conduct a lab experiment using lab safety rules?  </a:t>
            </a: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21470011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75000"/>
          </a:schemeClr>
        </a:solidFill>
        <a:effectLst/>
      </p:bgPr>
    </p:bg>
    <p:spTree>
      <p:nvGrpSpPr>
        <p:cNvPr id="1" name=""/>
        <p:cNvGrpSpPr/>
        <p:nvPr/>
      </p:nvGrpSpPr>
      <p:grpSpPr>
        <a:xfrm>
          <a:off x="0" y="0"/>
          <a:ext cx="0" cy="0"/>
          <a:chOff x="0" y="0"/>
          <a:chExt cx="0" cy="0"/>
        </a:xfrm>
      </p:grpSpPr>
      <p:sp>
        <p:nvSpPr>
          <p:cNvPr id="20483" name="Subtitle 2"/>
          <p:cNvSpPr>
            <a:spLocks noGrp="1"/>
          </p:cNvSpPr>
          <p:nvPr>
            <p:ph type="subTitle" idx="1"/>
          </p:nvPr>
        </p:nvSpPr>
        <p:spPr>
          <a:xfrm>
            <a:off x="-1" y="1634374"/>
            <a:ext cx="9175419" cy="4704907"/>
          </a:xfrm>
        </p:spPr>
        <p:txBody>
          <a:bodyPr>
            <a:normAutofit fontScale="92500" lnSpcReduction="20000"/>
          </a:bodyPr>
          <a:lstStyle/>
          <a:p>
            <a:r>
              <a:rPr lang="en-US" sz="3200" b="1" u="sng" dirty="0" smtClean="0">
                <a:solidFill>
                  <a:srgbClr val="000000"/>
                </a:solidFill>
              </a:rPr>
              <a:t>ACTIVITY</a:t>
            </a:r>
          </a:p>
          <a:p>
            <a:pPr algn="l"/>
            <a:r>
              <a:rPr lang="en-US" sz="3200" dirty="0">
                <a:solidFill>
                  <a:schemeClr val="bg1"/>
                </a:solidFill>
              </a:rPr>
              <a:t>E</a:t>
            </a:r>
            <a:r>
              <a:rPr lang="en-US" sz="3200" dirty="0" smtClean="0">
                <a:solidFill>
                  <a:schemeClr val="bg1"/>
                </a:solidFill>
              </a:rPr>
              <a:t>ach </a:t>
            </a:r>
            <a:r>
              <a:rPr lang="en-US" sz="3200" dirty="0">
                <a:solidFill>
                  <a:schemeClr val="bg1"/>
                </a:solidFill>
              </a:rPr>
              <a:t>group will be given strips of paper with lab safety rules and categories</a:t>
            </a:r>
            <a:r>
              <a:rPr lang="en-US" sz="3200" dirty="0" smtClean="0">
                <a:solidFill>
                  <a:schemeClr val="bg1"/>
                </a:solidFill>
              </a:rPr>
              <a:t>.</a:t>
            </a:r>
          </a:p>
          <a:p>
            <a:pPr algn="l"/>
            <a:r>
              <a:rPr lang="en-US" sz="3200" dirty="0" smtClean="0">
                <a:solidFill>
                  <a:schemeClr val="bg1"/>
                </a:solidFill>
              </a:rPr>
              <a:t> </a:t>
            </a:r>
            <a:r>
              <a:rPr lang="en-US" sz="3200" dirty="0">
                <a:solidFill>
                  <a:schemeClr val="bg1"/>
                </a:solidFill>
              </a:rPr>
              <a:t>You will be expected to arrange these lab safety rules into groups and come up with. </a:t>
            </a:r>
            <a:endParaRPr lang="en-US" sz="3200" dirty="0" smtClean="0">
              <a:solidFill>
                <a:schemeClr val="bg1"/>
              </a:solidFill>
            </a:endParaRPr>
          </a:p>
          <a:p>
            <a:pPr algn="l"/>
            <a:r>
              <a:rPr lang="en-US" sz="3200" dirty="0" smtClean="0">
                <a:solidFill>
                  <a:schemeClr val="bg1"/>
                </a:solidFill>
              </a:rPr>
              <a:t>Write </a:t>
            </a:r>
            <a:r>
              <a:rPr lang="en-US" sz="3200" dirty="0">
                <a:solidFill>
                  <a:schemeClr val="bg1"/>
                </a:solidFill>
              </a:rPr>
              <a:t>your answers under each category. </a:t>
            </a:r>
            <a:endParaRPr lang="en-US" sz="3200" dirty="0" smtClean="0">
              <a:solidFill>
                <a:schemeClr val="bg1"/>
              </a:solidFill>
            </a:endParaRPr>
          </a:p>
          <a:p>
            <a:pPr algn="l"/>
            <a:r>
              <a:rPr lang="en-US" sz="3200" dirty="0" smtClean="0">
                <a:solidFill>
                  <a:schemeClr val="bg1"/>
                </a:solidFill>
              </a:rPr>
              <a:t>Then </a:t>
            </a:r>
            <a:r>
              <a:rPr lang="en-US" sz="3200" dirty="0">
                <a:solidFill>
                  <a:schemeClr val="bg1"/>
                </a:solidFill>
              </a:rPr>
              <a:t>compare your answers to what is on the board. </a:t>
            </a:r>
          </a:p>
          <a:p>
            <a:pPr algn="l"/>
            <a:endParaRPr lang="en-US" sz="3200" dirty="0">
              <a:solidFill>
                <a:schemeClr val="bg1"/>
              </a:solidFill>
            </a:endParaRPr>
          </a:p>
          <a:p>
            <a:endParaRPr lang="en-US" sz="3200" b="1" u="sng" dirty="0" smtClean="0">
              <a:solidFill>
                <a:srgbClr val="000000"/>
              </a:solidFill>
            </a:endParaRPr>
          </a:p>
          <a:p>
            <a:endParaRPr lang="en-US" sz="3200" dirty="0">
              <a:solidFill>
                <a:srgbClr val="000000"/>
              </a:solidFill>
            </a:endParaRPr>
          </a:p>
          <a:p>
            <a:pPr lvl="0">
              <a:lnSpc>
                <a:spcPct val="120000"/>
              </a:lnSpc>
            </a:pPr>
            <a:endParaRPr lang="en-US" sz="4000" dirty="0">
              <a:solidFill>
                <a:srgbClr val="000000"/>
              </a:solidFill>
            </a:endParaRPr>
          </a:p>
          <a:p>
            <a:pPr>
              <a:lnSpc>
                <a:spcPct val="120000"/>
              </a:lnSpc>
            </a:pPr>
            <a:endParaRPr lang="en-US" sz="4000" dirty="0">
              <a:solidFill>
                <a:srgbClr val="000000"/>
              </a:solidFill>
            </a:endParaRPr>
          </a:p>
        </p:txBody>
      </p:sp>
      <p:sp>
        <p:nvSpPr>
          <p:cNvPr id="8" name="TextBox 7"/>
          <p:cNvSpPr txBox="1"/>
          <p:nvPr/>
        </p:nvSpPr>
        <p:spPr>
          <a:xfrm>
            <a:off x="0" y="10318"/>
            <a:ext cx="9203323" cy="461665"/>
          </a:xfrm>
          <a:prstGeom prst="rect">
            <a:avLst/>
          </a:prstGeom>
          <a:solidFill>
            <a:schemeClr val="bg2">
              <a:lumMod val="90000"/>
              <a:lumOff val="10000"/>
            </a:schemeClr>
          </a:solidFill>
        </p:spPr>
        <p:txBody>
          <a:bodyPr wrap="square">
            <a:prstTxWarp prst="textNoShape">
              <a:avLst/>
            </a:prstTxWarp>
            <a:spAutoFit/>
          </a:bodyPr>
          <a:lstStyle/>
          <a:p>
            <a:pPr algn="ctr"/>
            <a:r>
              <a:rPr lang="en-US" sz="2400" b="1" dirty="0"/>
              <a:t>Lab 1: Lab Safety</a:t>
            </a:r>
            <a:endParaRPr lang="en-US" sz="2400" dirty="0"/>
          </a:p>
        </p:txBody>
      </p:sp>
      <p:sp>
        <p:nvSpPr>
          <p:cNvPr id="10" name="TextBox 9"/>
          <p:cNvSpPr txBox="1"/>
          <p:nvPr/>
        </p:nvSpPr>
        <p:spPr>
          <a:xfrm>
            <a:off x="0" y="485834"/>
            <a:ext cx="1767799" cy="1015663"/>
          </a:xfrm>
          <a:prstGeom prst="rect">
            <a:avLst/>
          </a:prstGeom>
          <a:solidFill>
            <a:schemeClr val="accent2">
              <a:lumMod val="50000"/>
            </a:schemeClr>
          </a:solidFill>
        </p:spPr>
        <p:txBody>
          <a:bodyPr wrap="square">
            <a:prstTxWarp prst="textNoShape">
              <a:avLst/>
            </a:prstTxWarp>
            <a:spAutoFit/>
          </a:bodyPr>
          <a:lstStyle/>
          <a:p>
            <a:pPr algn="ctr"/>
            <a:r>
              <a:rPr lang="en-US" sz="3000" b="1" dirty="0" smtClean="0"/>
              <a:t>Lab</a:t>
            </a:r>
          </a:p>
          <a:p>
            <a:pPr algn="ctr"/>
            <a:r>
              <a:rPr lang="en-US" sz="3000" b="1" dirty="0" smtClean="0"/>
              <a:t> 1</a:t>
            </a:r>
            <a:endParaRPr lang="en-US" sz="3000" dirty="0"/>
          </a:p>
        </p:txBody>
      </p:sp>
      <p:sp>
        <p:nvSpPr>
          <p:cNvPr id="11" name="TextBox 10"/>
          <p:cNvSpPr txBox="1"/>
          <p:nvPr/>
        </p:nvSpPr>
        <p:spPr>
          <a:xfrm>
            <a:off x="1767799" y="526886"/>
            <a:ext cx="7407619" cy="1015663"/>
          </a:xfrm>
          <a:prstGeom prst="rect">
            <a:avLst/>
          </a:prstGeom>
          <a:solidFill>
            <a:schemeClr val="accent2">
              <a:lumMod val="40000"/>
              <a:lumOff val="60000"/>
            </a:schemeClr>
          </a:solidFill>
        </p:spPr>
        <p:txBody>
          <a:bodyPr wrap="square">
            <a:prstTxWarp prst="textNoShape">
              <a:avLst/>
            </a:prstTxWarp>
            <a:spAutoFit/>
          </a:bodyPr>
          <a:lstStyle/>
          <a:p>
            <a:pPr algn="ctr"/>
            <a:r>
              <a:rPr lang="en-US" sz="3000" b="1" dirty="0">
                <a:solidFill>
                  <a:schemeClr val="bg1">
                    <a:lumMod val="85000"/>
                    <a:lumOff val="15000"/>
                  </a:schemeClr>
                </a:solidFill>
              </a:rPr>
              <a:t>Aim</a:t>
            </a:r>
            <a:r>
              <a:rPr lang="en-US" sz="3000" b="1" dirty="0">
                <a:solidFill>
                  <a:schemeClr val="bg1"/>
                </a:solidFill>
              </a:rPr>
              <a:t>: </a:t>
            </a:r>
            <a:r>
              <a:rPr lang="en-US" sz="3000" b="1" dirty="0">
                <a:solidFill>
                  <a:srgbClr val="000000"/>
                </a:solidFill>
              </a:rPr>
              <a:t>How do I conduct a lab experiment using lab safety rules?  </a:t>
            </a:r>
          </a:p>
        </p:txBody>
      </p:sp>
      <p:cxnSp>
        <p:nvCxnSpPr>
          <p:cNvPr id="7" name="Straight Connector 6"/>
          <p:cNvCxnSpPr/>
          <p:nvPr/>
        </p:nvCxnSpPr>
        <p:spPr>
          <a:xfrm>
            <a:off x="-49799" y="1565477"/>
            <a:ext cx="9193798" cy="68897"/>
          </a:xfrm>
          <a:prstGeom prst="line">
            <a:avLst/>
          </a:prstGeom>
          <a:ln w="85725">
            <a:solidFill>
              <a:schemeClr val="bg1"/>
            </a:solidFill>
          </a:ln>
        </p:spPr>
        <p:style>
          <a:lnRef idx="2">
            <a:schemeClr val="accent1"/>
          </a:lnRef>
          <a:fillRef idx="0">
            <a:schemeClr val="accent1"/>
          </a:fillRef>
          <a:effectRef idx="1">
            <a:schemeClr val="accent1"/>
          </a:effectRef>
          <a:fontRef idx="minor">
            <a:schemeClr val="tx1"/>
          </a:fontRef>
        </p:style>
      </p:cxnSp>
      <p:grpSp>
        <p:nvGrpSpPr>
          <p:cNvPr id="20" name="Group 19"/>
          <p:cNvGrpSpPr/>
          <p:nvPr/>
        </p:nvGrpSpPr>
        <p:grpSpPr>
          <a:xfrm>
            <a:off x="1" y="6339281"/>
            <a:ext cx="9143998" cy="518719"/>
            <a:chOff x="1" y="4752805"/>
            <a:chExt cx="9143998" cy="507039"/>
          </a:xfrm>
        </p:grpSpPr>
        <p:sp>
          <p:nvSpPr>
            <p:cNvPr id="21" name="Rounded Rectangle 20"/>
            <p:cNvSpPr/>
            <p:nvPr/>
          </p:nvSpPr>
          <p:spPr>
            <a:xfrm>
              <a:off x="1" y="4752805"/>
              <a:ext cx="9143998" cy="50703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078374" y="4827038"/>
              <a:ext cx="1453199" cy="369332"/>
            </a:xfrm>
            <a:prstGeom prst="rect">
              <a:avLst/>
            </a:prstGeom>
            <a:solidFill>
              <a:schemeClr val="bg2">
                <a:lumMod val="50000"/>
                <a:lumOff val="50000"/>
              </a:schemeClr>
            </a:solidFill>
          </p:spPr>
          <p:txBody>
            <a:bodyPr wrap="square" rtlCol="0">
              <a:spAutoFit/>
            </a:bodyPr>
            <a:lstStyle/>
            <a:p>
              <a:r>
                <a:rPr lang="en-US" dirty="0" smtClean="0"/>
                <a:t>Mini-Lesson</a:t>
              </a:r>
              <a:endParaRPr lang="en-US" dirty="0"/>
            </a:p>
          </p:txBody>
        </p:sp>
        <p:sp>
          <p:nvSpPr>
            <p:cNvPr id="25" name="TextBox 24"/>
            <p:cNvSpPr txBox="1"/>
            <p:nvPr/>
          </p:nvSpPr>
          <p:spPr>
            <a:xfrm>
              <a:off x="4648801" y="4823592"/>
              <a:ext cx="1453199" cy="361016"/>
            </a:xfrm>
            <a:prstGeom prst="rect">
              <a:avLst/>
            </a:prstGeom>
            <a:solidFill>
              <a:schemeClr val="accent6">
                <a:lumMod val="75000"/>
              </a:schemeClr>
            </a:solidFill>
          </p:spPr>
          <p:txBody>
            <a:bodyPr wrap="square" rtlCol="0">
              <a:spAutoFit/>
            </a:bodyPr>
            <a:lstStyle/>
            <a:p>
              <a:r>
                <a:rPr lang="en-US" dirty="0" smtClean="0"/>
                <a:t>Summary</a:t>
              </a:r>
              <a:endParaRPr lang="en-US" dirty="0"/>
            </a:p>
          </p:txBody>
        </p:sp>
        <p:sp>
          <p:nvSpPr>
            <p:cNvPr id="26" name="TextBox 25"/>
            <p:cNvSpPr txBox="1"/>
            <p:nvPr/>
          </p:nvSpPr>
          <p:spPr>
            <a:xfrm>
              <a:off x="6211050" y="4815175"/>
              <a:ext cx="1453199" cy="361016"/>
            </a:xfrm>
            <a:prstGeom prst="rect">
              <a:avLst/>
            </a:prstGeom>
            <a:solidFill>
              <a:schemeClr val="accent6">
                <a:lumMod val="75000"/>
              </a:schemeClr>
            </a:solidFill>
          </p:spPr>
          <p:txBody>
            <a:bodyPr wrap="square" rtlCol="0">
              <a:spAutoFit/>
            </a:bodyPr>
            <a:lstStyle/>
            <a:p>
              <a:r>
                <a:rPr lang="en-US" dirty="0" smtClean="0"/>
                <a:t>Work Period</a:t>
              </a:r>
              <a:endParaRPr lang="en-US" dirty="0"/>
            </a:p>
          </p:txBody>
        </p:sp>
        <p:sp>
          <p:nvSpPr>
            <p:cNvPr id="27" name="TextBox 26"/>
            <p:cNvSpPr txBox="1"/>
            <p:nvPr/>
          </p:nvSpPr>
          <p:spPr>
            <a:xfrm>
              <a:off x="7788491" y="4827893"/>
              <a:ext cx="1218738" cy="361016"/>
            </a:xfrm>
            <a:prstGeom prst="rect">
              <a:avLst/>
            </a:prstGeom>
            <a:solidFill>
              <a:schemeClr val="accent6">
                <a:lumMod val="75000"/>
              </a:schemeClr>
            </a:solidFill>
          </p:spPr>
          <p:txBody>
            <a:bodyPr wrap="square" rtlCol="0">
              <a:spAutoFit/>
            </a:bodyPr>
            <a:lstStyle/>
            <a:p>
              <a:r>
                <a:rPr lang="en-US" dirty="0" smtClean="0"/>
                <a:t>Exit Slip</a:t>
              </a:r>
              <a:endParaRPr lang="en-US" dirty="0"/>
            </a:p>
          </p:txBody>
        </p:sp>
      </p:grpSp>
      <p:sp>
        <p:nvSpPr>
          <p:cNvPr id="29" name="TextBox 28"/>
          <p:cNvSpPr txBox="1"/>
          <p:nvPr/>
        </p:nvSpPr>
        <p:spPr>
          <a:xfrm>
            <a:off x="107965" y="6422729"/>
            <a:ext cx="1347226" cy="369332"/>
          </a:xfrm>
          <a:prstGeom prst="rect">
            <a:avLst/>
          </a:prstGeom>
          <a:solidFill>
            <a:schemeClr val="accent6">
              <a:lumMod val="75000"/>
            </a:schemeClr>
          </a:solidFill>
        </p:spPr>
        <p:txBody>
          <a:bodyPr wrap="square" rtlCol="0">
            <a:spAutoFit/>
          </a:bodyPr>
          <a:lstStyle/>
          <a:p>
            <a:r>
              <a:rPr lang="en-US" dirty="0" smtClean="0"/>
              <a:t>Do Now</a:t>
            </a:r>
            <a:endParaRPr lang="en-US" dirty="0"/>
          </a:p>
        </p:txBody>
      </p:sp>
      <p:sp>
        <p:nvSpPr>
          <p:cNvPr id="30" name="TextBox 29"/>
          <p:cNvSpPr txBox="1"/>
          <p:nvPr/>
        </p:nvSpPr>
        <p:spPr>
          <a:xfrm>
            <a:off x="1547023" y="6422729"/>
            <a:ext cx="1453199" cy="377840"/>
          </a:xfrm>
          <a:prstGeom prst="rect">
            <a:avLst/>
          </a:prstGeom>
          <a:solidFill>
            <a:schemeClr val="accent6">
              <a:lumMod val="75000"/>
            </a:schemeClr>
          </a:solidFill>
        </p:spPr>
        <p:txBody>
          <a:bodyPr wrap="square" rtlCol="0">
            <a:spAutoFit/>
          </a:bodyPr>
          <a:lstStyle/>
          <a:p>
            <a:r>
              <a:rPr lang="en-US" dirty="0" smtClean="0"/>
              <a:t>Introduction</a:t>
            </a:r>
            <a:endParaRPr lang="en-US" dirty="0"/>
          </a:p>
        </p:txBody>
      </p:sp>
    </p:spTree>
    <p:extLst>
      <p:ext uri="{BB962C8B-B14F-4D97-AF65-F5344CB8AC3E}">
        <p14:creationId xmlns:p14="http://schemas.microsoft.com/office/powerpoint/2010/main" val="176829150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5308</TotalTime>
  <Words>990</Words>
  <Application>Microsoft Macintosh PowerPoint</Application>
  <PresentationFormat>On-screen Show (4:3)</PresentationFormat>
  <Paragraphs>272</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Twilight</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NYCDOE Schools</dc:creator>
  <cp:lastModifiedBy>User</cp:lastModifiedBy>
  <cp:revision>215</cp:revision>
  <dcterms:created xsi:type="dcterms:W3CDTF">2012-11-19T19:26:54Z</dcterms:created>
  <dcterms:modified xsi:type="dcterms:W3CDTF">2014-08-31T04:25:00Z</dcterms:modified>
</cp:coreProperties>
</file>