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33"/>
  </p:notesMasterIdLst>
  <p:sldIdLst>
    <p:sldId id="257" r:id="rId2"/>
    <p:sldId id="475" r:id="rId3"/>
    <p:sldId id="519" r:id="rId4"/>
    <p:sldId id="520" r:id="rId5"/>
    <p:sldId id="522" r:id="rId6"/>
    <p:sldId id="538" r:id="rId7"/>
    <p:sldId id="523" r:id="rId8"/>
    <p:sldId id="521" r:id="rId9"/>
    <p:sldId id="525" r:id="rId10"/>
    <p:sldId id="524" r:id="rId11"/>
    <p:sldId id="526" r:id="rId12"/>
    <p:sldId id="527" r:id="rId13"/>
    <p:sldId id="528" r:id="rId14"/>
    <p:sldId id="529" r:id="rId15"/>
    <p:sldId id="535" r:id="rId16"/>
    <p:sldId id="536" r:id="rId17"/>
    <p:sldId id="537" r:id="rId18"/>
    <p:sldId id="539" r:id="rId19"/>
    <p:sldId id="530" r:id="rId20"/>
    <p:sldId id="540" r:id="rId21"/>
    <p:sldId id="531" r:id="rId22"/>
    <p:sldId id="532" r:id="rId23"/>
    <p:sldId id="534" r:id="rId24"/>
    <p:sldId id="533" r:id="rId25"/>
    <p:sldId id="495" r:id="rId26"/>
    <p:sldId id="443" r:id="rId27"/>
    <p:sldId id="512" r:id="rId28"/>
    <p:sldId id="513" r:id="rId29"/>
    <p:sldId id="518" r:id="rId30"/>
    <p:sldId id="516" r:id="rId31"/>
    <p:sldId id="51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65" d="100"/>
          <a:sy n="65" d="100"/>
        </p:scale>
        <p:origin x="-2256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E796-8BB9-8E40-BF38-D52FCB9B1618}" type="datetimeFigureOut">
              <a:rPr lang="en-US" smtClean="0"/>
              <a:t>9/28/14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E6601-88E3-EE42-92CE-0AEC8762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6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E6601-88E3-EE42-92CE-0AEC8762A5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79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9/28/14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9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package" Target="../embeddings/Microsoft_Word_Document5.docx"/><Relationship Id="rId5" Type="http://schemas.openxmlformats.org/officeDocument/2006/relationships/image" Target="../media/image10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watch?v=zszw6uCiQpc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799718"/>
            <a:ext cx="7296150" cy="2615974"/>
          </a:xfrm>
        </p:spPr>
        <p:txBody>
          <a:bodyPr>
            <a:normAutofit fontScale="92500" lnSpcReduction="10000"/>
          </a:bodyPr>
          <a:lstStyle/>
          <a:p>
            <a:pPr algn="l" eaLnBrk="1" hangingPunct="1"/>
            <a:r>
              <a:rPr lang="en-US" sz="5100" b="1" u="sng" dirty="0" smtClean="0">
                <a:solidFill>
                  <a:schemeClr val="bg1"/>
                </a:solidFill>
                <a:latin typeface="Stencil"/>
                <a:ea typeface="ＭＳ Ｐゴシック" charset="-128"/>
                <a:cs typeface="Stencil"/>
              </a:rPr>
              <a:t>Objective: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I will design an experiment to the effect of salt water on an egg’s buoyancy.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7799" y="565962"/>
            <a:ext cx="7407619" cy="11541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300" b="1" dirty="0" smtClean="0">
                <a:solidFill>
                  <a:schemeClr val="bg1"/>
                </a:solidFill>
              </a:rPr>
              <a:t>: How can we design an experiment to test the effect of salt water on an egg’s buoyancy?</a:t>
            </a:r>
          </a:p>
          <a:p>
            <a:pPr algn="ctr"/>
            <a:endParaRPr lang="en-US" sz="23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Lab 3: Design an Experiment—Density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smtClean="0"/>
              <a:t>Lab </a:t>
            </a:r>
          </a:p>
          <a:p>
            <a:pPr algn="ctr"/>
            <a:r>
              <a:rPr lang="en-US" sz="3000" b="1" dirty="0"/>
              <a:t>3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-30261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 Now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500" b="1" u="sng" dirty="0" smtClean="0">
                <a:solidFill>
                  <a:srgbClr val="000000"/>
                </a:solidFill>
                <a:latin typeface="Stencil" pitchFamily="82" charset="0"/>
              </a:rPr>
              <a:t>Do Now</a:t>
            </a:r>
            <a:r>
              <a:rPr lang="en-US" sz="2200" b="1" dirty="0" smtClean="0">
                <a:solidFill>
                  <a:srgbClr val="000000"/>
                </a:solidFill>
                <a:latin typeface="Stencil" pitchFamily="82" charset="0"/>
              </a:rPr>
              <a:t>: </a:t>
            </a:r>
            <a:r>
              <a:rPr lang="en-US" sz="2200" b="1" dirty="0" smtClean="0">
                <a:solidFill>
                  <a:srgbClr val="800000"/>
                </a:solidFill>
                <a:latin typeface="Corbel"/>
                <a:cs typeface="Corbel"/>
              </a:rPr>
              <a:t>(You have </a:t>
            </a:r>
            <a:r>
              <a:rPr lang="en-US" sz="2200" b="1" dirty="0">
                <a:solidFill>
                  <a:srgbClr val="800000"/>
                </a:solidFill>
                <a:latin typeface="Corbel"/>
                <a:cs typeface="Corbel"/>
              </a:rPr>
              <a:t>5</a:t>
            </a:r>
            <a:r>
              <a:rPr lang="en-US" sz="2200" b="1" dirty="0" smtClean="0">
                <a:solidFill>
                  <a:srgbClr val="800000"/>
                </a:solidFill>
                <a:latin typeface="Corbel"/>
                <a:cs typeface="Corbel"/>
              </a:rPr>
              <a:t> minutes)</a:t>
            </a:r>
            <a:endParaRPr lang="en-US" sz="2200" b="1" u="sng" dirty="0">
              <a:solidFill>
                <a:srgbClr val="800000"/>
              </a:solidFill>
              <a:latin typeface="Corbel"/>
              <a:cs typeface="Corbel"/>
            </a:endParaRPr>
          </a:p>
          <a:p>
            <a:pPr algn="l"/>
            <a:r>
              <a:rPr lang="en-US" sz="4000" b="1" dirty="0" smtClean="0">
                <a:solidFill>
                  <a:schemeClr val="bg1"/>
                </a:solidFill>
                <a:latin typeface="Corbel"/>
                <a:cs typeface="Corbel"/>
              </a:rPr>
              <a:t>Complete the Do Now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-1" y="1634374"/>
            <a:ext cx="9175419" cy="4704907"/>
          </a:xfrm>
        </p:spPr>
        <p:txBody>
          <a:bodyPr>
            <a:normAutofit lnSpcReduction="10000"/>
          </a:bodyPr>
          <a:lstStyle/>
          <a:p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TURN AND TALK</a:t>
            </a:r>
          </a:p>
          <a:p>
            <a:r>
              <a:rPr lang="en-US" sz="3200" b="1" dirty="0" smtClean="0">
                <a:solidFill>
                  <a:srgbClr val="000000"/>
                </a:solidFill>
              </a:rPr>
              <a:t>Turn to the person next to you and ask your partner one of your questions. Make sure they answer one of your questions</a:t>
            </a:r>
          </a:p>
          <a:p>
            <a:endParaRPr lang="en-US" sz="3200" b="1" dirty="0">
              <a:solidFill>
                <a:srgbClr val="000000"/>
              </a:solidFill>
            </a:endParaRPr>
          </a:p>
          <a:p>
            <a:r>
              <a:rPr lang="en-US" sz="3200" b="1" dirty="0" smtClean="0">
                <a:solidFill>
                  <a:srgbClr val="000000"/>
                </a:solidFill>
              </a:rPr>
              <a:t>LET’S SHARE OUT ON 3 QUESTIONS &amp; ANSWERS</a:t>
            </a:r>
            <a:endParaRPr lang="en-US" sz="3200" dirty="0">
              <a:solidFill>
                <a:srgbClr val="000000"/>
              </a:solidFill>
            </a:endParaRPr>
          </a:p>
          <a:p>
            <a:endParaRPr lang="en-US" sz="3200" b="1" u="sng" dirty="0" smtClean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pPr lvl="0"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Lab 3: Design an Experiment—Density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smtClean="0"/>
              <a:t>Lab</a:t>
            </a:r>
          </a:p>
          <a:p>
            <a:pPr algn="ctr"/>
            <a:r>
              <a:rPr lang="en-US" sz="3000" b="1" dirty="0" smtClean="0"/>
              <a:t> 3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8617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5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500" b="1" dirty="0">
                <a:solidFill>
                  <a:schemeClr val="bg1"/>
                </a:solidFill>
              </a:rPr>
              <a:t>: How can we design an experiment to test the effect of salt water on an egg’s buoyancy</a:t>
            </a:r>
            <a:r>
              <a:rPr lang="en-US" sz="2500" b="1" dirty="0" smtClean="0">
                <a:solidFill>
                  <a:schemeClr val="bg1"/>
                </a:solidFill>
              </a:rPr>
              <a:t>?</a:t>
            </a:r>
            <a:endParaRPr lang="en-US" sz="25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338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-1" y="1634374"/>
            <a:ext cx="9175419" cy="4704907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Science journaling</a:t>
            </a:r>
          </a:p>
          <a:p>
            <a:pPr>
              <a:lnSpc>
                <a:spcPct val="110000"/>
              </a:lnSpc>
            </a:pPr>
            <a:r>
              <a:rPr lang="en-US" sz="3200" b="1" dirty="0" smtClean="0">
                <a:solidFill>
                  <a:srgbClr val="000000"/>
                </a:solidFill>
              </a:rPr>
              <a:t>Please answer the following on </a:t>
            </a:r>
            <a:r>
              <a:rPr lang="en-US" sz="3200" b="1" dirty="0" err="1" smtClean="0">
                <a:solidFill>
                  <a:srgbClr val="000000"/>
                </a:solidFill>
              </a:rPr>
              <a:t>looseleaf</a:t>
            </a:r>
            <a:r>
              <a:rPr lang="en-US" sz="3200" b="1" dirty="0" smtClean="0">
                <a:solidFill>
                  <a:srgbClr val="000000"/>
                </a:solidFill>
              </a:rPr>
              <a:t>.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DO NOT STOP WRITING FOR 5 MINUTES</a:t>
            </a:r>
            <a:r>
              <a:rPr lang="en-US" sz="3200" b="1" dirty="0" smtClean="0">
                <a:solidFill>
                  <a:srgbClr val="000000"/>
                </a:solidFill>
              </a:rPr>
              <a:t>: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Why are </a:t>
            </a:r>
            <a:r>
              <a:rPr lang="en-US" sz="3200" dirty="0">
                <a:solidFill>
                  <a:schemeClr val="bg1"/>
                </a:solidFill>
              </a:rPr>
              <a:t>their different layers in the density </a:t>
            </a:r>
            <a:r>
              <a:rPr lang="en-US" sz="3200" dirty="0" smtClean="0">
                <a:solidFill>
                  <a:schemeClr val="bg1"/>
                </a:solidFill>
              </a:rPr>
              <a:t>column?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b="1" u="sng" dirty="0" smtClean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pPr lvl="0"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Lab 3: Design an Experiment—Density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smtClean="0"/>
              <a:t>Lab</a:t>
            </a:r>
          </a:p>
          <a:p>
            <a:pPr algn="ctr"/>
            <a:r>
              <a:rPr lang="en-US" sz="3000" b="1" dirty="0" smtClean="0"/>
              <a:t> 3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can we design an experiment to test the effect of salt water on an egg’s buoyancy</a:t>
            </a:r>
            <a:r>
              <a:rPr lang="en-US" sz="2800" b="1" dirty="0" smtClean="0">
                <a:solidFill>
                  <a:schemeClr val="bg1"/>
                </a:solidFill>
              </a:rPr>
              <a:t>?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669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0" y="1634374"/>
            <a:ext cx="4786924" cy="4704907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Scientific method</a:t>
            </a:r>
          </a:p>
          <a:p>
            <a:pPr>
              <a:lnSpc>
                <a:spcPct val="110000"/>
              </a:lnSpc>
            </a:pPr>
            <a:r>
              <a:rPr lang="en-US" sz="3200" b="1" dirty="0" smtClean="0">
                <a:solidFill>
                  <a:srgbClr val="000000"/>
                </a:solidFill>
              </a:rPr>
              <a:t>Please take 7 minutes to read this sheet and ANNOTATE your text.</a:t>
            </a:r>
          </a:p>
          <a:p>
            <a:pPr>
              <a:lnSpc>
                <a:spcPct val="11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What does reading actively look like?</a:t>
            </a:r>
            <a:endParaRPr lang="en-US" sz="3200" dirty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b="1" u="sng" dirty="0" smtClean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pPr lvl="0"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Lab 3: Design an Experiment—Density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smtClean="0"/>
              <a:t>Lab</a:t>
            </a:r>
          </a:p>
          <a:p>
            <a:pPr algn="ctr"/>
            <a:r>
              <a:rPr lang="en-US" sz="3000" b="1" dirty="0" smtClean="0"/>
              <a:t> 3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8617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5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500" b="1" dirty="0">
                <a:solidFill>
                  <a:schemeClr val="bg1"/>
                </a:solidFill>
              </a:rPr>
              <a:t>: How can we design an experiment to test the effect of salt water on an egg’s buoyancy</a:t>
            </a:r>
            <a:r>
              <a:rPr lang="en-US" sz="2500" b="1" dirty="0" smtClean="0">
                <a:solidFill>
                  <a:schemeClr val="bg1"/>
                </a:solidFill>
              </a:rPr>
              <a:t>?</a:t>
            </a:r>
            <a:endParaRPr lang="en-US" sz="25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15" name="Content Placeholder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5" b="13020"/>
          <a:stretch>
            <a:fillRect/>
          </a:stretch>
        </p:blipFill>
        <p:spPr bwMode="auto">
          <a:xfrm>
            <a:off x="5115113" y="1996721"/>
            <a:ext cx="3481810" cy="3884356"/>
          </a:xfrm>
          <a:prstGeom prst="rect">
            <a:avLst/>
          </a:prstGeom>
          <a:noFill/>
          <a:ln w="38100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177911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-1" y="1634374"/>
            <a:ext cx="9143999" cy="4704907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GROUP activity (work in 3)</a:t>
            </a:r>
          </a:p>
          <a:p>
            <a:pPr marL="457200" indent="-457200" algn="l">
              <a:lnSpc>
                <a:spcPct val="110000"/>
              </a:lnSpc>
              <a:buFont typeface="Arial"/>
              <a:buChar char="•"/>
            </a:pPr>
            <a:r>
              <a:rPr lang="en-US" sz="3200" b="1" dirty="0" smtClean="0">
                <a:solidFill>
                  <a:srgbClr val="000000"/>
                </a:solidFill>
              </a:rPr>
              <a:t>You have strips of paper with the scientific method and step-by-step lab experiment</a:t>
            </a:r>
          </a:p>
          <a:p>
            <a:pPr marL="457200" indent="-457200" algn="l">
              <a:lnSpc>
                <a:spcPct val="110000"/>
              </a:lnSpc>
              <a:buFont typeface="Arial"/>
              <a:buChar char="•"/>
            </a:pPr>
            <a:r>
              <a:rPr lang="en-US" sz="3200" b="1" dirty="0" smtClean="0">
                <a:solidFill>
                  <a:srgbClr val="000000"/>
                </a:solidFill>
              </a:rPr>
              <a:t>Math the step from the lab experiment to the step in the scientific method</a:t>
            </a:r>
          </a:p>
          <a:p>
            <a:pPr marL="457200" indent="-457200" algn="l">
              <a:lnSpc>
                <a:spcPct val="110000"/>
              </a:lnSpc>
              <a:buFont typeface="Arial"/>
              <a:buChar char="•"/>
            </a:pPr>
            <a:r>
              <a:rPr lang="en-US" sz="3200" b="1" dirty="0" smtClean="0">
                <a:solidFill>
                  <a:srgbClr val="000000"/>
                </a:solidFill>
              </a:rPr>
              <a:t>Put it in order from the first step to the last step</a:t>
            </a:r>
            <a:endParaRPr lang="en-US" sz="3200" dirty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b="1" u="sng" dirty="0" smtClean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pPr lvl="0"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Lab 3: Design an Experiment—Density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smtClean="0"/>
              <a:t>Lab</a:t>
            </a:r>
          </a:p>
          <a:p>
            <a:pPr algn="ctr"/>
            <a:r>
              <a:rPr lang="en-US" sz="3000" b="1" dirty="0" smtClean="0"/>
              <a:t> 3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8617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5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500" b="1" dirty="0">
                <a:solidFill>
                  <a:schemeClr val="bg1"/>
                </a:solidFill>
              </a:rPr>
              <a:t>: How can we design an experiment to test the effect of salt water on an egg’s buoyancy</a:t>
            </a:r>
            <a:r>
              <a:rPr lang="en-US" sz="2500" b="1" dirty="0" smtClean="0">
                <a:solidFill>
                  <a:schemeClr val="bg1"/>
                </a:solidFill>
              </a:rPr>
              <a:t>?</a:t>
            </a:r>
            <a:endParaRPr lang="en-US" sz="25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129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6936154" y="1634374"/>
            <a:ext cx="2207844" cy="4704907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Answer key</a:t>
            </a:r>
          </a:p>
          <a:p>
            <a:endParaRPr lang="en-US" sz="3200" b="1" u="sng" dirty="0" smtClean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pPr lvl="0"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Lab 3: Design an Experiment—Density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smtClean="0"/>
              <a:t>Lab</a:t>
            </a:r>
          </a:p>
          <a:p>
            <a:pPr algn="ctr"/>
            <a:r>
              <a:rPr lang="en-US" sz="3000" b="1" dirty="0" smtClean="0"/>
              <a:t> 3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can we design an experiment to test the effect of salt water on an egg’s buoyancy</a:t>
            </a:r>
            <a:r>
              <a:rPr lang="en-US" sz="2800" b="1" dirty="0" smtClean="0">
                <a:solidFill>
                  <a:schemeClr val="bg1"/>
                </a:solidFill>
              </a:rPr>
              <a:t>?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956909"/>
              </p:ext>
            </p:extLst>
          </p:nvPr>
        </p:nvGraphicFramePr>
        <p:xfrm>
          <a:off x="186116" y="1778000"/>
          <a:ext cx="6828189" cy="450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Document" r:id="rId4" imgW="6997700" imgH="4762500" progId="Word.Document.12">
                  <p:embed/>
                </p:oleObj>
              </mc:Choice>
              <mc:Fallback>
                <p:oleObj name="Document" r:id="rId4" imgW="6997700" imgH="4762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6116" y="1778000"/>
                        <a:ext cx="6828189" cy="450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7924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6936154" y="1634374"/>
            <a:ext cx="2207844" cy="4704907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Answer key</a:t>
            </a:r>
          </a:p>
          <a:p>
            <a:endParaRPr lang="en-US" sz="3200" b="1" u="sng" dirty="0" smtClean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pPr lvl="0"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Lab 3: Design an Experiment—Density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smtClean="0"/>
              <a:t>Lab</a:t>
            </a:r>
          </a:p>
          <a:p>
            <a:pPr algn="ctr"/>
            <a:r>
              <a:rPr lang="en-US" sz="3000" b="1" dirty="0" smtClean="0"/>
              <a:t> 3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8617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5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500" b="1" dirty="0">
                <a:solidFill>
                  <a:schemeClr val="bg1"/>
                </a:solidFill>
              </a:rPr>
              <a:t>: How can we design an experiment to test the effect of salt water on an egg’s buoyancy</a:t>
            </a:r>
            <a:r>
              <a:rPr lang="en-US" sz="2500" b="1" dirty="0" smtClean="0">
                <a:solidFill>
                  <a:schemeClr val="bg1"/>
                </a:solidFill>
              </a:rPr>
              <a:t>?</a:t>
            </a:r>
            <a:endParaRPr lang="en-US" sz="25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695835"/>
              </p:ext>
            </p:extLst>
          </p:nvPr>
        </p:nvGraphicFramePr>
        <p:xfrm>
          <a:off x="252535" y="1847850"/>
          <a:ext cx="6683619" cy="4209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Document" r:id="rId4" imgW="6997700" imgH="3162300" progId="Word.Document.12">
                  <p:embed/>
                </p:oleObj>
              </mc:Choice>
              <mc:Fallback>
                <p:oleObj name="Document" r:id="rId4" imgW="6997700" imgH="316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2535" y="1847850"/>
                        <a:ext cx="6683619" cy="4209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4061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6936154" y="1634374"/>
            <a:ext cx="2207844" cy="4704907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Answer key</a:t>
            </a:r>
          </a:p>
          <a:p>
            <a:endParaRPr lang="en-US" sz="3200" b="1" u="sng" dirty="0" smtClean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pPr lvl="0"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Lab 3: Design an Experiment—Density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smtClean="0"/>
              <a:t>Lab</a:t>
            </a:r>
          </a:p>
          <a:p>
            <a:pPr algn="ctr"/>
            <a:r>
              <a:rPr lang="en-US" sz="3000" b="1" dirty="0" smtClean="0"/>
              <a:t> 3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8617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5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500" b="1" dirty="0">
                <a:solidFill>
                  <a:schemeClr val="bg1"/>
                </a:solidFill>
              </a:rPr>
              <a:t>: How can we design an experiment to test the effect of salt water on an egg’s buoyancy</a:t>
            </a:r>
            <a:r>
              <a:rPr lang="en-US" sz="2500" b="1" dirty="0" smtClean="0">
                <a:solidFill>
                  <a:schemeClr val="bg1"/>
                </a:solidFill>
              </a:rPr>
              <a:t>?</a:t>
            </a:r>
            <a:endParaRPr lang="en-US" sz="25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213110"/>
              </p:ext>
            </p:extLst>
          </p:nvPr>
        </p:nvGraphicFramePr>
        <p:xfrm>
          <a:off x="107965" y="1839058"/>
          <a:ext cx="6997700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Document" r:id="rId4" imgW="6997700" imgH="4000500" progId="Word.Document.12">
                  <p:embed/>
                </p:oleObj>
              </mc:Choice>
              <mc:Fallback>
                <p:oleObj name="Document" r:id="rId4" imgW="6997700" imgH="400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965" y="1839058"/>
                        <a:ext cx="6997700" cy="400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6520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6936154" y="1634374"/>
            <a:ext cx="2207844" cy="4704907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Answer key</a:t>
            </a:r>
          </a:p>
          <a:p>
            <a:endParaRPr lang="en-US" sz="3200" b="1" u="sng" dirty="0" smtClean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pPr lvl="0"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Lab 3: Design an Experiment—Density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smtClean="0"/>
              <a:t>Lab</a:t>
            </a:r>
          </a:p>
          <a:p>
            <a:pPr algn="ctr"/>
            <a:r>
              <a:rPr lang="en-US" sz="3000" b="1" dirty="0" smtClean="0"/>
              <a:t> 3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can we design an experiment to test the effect of salt water on an egg’s buoyancy</a:t>
            </a:r>
            <a:r>
              <a:rPr lang="en-US" sz="2800" b="1" dirty="0" smtClean="0">
                <a:solidFill>
                  <a:schemeClr val="bg1"/>
                </a:solidFill>
              </a:rPr>
              <a:t>?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494220"/>
              </p:ext>
            </p:extLst>
          </p:nvPr>
        </p:nvGraphicFramePr>
        <p:xfrm>
          <a:off x="107965" y="1634374"/>
          <a:ext cx="6997700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Document" r:id="rId4" imgW="6997700" imgH="4381500" progId="Word.Document.12">
                  <p:embed/>
                </p:oleObj>
              </mc:Choice>
              <mc:Fallback>
                <p:oleObj name="Document" r:id="rId4" imgW="6997700" imgH="4381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965" y="1634374"/>
                        <a:ext cx="6997700" cy="438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38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7238998" cy="4995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announcements</a:t>
            </a:r>
            <a:endParaRPr lang="en-US" sz="4000" dirty="0">
              <a:solidFill>
                <a:srgbClr val="475BCD"/>
              </a:solidFill>
              <a:latin typeface="Stencil"/>
              <a:cs typeface="Stencil"/>
            </a:endParaRPr>
          </a:p>
          <a:p>
            <a:pPr marL="571500" indent="-571500" algn="l">
              <a:lnSpc>
                <a:spcPct val="110000"/>
              </a:lnSpc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entury Gothic"/>
                <a:cs typeface="Century Gothic"/>
              </a:rPr>
              <a:t>SI Unit Comic Strip Project due Tuesday 10/14/14 (after Columbus Day</a:t>
            </a:r>
            <a:r>
              <a:rPr lang="en-US" sz="4000" dirty="0" smtClean="0">
                <a:solidFill>
                  <a:schemeClr val="bg1"/>
                </a:solidFill>
                <a:latin typeface="Century Gothic"/>
                <a:cs typeface="Century Gothic"/>
              </a:rPr>
              <a:t>)</a:t>
            </a:r>
          </a:p>
          <a:p>
            <a:pPr marL="571500" indent="-571500" algn="l">
              <a:lnSpc>
                <a:spcPct val="110000"/>
              </a:lnSpc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entury Gothic"/>
                <a:cs typeface="Century Gothic"/>
              </a:rPr>
              <a:t>Interim Assessment/Unit 1 Exam is Wed 10/8/14</a:t>
            </a:r>
          </a:p>
          <a:p>
            <a:pPr algn="l">
              <a:lnSpc>
                <a:spcPct val="110000"/>
              </a:lnSpc>
            </a:pPr>
            <a:endParaRPr lang="en-US" sz="4000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571500" indent="-571500" algn="l">
              <a:lnSpc>
                <a:spcPct val="110000"/>
              </a:lnSpc>
              <a:buFont typeface="Arial"/>
              <a:buChar char="•"/>
            </a:pPr>
            <a:endParaRPr lang="en-US" sz="40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l">
              <a:lnSpc>
                <a:spcPct val="110000"/>
              </a:lnSpc>
            </a:pPr>
            <a:endParaRPr lang="en-US" sz="2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Lab 3: Design an Experiment—Density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/>
              <a:t>Lab </a:t>
            </a:r>
          </a:p>
          <a:p>
            <a:pPr algn="ctr"/>
            <a:r>
              <a:rPr lang="en-US" sz="3000" b="1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1541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300" b="1" dirty="0">
                <a:solidFill>
                  <a:schemeClr val="bg1"/>
                </a:solidFill>
              </a:rPr>
              <a:t>: How can we design an experiment to test the effect of salt water on an egg’s buoyancy</a:t>
            </a:r>
            <a:r>
              <a:rPr lang="en-US" sz="23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endParaRPr lang="en-US" sz="23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08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-1" y="1634374"/>
            <a:ext cx="9143999" cy="4704907"/>
          </a:xfrm>
        </p:spPr>
        <p:txBody>
          <a:bodyPr>
            <a:normAutofit fontScale="62500" lnSpcReduction="20000"/>
          </a:bodyPr>
          <a:lstStyle/>
          <a:p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Design your own experiment (DAY 2)</a:t>
            </a:r>
          </a:p>
          <a:p>
            <a:pPr marL="857250" indent="-857250" algn="l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entury Gothic"/>
                <a:cs typeface="Century Gothic"/>
              </a:rPr>
              <a:t>Using the graphic organizer, you will design your own experiment</a:t>
            </a:r>
          </a:p>
          <a:p>
            <a:pPr marL="857250" indent="-857250" algn="l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entury Gothic"/>
                <a:cs typeface="Century Gothic"/>
              </a:rPr>
              <a:t>Before you move on to the next step, check with me</a:t>
            </a:r>
          </a:p>
          <a:p>
            <a:pPr marL="857250" indent="-857250" algn="l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entury Gothic"/>
                <a:cs typeface="Century Gothic"/>
              </a:rPr>
              <a:t>10 minutes to create a hypothesis, fill out independent &amp; dependent variables and control </a:t>
            </a:r>
          </a:p>
          <a:p>
            <a:pPr marL="1314450" lvl="1" indent="-857250" algn="l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entury Gothic"/>
                <a:cs typeface="Century Gothic"/>
              </a:rPr>
              <a:t>LETS GO OVER IT</a:t>
            </a:r>
          </a:p>
          <a:p>
            <a:pPr marL="857250" indent="-857250" algn="l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entury Gothic"/>
                <a:cs typeface="Century Gothic"/>
              </a:rPr>
              <a:t>15 minutes to create a procedure/materials</a:t>
            </a:r>
          </a:p>
          <a:p>
            <a:pPr marL="1314450" lvl="1" indent="-857250" algn="l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entury Gothic"/>
                <a:cs typeface="Century Gothic"/>
              </a:rPr>
              <a:t>LETS GO OVER IT</a:t>
            </a:r>
          </a:p>
          <a:p>
            <a:pPr marL="857250" indent="-857250" algn="l"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entury Gothic"/>
                <a:cs typeface="Century Gothic"/>
              </a:rPr>
              <a:t>7</a:t>
            </a:r>
            <a:r>
              <a:rPr lang="en-US" sz="3200" dirty="0" smtClean="0">
                <a:solidFill>
                  <a:srgbClr val="000000"/>
                </a:solidFill>
                <a:latin typeface="Century Gothic"/>
                <a:cs typeface="Century Gothic"/>
              </a:rPr>
              <a:t> minutes to create data tables</a:t>
            </a:r>
          </a:p>
          <a:p>
            <a:pPr marL="1314450" lvl="1" indent="-857250" algn="l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entury Gothic"/>
                <a:cs typeface="Century Gothic"/>
              </a:rPr>
              <a:t>LETS GO OVER IT</a:t>
            </a:r>
          </a:p>
          <a:p>
            <a:pPr marL="857250" indent="-857250" algn="l">
              <a:buFont typeface="Arial"/>
              <a:buChar char="•"/>
            </a:pPr>
            <a:endParaRPr lang="en-US" sz="3200" b="1" u="sng" dirty="0" smtClean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endParaRPr lang="en-US" sz="3200" b="1" u="sng" dirty="0" smtClean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pPr lvl="0"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Lab 3: Design an Experiment—Density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smtClean="0"/>
              <a:t>Lab</a:t>
            </a:r>
          </a:p>
          <a:p>
            <a:pPr algn="ctr"/>
            <a:r>
              <a:rPr lang="en-US" sz="3000" b="1" dirty="0" smtClean="0"/>
              <a:t> 3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8617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5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500" b="1" dirty="0">
                <a:solidFill>
                  <a:schemeClr val="bg1"/>
                </a:solidFill>
              </a:rPr>
              <a:t>: How can we design an experiment to test the effect of salt water on an egg’s buoyancy</a:t>
            </a:r>
            <a:r>
              <a:rPr lang="en-US" sz="2500" b="1" dirty="0" smtClean="0">
                <a:solidFill>
                  <a:schemeClr val="bg1"/>
                </a:solidFill>
              </a:rPr>
              <a:t>?</a:t>
            </a:r>
            <a:endParaRPr lang="en-US" sz="25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23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7238998" cy="49956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MAD MINUTE MONDAY</a:t>
            </a:r>
            <a:endParaRPr lang="en-US" sz="4000" dirty="0">
              <a:solidFill>
                <a:srgbClr val="475BCD"/>
              </a:solidFill>
              <a:latin typeface="Stencil"/>
              <a:cs typeface="Stencil"/>
            </a:endParaRPr>
          </a:p>
          <a:p>
            <a:pPr marL="571500" indent="-571500" algn="l">
              <a:lnSpc>
                <a:spcPct val="110000"/>
              </a:lnSpc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entury Gothic"/>
                <a:cs typeface="Century Gothic"/>
              </a:rPr>
              <a:t>You have 3 minutes to complete as many problems as possible</a:t>
            </a:r>
          </a:p>
          <a:p>
            <a:pPr marL="571500" indent="-571500" algn="l">
              <a:lnSpc>
                <a:spcPct val="110000"/>
              </a:lnSpc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entury Gothic"/>
                <a:cs typeface="Century Gothic"/>
              </a:rPr>
              <a:t>Questions you get correct gives you extra points toward your quiz.</a:t>
            </a:r>
          </a:p>
          <a:p>
            <a:pPr marL="571500" indent="-571500" algn="l">
              <a:lnSpc>
                <a:spcPct val="110000"/>
              </a:lnSpc>
              <a:buFont typeface="Arial"/>
              <a:buChar char="•"/>
            </a:pPr>
            <a:endParaRPr lang="en-US" sz="40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l">
              <a:lnSpc>
                <a:spcPct val="110000"/>
              </a:lnSpc>
            </a:pPr>
            <a:endParaRPr lang="en-US" sz="2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Lab 3: Design an Experiment—Density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/>
              <a:t>Lab </a:t>
            </a:r>
          </a:p>
          <a:p>
            <a:pPr algn="ctr"/>
            <a:r>
              <a:rPr lang="en-US" sz="3000" b="1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1541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300" b="1" dirty="0">
                <a:solidFill>
                  <a:schemeClr val="bg1"/>
                </a:solidFill>
              </a:rPr>
              <a:t>: How can we design an experiment to test the effect of salt water on an egg’s buoyancy</a:t>
            </a:r>
            <a:r>
              <a:rPr lang="en-US" sz="23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endParaRPr lang="en-US" sz="23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2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7238998" cy="4995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announcements</a:t>
            </a:r>
            <a:endParaRPr lang="en-US" sz="4000" dirty="0">
              <a:solidFill>
                <a:srgbClr val="475BCD"/>
              </a:solidFill>
              <a:latin typeface="Stencil"/>
              <a:cs typeface="Stencil"/>
            </a:endParaRPr>
          </a:p>
          <a:p>
            <a:pPr marL="571500" indent="-571500" algn="l">
              <a:lnSpc>
                <a:spcPct val="110000"/>
              </a:lnSpc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entury Gothic"/>
                <a:cs typeface="Century Gothic"/>
              </a:rPr>
              <a:t>SI Unit Comic Strip Project due Tuesday 10/14/14 (after Columbus Day</a:t>
            </a:r>
            <a:r>
              <a:rPr lang="en-US" sz="4000" dirty="0" smtClean="0">
                <a:solidFill>
                  <a:schemeClr val="bg1"/>
                </a:solidFill>
                <a:latin typeface="Century Gothic"/>
                <a:cs typeface="Century Gothic"/>
              </a:rPr>
              <a:t>)</a:t>
            </a:r>
          </a:p>
          <a:p>
            <a:pPr marL="571500" indent="-571500" algn="l">
              <a:lnSpc>
                <a:spcPct val="110000"/>
              </a:lnSpc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entury Gothic"/>
                <a:cs typeface="Century Gothic"/>
              </a:rPr>
              <a:t>Interim Assessment/Unit 1 Exam is Wed 10/8/14</a:t>
            </a:r>
          </a:p>
          <a:p>
            <a:pPr algn="l">
              <a:lnSpc>
                <a:spcPct val="110000"/>
              </a:lnSpc>
            </a:pPr>
            <a:endParaRPr lang="en-US" sz="4000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571500" indent="-571500" algn="l">
              <a:lnSpc>
                <a:spcPct val="110000"/>
              </a:lnSpc>
              <a:buFont typeface="Arial"/>
              <a:buChar char="•"/>
            </a:pPr>
            <a:endParaRPr lang="en-US" sz="40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l">
              <a:lnSpc>
                <a:spcPct val="110000"/>
              </a:lnSpc>
            </a:pPr>
            <a:endParaRPr lang="en-US" sz="2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Lab 3: Design an Experiment—Density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/>
              <a:t>Lab </a:t>
            </a:r>
          </a:p>
          <a:p>
            <a:pPr algn="ctr"/>
            <a:r>
              <a:rPr lang="en-US" sz="3000" b="1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1541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300" b="1" dirty="0">
                <a:solidFill>
                  <a:schemeClr val="bg1"/>
                </a:solidFill>
              </a:rPr>
              <a:t>: How can we design an experiment to test the effect of salt water on an egg’s buoyancy</a:t>
            </a:r>
            <a:r>
              <a:rPr lang="en-US" sz="23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endParaRPr lang="en-US" sz="23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43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-1" y="1634374"/>
            <a:ext cx="9143999" cy="4704907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Conduct your experiment (DAY 3)</a:t>
            </a:r>
          </a:p>
          <a:p>
            <a:pPr marL="857250" indent="-857250" algn="l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entury Gothic"/>
                <a:cs typeface="Century Gothic"/>
              </a:rPr>
              <a:t>Gather the materials that you need</a:t>
            </a:r>
          </a:p>
          <a:p>
            <a:pPr marL="857250" indent="-857250" algn="l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entury Gothic"/>
                <a:cs typeface="Century Gothic"/>
              </a:rPr>
              <a:t>Conduct your experiment and collect data and observations</a:t>
            </a:r>
          </a:p>
          <a:p>
            <a:pPr marL="857250" indent="-857250" algn="l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State a conclusion</a:t>
            </a:r>
          </a:p>
          <a:p>
            <a:pPr marL="857250" indent="-857250" algn="l">
              <a:buFont typeface="Arial"/>
              <a:buChar char="•"/>
            </a:pPr>
            <a:endParaRPr lang="en-US" sz="3200" b="1" u="sng" dirty="0" smtClean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endParaRPr lang="en-US" sz="3200" b="1" u="sng" dirty="0" smtClean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pPr lvl="0"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Lab 3: Design an Experiment—Density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smtClean="0"/>
              <a:t>Lab</a:t>
            </a:r>
          </a:p>
          <a:p>
            <a:pPr algn="ctr"/>
            <a:r>
              <a:rPr lang="en-US" sz="3000" b="1" dirty="0" smtClean="0"/>
              <a:t> 3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8617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5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500" b="1" dirty="0">
                <a:solidFill>
                  <a:schemeClr val="bg1"/>
                </a:solidFill>
              </a:rPr>
              <a:t>: How can we design an experiment to test the effect of salt water on an egg’s buoyancy</a:t>
            </a:r>
            <a:r>
              <a:rPr lang="en-US" sz="2500" b="1" dirty="0" smtClean="0">
                <a:solidFill>
                  <a:schemeClr val="bg1"/>
                </a:solidFill>
              </a:rPr>
              <a:t>?</a:t>
            </a:r>
            <a:endParaRPr lang="en-US" sz="25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59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-1" y="1634374"/>
            <a:ext cx="9143999" cy="4704907"/>
          </a:xfrm>
        </p:spPr>
        <p:txBody>
          <a:bodyPr>
            <a:normAutofit lnSpcReduction="10000"/>
          </a:bodyPr>
          <a:lstStyle/>
          <a:p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reflection</a:t>
            </a:r>
          </a:p>
          <a:p>
            <a:pPr marL="857250" indent="-857250" algn="l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entury Gothic"/>
                <a:cs typeface="Century Gothic"/>
              </a:rPr>
              <a:t>Watch this video: </a:t>
            </a:r>
            <a:r>
              <a:rPr lang="en-US" sz="3200" dirty="0">
                <a:solidFill>
                  <a:srgbClr val="000000"/>
                </a:solidFill>
                <a:latin typeface="Century Gothic"/>
                <a:cs typeface="Century Gothic"/>
                <a:hlinkClick r:id="rId2"/>
              </a:rPr>
              <a:t>https://www.youtube.com/watch?v=</a:t>
            </a:r>
            <a:r>
              <a:rPr lang="en-US" sz="3200" dirty="0" smtClean="0">
                <a:solidFill>
                  <a:srgbClr val="000000"/>
                </a:solidFill>
                <a:latin typeface="Century Gothic"/>
                <a:cs typeface="Century Gothic"/>
                <a:hlinkClick r:id="rId2"/>
              </a:rPr>
              <a:t>zszw6uCiQpc</a:t>
            </a:r>
            <a:r>
              <a:rPr lang="en-US" sz="32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pPr marL="857250" indent="-857250" algn="l"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3200" dirty="0" smtClean="0">
                <a:solidFill>
                  <a:srgbClr val="000000"/>
                </a:solidFill>
                <a:latin typeface="Century Gothic"/>
                <a:cs typeface="Century Gothic"/>
              </a:rPr>
              <a:t>ow is this experiment is similar to yours?</a:t>
            </a:r>
          </a:p>
          <a:p>
            <a:pPr marL="857250" indent="-857250" algn="l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entury Gothic"/>
                <a:cs typeface="Century Gothic"/>
              </a:rPr>
              <a:t>How is different from yours?</a:t>
            </a:r>
          </a:p>
          <a:p>
            <a:pPr marL="857250" indent="-857250" algn="l">
              <a:buFont typeface="Arial"/>
              <a:buChar char="•"/>
            </a:pPr>
            <a:endParaRPr lang="en-US" sz="3200" b="1" u="sng" dirty="0" smtClean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endParaRPr lang="en-US" sz="3200" b="1" u="sng" dirty="0" smtClean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pPr lvl="0"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Lab 3: Design an Experiment—Density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smtClean="0"/>
              <a:t>Lab</a:t>
            </a:r>
          </a:p>
          <a:p>
            <a:pPr algn="ctr"/>
            <a:r>
              <a:rPr lang="en-US" sz="3000" b="1" dirty="0" smtClean="0"/>
              <a:t> 3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8617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5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500" b="1" dirty="0">
                <a:solidFill>
                  <a:schemeClr val="bg1"/>
                </a:solidFill>
              </a:rPr>
              <a:t>: How can we design an experiment to test the effect of salt water on an egg’s buoyancy</a:t>
            </a:r>
            <a:r>
              <a:rPr lang="en-US" sz="2500" b="1" dirty="0" smtClean="0">
                <a:solidFill>
                  <a:schemeClr val="bg1"/>
                </a:solidFill>
              </a:rPr>
              <a:t>?</a:t>
            </a:r>
            <a:endParaRPr lang="en-US" sz="25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73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-1" y="1634374"/>
            <a:ext cx="9143999" cy="4704907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reflection</a:t>
            </a:r>
          </a:p>
          <a:p>
            <a:pPr marL="857250" indent="-857250" algn="l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entury Gothic"/>
                <a:cs typeface="Century Gothic"/>
              </a:rPr>
              <a:t>Answer the discussion questions,  reflection questions, and group rating  (15 minutes)</a:t>
            </a:r>
          </a:p>
          <a:p>
            <a:pPr marL="1314450" lvl="1" indent="-857250" algn="l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entury Gothic"/>
                <a:cs typeface="Century Gothic"/>
              </a:rPr>
              <a:t>LETS GO OVER IT</a:t>
            </a:r>
          </a:p>
          <a:p>
            <a:pPr marL="857250" indent="-857250" algn="l">
              <a:buFont typeface="Arial"/>
              <a:buChar char="•"/>
            </a:pPr>
            <a:endParaRPr lang="en-US" sz="3200" b="1" u="sng" dirty="0" smtClean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endParaRPr lang="en-US" sz="3200" b="1" u="sng" dirty="0" smtClean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pPr lvl="0"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Lab 3: Design an Experiment—Density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smtClean="0"/>
              <a:t>Lab</a:t>
            </a:r>
          </a:p>
          <a:p>
            <a:pPr algn="ctr"/>
            <a:r>
              <a:rPr lang="en-US" sz="3000" b="1" dirty="0" smtClean="0"/>
              <a:t> 3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can we design an experiment to test the effect of salt water on an egg’s buoyancy</a:t>
            </a:r>
            <a:r>
              <a:rPr lang="en-US" sz="2800" b="1" dirty="0" smtClean="0">
                <a:solidFill>
                  <a:schemeClr val="bg1"/>
                </a:solidFill>
              </a:rPr>
              <a:t>?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782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-1" y="1634374"/>
            <a:ext cx="9143999" cy="4704907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Science journaling</a:t>
            </a:r>
          </a:p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rgbClr val="000000"/>
                </a:solidFill>
              </a:rPr>
              <a:t>Please answer the following on </a:t>
            </a:r>
            <a:r>
              <a:rPr lang="en-US" sz="3200" b="1" dirty="0" err="1">
                <a:solidFill>
                  <a:srgbClr val="000000"/>
                </a:solidFill>
              </a:rPr>
              <a:t>looseleaf</a:t>
            </a:r>
            <a:r>
              <a:rPr lang="en-US" sz="3200" b="1" dirty="0">
                <a:solidFill>
                  <a:srgbClr val="000000"/>
                </a:solidFill>
              </a:rPr>
              <a:t>. 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DO NOT STOP WRITING FOR 5 MINUTES</a:t>
            </a:r>
            <a:r>
              <a:rPr lang="en-US" sz="3200" b="1" dirty="0" smtClean="0">
                <a:solidFill>
                  <a:srgbClr val="000000"/>
                </a:solidFill>
              </a:rPr>
              <a:t>: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How </a:t>
            </a:r>
            <a:r>
              <a:rPr lang="en-US" sz="3200" dirty="0">
                <a:solidFill>
                  <a:schemeClr val="bg1"/>
                </a:solidFill>
              </a:rPr>
              <a:t>does the egg experiment relate to humans being able to float differently in a public pool versus Coney Island </a:t>
            </a:r>
            <a:r>
              <a:rPr lang="en-US" sz="3200" dirty="0" smtClean="0">
                <a:solidFill>
                  <a:schemeClr val="bg1"/>
                </a:solidFill>
              </a:rPr>
              <a:t>Beach (ocean water)?</a:t>
            </a:r>
            <a:endParaRPr lang="en-US" sz="3200" dirty="0">
              <a:solidFill>
                <a:schemeClr val="bg1"/>
              </a:solidFill>
            </a:endParaRPr>
          </a:p>
          <a:p>
            <a:pPr marL="857250" indent="-857250" algn="l">
              <a:buFont typeface="Arial"/>
              <a:buChar char="•"/>
            </a:pPr>
            <a:endParaRPr lang="en-US" sz="3200" b="1" u="sng" dirty="0" smtClean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endParaRPr lang="en-US" sz="3200" b="1" u="sng" dirty="0" smtClean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pPr lvl="0"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Lab 3: Design an Experiment—Density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smtClean="0"/>
              <a:t>Lab</a:t>
            </a:r>
          </a:p>
          <a:p>
            <a:pPr algn="ctr"/>
            <a:r>
              <a:rPr lang="en-US" sz="3000" b="1" dirty="0" smtClean="0"/>
              <a:t> 3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8617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5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500" b="1" dirty="0">
                <a:solidFill>
                  <a:schemeClr val="bg1"/>
                </a:solidFill>
              </a:rPr>
              <a:t>: How can we design an experiment to test the effect of salt water on an egg’s buoyancy</a:t>
            </a:r>
            <a:r>
              <a:rPr lang="en-US" sz="2500" b="1" dirty="0" smtClean="0">
                <a:solidFill>
                  <a:schemeClr val="bg1"/>
                </a:solidFill>
              </a:rPr>
              <a:t>?</a:t>
            </a:r>
            <a:endParaRPr lang="en-US" sz="25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196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4999" y="1725634"/>
            <a:ext cx="7238999" cy="49956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Lab roles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857250" indent="-857250" algn="l">
              <a:buFont typeface="Arial"/>
              <a:buChar char="•"/>
            </a:pPr>
            <a:r>
              <a:rPr lang="en-US" sz="3200" b="1" dirty="0" smtClean="0">
                <a:solidFill>
                  <a:srgbClr val="000000"/>
                </a:solidFill>
              </a:rPr>
              <a:t>You </a:t>
            </a:r>
            <a:r>
              <a:rPr lang="en-US" sz="3200" b="1" dirty="0">
                <a:solidFill>
                  <a:srgbClr val="000000"/>
                </a:solidFill>
              </a:rPr>
              <a:t>will work in groups of </a:t>
            </a:r>
            <a:r>
              <a:rPr lang="en-US" sz="3200" b="1" dirty="0" smtClean="0">
                <a:solidFill>
                  <a:srgbClr val="000000"/>
                </a:solidFill>
              </a:rPr>
              <a:t>5-6</a:t>
            </a:r>
            <a:endParaRPr lang="en-US" sz="3200" b="1" dirty="0">
              <a:solidFill>
                <a:srgbClr val="000000"/>
              </a:solidFill>
            </a:endParaRPr>
          </a:p>
          <a:p>
            <a:pPr marL="857250" indent="-857250" algn="l">
              <a:buFont typeface="Arial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Each member has a role:</a:t>
            </a:r>
            <a:endParaRPr lang="en-US" sz="3200" dirty="0">
              <a:solidFill>
                <a:srgbClr val="000000"/>
              </a:solidFill>
            </a:endParaRPr>
          </a:p>
          <a:p>
            <a:pPr marL="457200" lvl="0" indent="-457200" algn="l">
              <a:buFont typeface="+mj-lt"/>
              <a:buAutoNum type="arabicPeriod"/>
            </a:pPr>
            <a:r>
              <a:rPr lang="en-US" sz="3200" b="1" dirty="0">
                <a:solidFill>
                  <a:srgbClr val="000000"/>
                </a:solidFill>
              </a:rPr>
              <a:t>Task Manager</a:t>
            </a:r>
            <a:r>
              <a:rPr lang="en-US" sz="3200" dirty="0">
                <a:solidFill>
                  <a:srgbClr val="000000"/>
                </a:solidFill>
              </a:rPr>
              <a:t>: In charge of leading group; Makes sure everyone is on task and delegates reading lab out loud to the group        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US" sz="3200" b="1" dirty="0">
                <a:solidFill>
                  <a:srgbClr val="000000"/>
                </a:solidFill>
              </a:rPr>
              <a:t>Spokesperson</a:t>
            </a:r>
            <a:r>
              <a:rPr lang="en-US" sz="3200" dirty="0">
                <a:solidFill>
                  <a:srgbClr val="000000"/>
                </a:solidFill>
              </a:rPr>
              <a:t>:   Only person allowed to speak to teacher. Everyone else must share their questions with spokesperson.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US" sz="3200" b="1" dirty="0">
                <a:solidFill>
                  <a:srgbClr val="000000"/>
                </a:solidFill>
              </a:rPr>
              <a:t>Data Collector</a:t>
            </a:r>
            <a:r>
              <a:rPr lang="en-US" sz="3200" dirty="0">
                <a:solidFill>
                  <a:srgbClr val="000000"/>
                </a:solidFill>
              </a:rPr>
              <a:t>: In charge of collecting data and making sure everyone else has the same data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US" sz="3200" b="1" dirty="0">
                <a:solidFill>
                  <a:srgbClr val="000000"/>
                </a:solidFill>
              </a:rPr>
              <a:t>Resource Manager</a:t>
            </a:r>
            <a:r>
              <a:rPr lang="en-US" sz="3200" dirty="0">
                <a:solidFill>
                  <a:srgbClr val="000000"/>
                </a:solidFill>
              </a:rPr>
              <a:t>: Gets necessary materials and cleans up lab </a:t>
            </a:r>
            <a:r>
              <a:rPr lang="en-US" sz="3200" dirty="0" smtClean="0">
                <a:solidFill>
                  <a:srgbClr val="000000"/>
                </a:solidFill>
              </a:rPr>
              <a:t>space; 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US" sz="3200" b="1" dirty="0" smtClean="0">
                <a:solidFill>
                  <a:srgbClr val="000000"/>
                </a:solidFill>
              </a:rPr>
              <a:t>Timekeeper: </a:t>
            </a:r>
            <a:r>
              <a:rPr lang="en-US" sz="3200" dirty="0" smtClean="0">
                <a:solidFill>
                  <a:srgbClr val="000000"/>
                </a:solidFill>
              </a:rPr>
              <a:t>Keeps track of time for the lab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Lab 3: Design an Experiment—Density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/>
              <a:t>Lab </a:t>
            </a:r>
          </a:p>
          <a:p>
            <a:pPr algn="ctr"/>
            <a:r>
              <a:rPr lang="en-US" sz="3000" b="1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1541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300" b="1" dirty="0">
                <a:solidFill>
                  <a:schemeClr val="bg1"/>
                </a:solidFill>
              </a:rPr>
              <a:t>: How can we design an experiment to test the effect of salt water on an egg’s buoyancy?</a:t>
            </a:r>
          </a:p>
          <a:p>
            <a:pPr algn="ctr"/>
            <a:endParaRPr lang="en-US" sz="23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9" name="Rounded Rectangle 2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14600" y="260807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54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4999" y="1725634"/>
            <a:ext cx="7238999" cy="4995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Lab groups—</a:t>
            </a:r>
            <a:r>
              <a:rPr lang="en-US" sz="4000" dirty="0" err="1" smtClean="0">
                <a:solidFill>
                  <a:srgbClr val="475BCD"/>
                </a:solidFill>
                <a:latin typeface="Stencil"/>
                <a:cs typeface="Stencil"/>
              </a:rPr>
              <a:t>pd</a:t>
            </a: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 2</a:t>
            </a:r>
            <a:endParaRPr lang="en-US" sz="24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>
              <a:lnSpc>
                <a:spcPct val="10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GROUP 1:				GROUP 3: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Wens </a:t>
            </a: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Kely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			1. Keya Gill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Pamela Smith		2. </a:t>
            </a: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Tamiann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Palmer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Anbessa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Sam		3. </a:t>
            </a: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Marlwin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Hernandez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Fatouma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Kone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		4. </a:t>
            </a: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Saidou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Ly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endParaRPr lang="en-US" sz="2400" b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>
              <a:lnSpc>
                <a:spcPct val="10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GROUP 2:				GROUP 4: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Aneisha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Richards	1. Jewel </a:t>
            </a: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Applewhite</a:t>
            </a:r>
            <a:endParaRPr lang="en-US" sz="24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Emilio Lopez		2. Madison Durham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Warrell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Biggs		3. Joel </a:t>
            </a: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McCulskie</a:t>
            </a:r>
            <a:endParaRPr lang="en-US" sz="24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Javarie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Simpson		4. Robinson Louis</a:t>
            </a:r>
            <a:endParaRPr lang="en-US" sz="20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2400" b="1" dirty="0">
              <a:solidFill>
                <a:srgbClr val="9D1E23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Lab 3: Design an Experiment—Density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/>
              <a:t>Lab </a:t>
            </a:r>
          </a:p>
          <a:p>
            <a:pPr algn="ctr"/>
            <a:r>
              <a:rPr lang="en-US" sz="3000" b="1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1541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300" b="1" dirty="0">
                <a:solidFill>
                  <a:schemeClr val="bg1"/>
                </a:solidFill>
              </a:rPr>
              <a:t>: How can we design an experiment to test the effect of salt water on an egg’s buoyancy</a:t>
            </a:r>
            <a:r>
              <a:rPr lang="en-US" sz="23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endParaRPr lang="en-US" sz="23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9" name="Rounded Rectangle 2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14600" y="260807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288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4999" y="1725634"/>
            <a:ext cx="7238999" cy="4995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Lab groups—</a:t>
            </a:r>
            <a:r>
              <a:rPr lang="en-US" sz="4000" dirty="0" err="1" smtClean="0">
                <a:solidFill>
                  <a:srgbClr val="475BCD"/>
                </a:solidFill>
                <a:latin typeface="Stencil"/>
                <a:cs typeface="Stencil"/>
              </a:rPr>
              <a:t>pd</a:t>
            </a: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 2</a:t>
            </a:r>
            <a:endParaRPr lang="en-US" sz="24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>
              <a:lnSpc>
                <a:spcPct val="10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GROUP 5:				GROUP 7	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Mohamed </a:t>
            </a:r>
            <a:r>
              <a:rPr lang="en-US" sz="2400" b="1" dirty="0" err="1">
                <a:solidFill>
                  <a:srgbClr val="000000"/>
                </a:solidFill>
                <a:latin typeface="Century Gothic"/>
                <a:cs typeface="Century Gothic"/>
              </a:rPr>
              <a:t>J</a:t>
            </a: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alloh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			1. </a:t>
            </a: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Aissatou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Diallo</a:t>
            </a:r>
            <a:endParaRPr lang="en-US" sz="24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Kodel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Maloney			2. </a:t>
            </a: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Brandley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Pierre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Shari Blackman			3. Brandon Pierre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Marie-Michelle </a:t>
            </a: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Cajou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		4. Kenly </a:t>
            </a: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Gracia</a:t>
            </a:r>
            <a:endParaRPr lang="en-US" sz="24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>
              <a:lnSpc>
                <a:spcPct val="100000"/>
              </a:lnSpc>
            </a:pPr>
            <a:endParaRPr lang="en-US" sz="2400" b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>
              <a:lnSpc>
                <a:spcPct val="10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GROUP 6:				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Brandon Hewitt		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Makonenn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Sam	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Christa Spencer	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Tasianna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Joseph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Karen </a:t>
            </a: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Owosu-Ansah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		</a:t>
            </a:r>
            <a:endParaRPr lang="en-US" sz="2400" b="1" dirty="0">
              <a:solidFill>
                <a:srgbClr val="9D1E23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Lab 3: Design an Experiment—Density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/>
              <a:t>Lab </a:t>
            </a:r>
          </a:p>
          <a:p>
            <a:pPr algn="ctr"/>
            <a:r>
              <a:rPr lang="en-US" sz="3000" b="1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1541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300" b="1" dirty="0">
                <a:solidFill>
                  <a:schemeClr val="bg1"/>
                </a:solidFill>
              </a:rPr>
              <a:t>: How can we design an experiment to test the effect of salt water on an egg’s buoyancy?</a:t>
            </a:r>
          </a:p>
          <a:p>
            <a:pPr algn="ctr"/>
            <a:endParaRPr lang="en-US" sz="23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9" name="Rounded Rectangle 2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14600" y="260807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262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4999" y="1725634"/>
            <a:ext cx="7238999" cy="4995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Lab groups—</a:t>
            </a:r>
            <a:r>
              <a:rPr lang="en-US" sz="4000" dirty="0" err="1" smtClean="0">
                <a:solidFill>
                  <a:srgbClr val="475BCD"/>
                </a:solidFill>
                <a:latin typeface="Stencil"/>
                <a:cs typeface="Stencil"/>
              </a:rPr>
              <a:t>pd</a:t>
            </a: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 4</a:t>
            </a:r>
            <a:endParaRPr lang="en-US" sz="24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>
              <a:lnSpc>
                <a:spcPct val="10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GROUP 1:				GROUP 3: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Makeeda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Alexander	1. </a:t>
            </a: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Nathifa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Delisser</a:t>
            </a:r>
            <a:endParaRPr lang="en-US" sz="24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Mackenson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Desty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	2. Joseph Greenwood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Dante Mitchell		3. </a:t>
            </a: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Jada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McFarlane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Odane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Potts		4. Julia Lawrence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endParaRPr lang="en-US" sz="2400" b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>
              <a:lnSpc>
                <a:spcPct val="10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GROUP 2:				GROUP 4: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Omari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Blount		1. </a:t>
            </a: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Jania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Nelson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Rodney Smokes		2. Juan Lopez</a:t>
            </a:r>
          </a:p>
          <a:p>
            <a:pPr marL="457200" indent="-457200" algn="l">
              <a:lnSpc>
                <a:spcPct val="100000"/>
              </a:lnSpc>
              <a:buFont typeface="Arial" pitchFamily="34" charset="0"/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Kimmornie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Sylvester</a:t>
            </a:r>
            <a:r>
              <a:rPr lang="en-US" sz="2400" b="1" dirty="0">
                <a:solidFill>
                  <a:srgbClr val="000000"/>
                </a:solidFill>
                <a:latin typeface="Century Gothic"/>
                <a:cs typeface="Century Gothic"/>
              </a:rPr>
              <a:t>	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3. </a:t>
            </a:r>
            <a:r>
              <a:rPr lang="en-US" sz="2400" b="1" dirty="0" err="1">
                <a:solidFill>
                  <a:srgbClr val="000000"/>
                </a:solidFill>
                <a:latin typeface="Century Gothic"/>
                <a:cs typeface="Century Gothic"/>
              </a:rPr>
              <a:t>Jessy</a:t>
            </a:r>
            <a:r>
              <a:rPr lang="en-US" sz="2400" b="1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Royer</a:t>
            </a:r>
          </a:p>
          <a:p>
            <a:pPr marL="457200" indent="-457200" algn="l">
              <a:lnSpc>
                <a:spcPct val="100000"/>
              </a:lnSpc>
              <a:buFont typeface="Arial" pitchFamily="34" charset="0"/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Saleh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Ahmed</a:t>
            </a:r>
            <a:r>
              <a:rPr lang="en-US" sz="2400" b="1" dirty="0">
                <a:solidFill>
                  <a:srgbClr val="000000"/>
                </a:solidFill>
                <a:latin typeface="Century Gothic"/>
                <a:cs typeface="Century Gothic"/>
              </a:rPr>
              <a:t>		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4. </a:t>
            </a:r>
            <a:r>
              <a:rPr lang="en-US" sz="2400" b="1" dirty="0">
                <a:solidFill>
                  <a:srgbClr val="000000"/>
                </a:solidFill>
                <a:latin typeface="Century Gothic"/>
                <a:cs typeface="Century Gothic"/>
              </a:rPr>
              <a:t>Jessica 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Royer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Dequon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Banner		</a:t>
            </a:r>
            <a:endParaRPr lang="en-US" sz="2400" b="1" dirty="0">
              <a:solidFill>
                <a:srgbClr val="9D1E23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Lab 3: Design an Experiment—Density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/>
              <a:t>Lab </a:t>
            </a:r>
          </a:p>
          <a:p>
            <a:pPr algn="ctr"/>
            <a:r>
              <a:rPr lang="en-US" sz="3000" b="1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1541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300" b="1" dirty="0">
                <a:solidFill>
                  <a:schemeClr val="bg1"/>
                </a:solidFill>
              </a:rPr>
              <a:t>: How can we design an experiment to test the effect of salt water on an egg’s buoyancy</a:t>
            </a:r>
            <a:r>
              <a:rPr lang="en-US" sz="23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endParaRPr lang="en-US" sz="23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9" name="Rounded Rectangle 2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14600" y="260807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65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4999" y="1725634"/>
            <a:ext cx="7238999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Lab groups—</a:t>
            </a:r>
            <a:r>
              <a:rPr lang="en-US" sz="4000" dirty="0" err="1" smtClean="0">
                <a:solidFill>
                  <a:srgbClr val="475BCD"/>
                </a:solidFill>
                <a:latin typeface="Stencil"/>
                <a:cs typeface="Stencil"/>
              </a:rPr>
              <a:t>pd</a:t>
            </a: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 4</a:t>
            </a:r>
            <a:endParaRPr lang="en-US" sz="24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>
              <a:lnSpc>
                <a:spcPct val="10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GROUP 1:				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Brianna Christopher	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Sashell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Francis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entury Gothic"/>
                <a:cs typeface="Century Gothic"/>
              </a:rPr>
              <a:t>Keino</a:t>
            </a:r>
            <a:r>
              <a:rPr lang="en-US" sz="2400" b="1" dirty="0">
                <a:solidFill>
                  <a:srgbClr val="000000"/>
                </a:solidFill>
                <a:latin typeface="Century Gothic"/>
                <a:cs typeface="Century Gothic"/>
              </a:rPr>
              <a:t> Harris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Bartolo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entury Gothic"/>
                <a:cs typeface="Century Gothic"/>
              </a:rPr>
              <a:t>Osario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	</a:t>
            </a:r>
          </a:p>
          <a:p>
            <a:pPr algn="l">
              <a:lnSpc>
                <a:spcPct val="10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	</a:t>
            </a:r>
            <a:endParaRPr lang="en-US" sz="2400" b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2400" b="1" dirty="0">
              <a:solidFill>
                <a:srgbClr val="9D1E23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Lab 3: Design an Experiment—Density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/>
              <a:t>Lab </a:t>
            </a:r>
          </a:p>
          <a:p>
            <a:pPr algn="ctr"/>
            <a:r>
              <a:rPr lang="en-US" sz="3000" b="1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1541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300" b="1" dirty="0">
                <a:solidFill>
                  <a:schemeClr val="bg1"/>
                </a:solidFill>
              </a:rPr>
              <a:t>: How can we design an experiment to test the effect of salt water on an egg’s buoyancy?</a:t>
            </a:r>
          </a:p>
          <a:p>
            <a:pPr algn="ctr"/>
            <a:endParaRPr lang="en-US" sz="23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9" name="Rounded Rectangle 2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14600" y="260807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45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7238998" cy="4995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announcements</a:t>
            </a:r>
            <a:endParaRPr lang="en-US" sz="4000" dirty="0">
              <a:solidFill>
                <a:srgbClr val="475BCD"/>
              </a:solidFill>
              <a:latin typeface="Stencil"/>
              <a:cs typeface="Stencil"/>
            </a:endParaRPr>
          </a:p>
          <a:p>
            <a:pPr marL="571500" indent="-571500" algn="l">
              <a:lnSpc>
                <a:spcPct val="110000"/>
              </a:lnSpc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entury Gothic"/>
                <a:cs typeface="Century Gothic"/>
              </a:rPr>
              <a:t>SI Unit Comic Strip Project due Tuesday 10/14/14 (after Columbus Day</a:t>
            </a:r>
            <a:r>
              <a:rPr lang="en-US" sz="4000" dirty="0" smtClean="0">
                <a:solidFill>
                  <a:schemeClr val="bg1"/>
                </a:solidFill>
                <a:latin typeface="Century Gothic"/>
                <a:cs typeface="Century Gothic"/>
              </a:rPr>
              <a:t>)</a:t>
            </a:r>
          </a:p>
          <a:p>
            <a:pPr algn="l">
              <a:lnSpc>
                <a:spcPct val="110000"/>
              </a:lnSpc>
            </a:pPr>
            <a:endParaRPr lang="en-US" sz="4000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571500" indent="-571500" algn="l">
              <a:lnSpc>
                <a:spcPct val="110000"/>
              </a:lnSpc>
              <a:buFont typeface="Arial"/>
              <a:buChar char="•"/>
            </a:pPr>
            <a:endParaRPr lang="en-US" sz="40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l">
              <a:lnSpc>
                <a:spcPct val="110000"/>
              </a:lnSpc>
            </a:pPr>
            <a:endParaRPr lang="en-US" sz="2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Lab 3: Design an Experiment—Density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/>
              <a:t>Lab </a:t>
            </a:r>
          </a:p>
          <a:p>
            <a:pPr algn="ctr"/>
            <a:r>
              <a:rPr lang="en-US" sz="3000" b="1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1541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300" b="1" dirty="0">
                <a:solidFill>
                  <a:schemeClr val="bg1"/>
                </a:solidFill>
              </a:rPr>
              <a:t>: How can we design an experiment to test the effect of salt water on an egg’s buoyancy</a:t>
            </a:r>
            <a:r>
              <a:rPr lang="en-US" sz="23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endParaRPr lang="en-US" sz="23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66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4999" y="1725634"/>
            <a:ext cx="7238999" cy="49956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Lab groups—</a:t>
            </a:r>
            <a:r>
              <a:rPr lang="en-US" sz="4000" dirty="0" err="1" smtClean="0">
                <a:solidFill>
                  <a:srgbClr val="475BCD"/>
                </a:solidFill>
                <a:latin typeface="Stencil"/>
                <a:cs typeface="Stencil"/>
              </a:rPr>
              <a:t>pd</a:t>
            </a: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 7</a:t>
            </a:r>
            <a:endParaRPr lang="en-US" sz="24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>
              <a:lnSpc>
                <a:spcPct val="10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GROUP 1:				GROUP 3: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Miquasha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Menner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		1. </a:t>
            </a: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Desron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Wilson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Jade Davis			2. </a:t>
            </a: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Naquarn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Charlemagne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Tyriek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Craddock		3. </a:t>
            </a: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Ayanna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Thompson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Amadou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Diop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		4. </a:t>
            </a: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Inchez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Devalsaint</a:t>
            </a:r>
            <a:endParaRPr lang="en-US" sz="24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Emmanuel Blackman		5. Justin Williams</a:t>
            </a:r>
          </a:p>
          <a:p>
            <a:pPr algn="l">
              <a:lnSpc>
                <a:spcPct val="10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		</a:t>
            </a:r>
            <a:endParaRPr lang="en-US" sz="2400" b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>
              <a:lnSpc>
                <a:spcPct val="10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GROUP 2:				GROUP 4: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Jameeka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Beauvil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		1. Tracy </a:t>
            </a: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Peprah</a:t>
            </a:r>
            <a:endParaRPr lang="en-US" sz="24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Ragina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Regis		2. Zaire Leon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Vanessa Jean-Baptiste	3. Genesis Morrison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Dachmeide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Luma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		4. </a:t>
            </a: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Robens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Innocent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Lamore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Weems		5. Keith </a:t>
            </a: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Alloway</a:t>
            </a:r>
            <a:endParaRPr lang="en-US" sz="20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2400" b="1" dirty="0">
              <a:solidFill>
                <a:srgbClr val="9D1E23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Lab 3: Design an Experiment—Density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/>
              <a:t>Lab </a:t>
            </a:r>
          </a:p>
          <a:p>
            <a:pPr algn="ctr"/>
            <a:r>
              <a:rPr lang="en-US" sz="3000" b="1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1541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300" b="1" dirty="0">
                <a:solidFill>
                  <a:schemeClr val="bg1"/>
                </a:solidFill>
              </a:rPr>
              <a:t>: How can we design an experiment to test the effect of salt water on an egg’s buoyancy?</a:t>
            </a:r>
          </a:p>
          <a:p>
            <a:pPr algn="ctr"/>
            <a:endParaRPr lang="en-US" sz="23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9" name="Rounded Rectangle 2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14600" y="260807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106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4999" y="1725634"/>
            <a:ext cx="7238999" cy="4995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Lab groups—</a:t>
            </a:r>
            <a:r>
              <a:rPr lang="en-US" sz="4000" dirty="0" err="1" smtClean="0">
                <a:solidFill>
                  <a:srgbClr val="475BCD"/>
                </a:solidFill>
                <a:latin typeface="Stencil"/>
                <a:cs typeface="Stencil"/>
              </a:rPr>
              <a:t>pd</a:t>
            </a: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 7</a:t>
            </a:r>
            <a:endParaRPr lang="en-US" sz="24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>
              <a:lnSpc>
                <a:spcPct val="10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GROUP 5:				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Johnnie </a:t>
            </a: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Gaitlin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			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Naheim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Fuller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Angel Carlisle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Shyann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Brooks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endParaRPr lang="en-US" sz="2400" b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>
              <a:lnSpc>
                <a:spcPct val="10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GROUP 6: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Dasia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Carter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Rasheim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Harris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Xoe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Scott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Richard Payne				</a:t>
            </a:r>
            <a:endParaRPr lang="en-US" sz="2400" b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2400" b="1" dirty="0">
              <a:solidFill>
                <a:srgbClr val="9D1E23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Lab 3: Design an Experiment—Density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/>
              <a:t>Lab </a:t>
            </a:r>
          </a:p>
          <a:p>
            <a:pPr algn="ctr"/>
            <a:r>
              <a:rPr lang="en-US" sz="3000" b="1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1541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300" b="1" dirty="0">
                <a:solidFill>
                  <a:schemeClr val="bg1"/>
                </a:solidFill>
              </a:rPr>
              <a:t>: How can we design an experiment to test the effect of salt water on an egg’s buoyancy?</a:t>
            </a:r>
          </a:p>
          <a:p>
            <a:pPr algn="ctr"/>
            <a:endParaRPr lang="en-US" sz="23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9" name="Rounded Rectangle 2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14600" y="260807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71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-1" y="1634374"/>
            <a:ext cx="9175419" cy="4704907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Stencil"/>
                <a:cs typeface="Stencil"/>
              </a:rPr>
              <a:t>REVIEW DO NOW</a:t>
            </a:r>
          </a:p>
          <a:p>
            <a:endParaRPr lang="en-US" sz="3200" b="1" u="sng" dirty="0" smtClean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pPr lvl="0"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Lab 3: Design an Experiment—Density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smtClean="0"/>
              <a:t>Lab</a:t>
            </a:r>
          </a:p>
          <a:p>
            <a:pPr algn="ctr"/>
            <a:r>
              <a:rPr lang="en-US" sz="3000" b="1" dirty="0" smtClean="0"/>
              <a:t> 3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8617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5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500" b="1" dirty="0">
                <a:solidFill>
                  <a:schemeClr val="bg1"/>
                </a:solidFill>
              </a:rPr>
              <a:t>: How can we design an experiment to test the effect of salt water on an egg’s buoyancy</a:t>
            </a:r>
            <a:r>
              <a:rPr lang="en-US" sz="2500" b="1" dirty="0" smtClean="0">
                <a:solidFill>
                  <a:schemeClr val="bg1"/>
                </a:solidFill>
              </a:rPr>
              <a:t>?</a:t>
            </a:r>
            <a:endParaRPr lang="en-US" sz="25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453397"/>
              </p:ext>
            </p:extLst>
          </p:nvPr>
        </p:nvGraphicFramePr>
        <p:xfrm>
          <a:off x="601940" y="2603011"/>
          <a:ext cx="8093722" cy="3532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4" imgW="7188200" imgH="3136900" progId="Word.Document.12">
                  <p:embed/>
                </p:oleObj>
              </mc:Choice>
              <mc:Fallback>
                <p:oleObj name="Document" r:id="rId4" imgW="7188200" imgH="3136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1940" y="2603011"/>
                        <a:ext cx="8093722" cy="3532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6100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-1" y="1634374"/>
            <a:ext cx="5370897" cy="4704907"/>
          </a:xfrm>
        </p:spPr>
        <p:txBody>
          <a:bodyPr>
            <a:normAutofit fontScale="92500"/>
          </a:bodyPr>
          <a:lstStyle/>
          <a:p>
            <a:r>
              <a:rPr lang="en-US" sz="4000" b="1" u="sng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Stencil"/>
                <a:cs typeface="Stencil"/>
              </a:rPr>
              <a:t>Density </a:t>
            </a:r>
            <a:r>
              <a:rPr lang="en-US" sz="4000" b="1" u="sng" dirty="0" err="1" smtClean="0">
                <a:solidFill>
                  <a:schemeClr val="bg2">
                    <a:lumMod val="75000"/>
                    <a:lumOff val="25000"/>
                  </a:schemeClr>
                </a:solidFill>
                <a:latin typeface="Stencil"/>
                <a:cs typeface="Stencil"/>
              </a:rPr>
              <a:t>coluumn</a:t>
            </a:r>
            <a:endParaRPr lang="en-US" sz="4000" b="1" u="sng" dirty="0" smtClean="0">
              <a:solidFill>
                <a:schemeClr val="bg2">
                  <a:lumMod val="75000"/>
                  <a:lumOff val="25000"/>
                </a:schemeClr>
              </a:solidFill>
              <a:latin typeface="Stencil"/>
              <a:cs typeface="Stencil"/>
            </a:endParaRPr>
          </a:p>
          <a:p>
            <a:r>
              <a:rPr lang="en-US" sz="3200" b="1" dirty="0" smtClean="0">
                <a:solidFill>
                  <a:srgbClr val="475BCD"/>
                </a:solidFill>
                <a:latin typeface="Stencil"/>
                <a:cs typeface="Stencil"/>
              </a:rPr>
              <a:t>3. WRITING </a:t>
            </a:r>
            <a:r>
              <a:rPr lang="en-US" sz="3200" b="1" dirty="0">
                <a:solidFill>
                  <a:srgbClr val="475BCD"/>
                </a:solidFill>
                <a:latin typeface="Stencil"/>
                <a:cs typeface="Stencil"/>
              </a:rPr>
              <a:t>observations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On each post-it, write down </a:t>
            </a:r>
            <a:r>
              <a:rPr lang="en-US" sz="3200" b="1" dirty="0" smtClean="0">
                <a:solidFill>
                  <a:srgbClr val="000000"/>
                </a:solidFill>
              </a:rPr>
              <a:t>one observation you see from the density column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I </a:t>
            </a:r>
            <a:r>
              <a:rPr lang="en-US" b="1" dirty="0" smtClean="0">
                <a:solidFill>
                  <a:srgbClr val="FF0000"/>
                </a:solidFill>
              </a:rPr>
              <a:t>notice there are three color.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sz="3200" b="1" u="sng" dirty="0" smtClean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pPr lvl="0"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Lab 3: Design an Experiment—Density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smtClean="0"/>
              <a:t>Lab</a:t>
            </a:r>
          </a:p>
          <a:p>
            <a:pPr algn="ctr"/>
            <a:r>
              <a:rPr lang="en-US" sz="3000" b="1" dirty="0" smtClean="0"/>
              <a:t> </a:t>
            </a:r>
            <a:r>
              <a:rPr lang="en-US" sz="3000" b="1" dirty="0"/>
              <a:t>3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can we design an experiment to test the effect of salt water on an egg’s buoyancy</a:t>
            </a:r>
            <a:r>
              <a:rPr lang="en-US" sz="2800" b="1" dirty="0" smtClean="0">
                <a:solidFill>
                  <a:schemeClr val="bg1"/>
                </a:solidFill>
              </a:rPr>
              <a:t>?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896" y="2161905"/>
            <a:ext cx="3618136" cy="36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8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-1" y="1634374"/>
            <a:ext cx="5490309" cy="4704907"/>
          </a:xfrm>
        </p:spPr>
        <p:txBody>
          <a:bodyPr>
            <a:normAutofit fontScale="92500"/>
          </a:bodyPr>
          <a:lstStyle/>
          <a:p>
            <a:r>
              <a:rPr lang="en-US" sz="4000" b="1" u="sng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Stencil"/>
                <a:cs typeface="Stencil"/>
              </a:rPr>
              <a:t>3-2-1 protocol</a:t>
            </a:r>
          </a:p>
          <a:p>
            <a:r>
              <a:rPr lang="en-US" sz="3200" b="1" dirty="0" smtClean="0">
                <a:solidFill>
                  <a:srgbClr val="475BCD"/>
                </a:solidFill>
                <a:latin typeface="Stencil"/>
                <a:cs typeface="Stencil"/>
              </a:rPr>
              <a:t>3. WRITING </a:t>
            </a:r>
            <a:r>
              <a:rPr lang="en-US" sz="3200" b="1" dirty="0">
                <a:solidFill>
                  <a:srgbClr val="475BCD"/>
                </a:solidFill>
                <a:latin typeface="Stencil"/>
                <a:cs typeface="Stencil"/>
              </a:rPr>
              <a:t>observations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On each post-it, write down </a:t>
            </a:r>
            <a:r>
              <a:rPr lang="en-US" sz="3200" b="1" dirty="0" smtClean="0">
                <a:solidFill>
                  <a:srgbClr val="000000"/>
                </a:solidFill>
              </a:rPr>
              <a:t>one observation you see from the density column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I </a:t>
            </a:r>
            <a:r>
              <a:rPr lang="en-US" b="1" dirty="0" smtClean="0">
                <a:solidFill>
                  <a:srgbClr val="FF0000"/>
                </a:solidFill>
              </a:rPr>
              <a:t>notice there are three color.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sz="3200" b="1" u="sng" dirty="0" smtClean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pPr lvl="0"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Lab 3: Design an Experiment—Density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smtClean="0"/>
              <a:t>Lab</a:t>
            </a:r>
          </a:p>
          <a:p>
            <a:pPr algn="ctr"/>
            <a:r>
              <a:rPr lang="en-US" sz="3000" b="1" dirty="0" smtClean="0"/>
              <a:t> </a:t>
            </a:r>
            <a:r>
              <a:rPr lang="en-US" sz="3000" b="1" dirty="0"/>
              <a:t>3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can we design an experiment to test the effect of salt water on an egg’s buoyancy</a:t>
            </a:r>
            <a:r>
              <a:rPr lang="en-US" sz="2800" b="1" dirty="0" smtClean="0">
                <a:solidFill>
                  <a:schemeClr val="bg1"/>
                </a:solidFill>
              </a:rPr>
              <a:t>?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537" y="2319900"/>
            <a:ext cx="2541587" cy="342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832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-1" y="1634374"/>
            <a:ext cx="5705232" cy="4704907"/>
          </a:xfrm>
        </p:spPr>
        <p:txBody>
          <a:bodyPr>
            <a:normAutofit fontScale="62500" lnSpcReduction="20000"/>
          </a:bodyPr>
          <a:lstStyle/>
          <a:p>
            <a:r>
              <a:rPr lang="en-US" sz="4000" b="1" dirty="0">
                <a:solidFill>
                  <a:srgbClr val="475BCD"/>
                </a:solidFill>
                <a:latin typeface="Stencil"/>
                <a:cs typeface="Stencil"/>
              </a:rPr>
              <a:t>SHARING OBSERVATIONS</a:t>
            </a:r>
            <a:endParaRPr lang="en-US" sz="3600" b="1" dirty="0">
              <a:solidFill>
                <a:srgbClr val="000000"/>
              </a:solidFill>
            </a:endParaRPr>
          </a:p>
          <a:p>
            <a:pPr marL="457200" indent="-457200" algn="l">
              <a:lnSpc>
                <a:spcPct val="130000"/>
              </a:lnSpc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Get up, find a partner with a different color post-it from what you started with.</a:t>
            </a:r>
          </a:p>
          <a:p>
            <a:pPr marL="457200" indent="-457200" algn="l">
              <a:lnSpc>
                <a:spcPct val="130000"/>
              </a:lnSpc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Read your post-it OUT LOUD to your partner and then switch post-its.</a:t>
            </a:r>
          </a:p>
          <a:p>
            <a:pPr marL="457200" indent="-457200" algn="l">
              <a:lnSpc>
                <a:spcPct val="130000"/>
              </a:lnSpc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Do that two more times.</a:t>
            </a:r>
          </a:p>
          <a:p>
            <a:pPr marL="457200" indent="-457200" algn="l">
              <a:lnSpc>
                <a:spcPct val="130000"/>
              </a:lnSpc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You should not have the same color you started with</a:t>
            </a:r>
          </a:p>
          <a:p>
            <a:endParaRPr lang="en-US" sz="3200" b="1" u="sng" dirty="0" smtClean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pPr lvl="0"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Lab 3: Design an Experiment—Density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smtClean="0"/>
              <a:t>Lab</a:t>
            </a:r>
          </a:p>
          <a:p>
            <a:pPr algn="ctr"/>
            <a:r>
              <a:rPr lang="en-US" sz="3000" b="1" dirty="0" smtClean="0"/>
              <a:t> 3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can we design an experiment to test the effect of salt water on an egg’s buoyancy</a:t>
            </a:r>
            <a:r>
              <a:rPr lang="en-US" sz="2800" b="1" dirty="0" smtClean="0">
                <a:solidFill>
                  <a:schemeClr val="bg1"/>
                </a:solidFill>
              </a:rPr>
              <a:t>?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231" y="2481384"/>
            <a:ext cx="3301998" cy="320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8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-1" y="1634374"/>
            <a:ext cx="9175419" cy="470490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en-US" sz="3600" b="1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>
              <a:lnSpc>
                <a:spcPct val="120000"/>
              </a:lnSpc>
            </a:pPr>
            <a:r>
              <a:rPr lang="en-US" sz="3600" b="1" dirty="0" smtClean="0">
                <a:solidFill>
                  <a:srgbClr val="475BCD"/>
                </a:solidFill>
                <a:latin typeface="Stencil"/>
                <a:cs typeface="Stencil"/>
              </a:rPr>
              <a:t>2. creating questions</a:t>
            </a:r>
            <a:endParaRPr lang="en-US" sz="3600" b="1" dirty="0">
              <a:solidFill>
                <a:srgbClr val="475BCD"/>
              </a:solidFill>
              <a:latin typeface="Stencil"/>
              <a:cs typeface="Stencil"/>
            </a:endParaRPr>
          </a:p>
          <a:p>
            <a:pPr marL="457200" indent="-457200" algn="l">
              <a:lnSpc>
                <a:spcPct val="120000"/>
              </a:lnSpc>
              <a:buFont typeface="Arial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On a post-it, write down </a:t>
            </a:r>
            <a:r>
              <a:rPr lang="en-US" sz="3200" b="1" dirty="0" smtClean="0">
                <a:solidFill>
                  <a:srgbClr val="000000"/>
                </a:solidFill>
              </a:rPr>
              <a:t>TWO questions</a:t>
            </a:r>
            <a:endParaRPr lang="en-US" sz="3200" b="1" dirty="0">
              <a:solidFill>
                <a:srgbClr val="000000"/>
              </a:solidFill>
            </a:endParaRPr>
          </a:p>
          <a:p>
            <a:pPr marL="457200" indent="-457200" algn="l">
              <a:lnSpc>
                <a:spcPct val="120000"/>
              </a:lnSpc>
              <a:buFont typeface="Arial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Share your questions to the person next to you</a:t>
            </a:r>
            <a:r>
              <a:rPr lang="en-US" sz="3200" b="1" dirty="0" smtClean="0">
                <a:solidFill>
                  <a:srgbClr val="000000"/>
                </a:solidFill>
              </a:rPr>
              <a:t>.</a:t>
            </a:r>
            <a:endParaRPr lang="en-US" sz="3200" b="1" dirty="0">
              <a:solidFill>
                <a:srgbClr val="000000"/>
              </a:solidFill>
            </a:endParaRPr>
          </a:p>
          <a:p>
            <a:pPr marL="457200" indent="-457200" algn="l">
              <a:lnSpc>
                <a:spcPct val="120000"/>
              </a:lnSpc>
              <a:buFont typeface="Arial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Your partner chooses one question to answer</a:t>
            </a:r>
            <a:endParaRPr lang="en-US" sz="3200" dirty="0">
              <a:solidFill>
                <a:srgbClr val="0000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sz="3200" b="1" dirty="0">
                <a:solidFill>
                  <a:srgbClr val="000000"/>
                </a:solidFill>
              </a:rPr>
              <a:t> </a:t>
            </a:r>
            <a:endParaRPr lang="en-US" sz="32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en-US" sz="3200" b="1" u="sng" dirty="0" smtClean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pPr lvl="0"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Lab 3: Design an Experiment—Density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smtClean="0"/>
              <a:t>Lab</a:t>
            </a:r>
          </a:p>
          <a:p>
            <a:pPr algn="ctr"/>
            <a:r>
              <a:rPr lang="en-US" sz="3000" b="1" dirty="0" smtClean="0"/>
              <a:t> 3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can we design an experiment to test the effect of salt water on an egg’s buoyancy</a:t>
            </a:r>
            <a:r>
              <a:rPr lang="en-US" sz="2800" b="1" dirty="0" smtClean="0">
                <a:solidFill>
                  <a:schemeClr val="bg1"/>
                </a:solidFill>
              </a:rPr>
              <a:t>?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01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-1" y="1634374"/>
            <a:ext cx="9175419" cy="4704907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smtClean="0">
                <a:solidFill>
                  <a:srgbClr val="475BCD"/>
                </a:solidFill>
                <a:latin typeface="Stencil"/>
                <a:cs typeface="Stencil"/>
              </a:rPr>
              <a:t>QUESTION STEMS</a:t>
            </a:r>
            <a:endParaRPr lang="en-US" sz="3600" b="1" dirty="0">
              <a:solidFill>
                <a:srgbClr val="475BCD"/>
              </a:solidFill>
              <a:latin typeface="Stencil"/>
              <a:cs typeface="Stencil"/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3600" b="1" dirty="0">
                <a:solidFill>
                  <a:srgbClr val="000000"/>
                </a:solidFill>
              </a:rPr>
              <a:t>How come ____________</a:t>
            </a:r>
            <a:r>
              <a:rPr lang="en-US" sz="3600" b="1" dirty="0" smtClean="0">
                <a:solidFill>
                  <a:srgbClr val="000000"/>
                </a:solidFill>
              </a:rPr>
              <a:t>?</a:t>
            </a:r>
            <a:endParaRPr lang="en-US" sz="3600" b="1" dirty="0">
              <a:solidFill>
                <a:srgbClr val="000000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3600" b="1" dirty="0">
                <a:solidFill>
                  <a:srgbClr val="000000"/>
                </a:solidFill>
              </a:rPr>
              <a:t>Why did </a:t>
            </a:r>
            <a:r>
              <a:rPr lang="en-US" sz="3600" b="1" dirty="0" smtClean="0">
                <a:solidFill>
                  <a:srgbClr val="000000"/>
                </a:solidFill>
              </a:rPr>
              <a:t>______________</a:t>
            </a:r>
            <a:r>
              <a:rPr lang="en-US" sz="3600" b="1" dirty="0">
                <a:solidFill>
                  <a:srgbClr val="000000"/>
                </a:solidFill>
              </a:rPr>
              <a:t>?</a:t>
            </a:r>
          </a:p>
          <a:p>
            <a:pPr marL="457200" indent="-457200" algn="l">
              <a:buFont typeface="Arial"/>
              <a:buChar char="•"/>
            </a:pPr>
            <a:r>
              <a:rPr lang="en-US" sz="3600" b="1" dirty="0">
                <a:solidFill>
                  <a:srgbClr val="000000"/>
                </a:solidFill>
              </a:rPr>
              <a:t>What would happen if _____________</a:t>
            </a:r>
            <a:r>
              <a:rPr lang="en-US" sz="3600" b="1" dirty="0" smtClean="0">
                <a:solidFill>
                  <a:srgbClr val="000000"/>
                </a:solidFill>
              </a:rPr>
              <a:t>?</a:t>
            </a:r>
            <a:endParaRPr lang="en-US" sz="3600" b="1" dirty="0">
              <a:solidFill>
                <a:srgbClr val="000000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3600" b="1" dirty="0">
                <a:solidFill>
                  <a:srgbClr val="000000"/>
                </a:solidFill>
              </a:rPr>
              <a:t>How is _______ related to ________?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0000"/>
                </a:solidFill>
              </a:rPr>
              <a:t> </a:t>
            </a:r>
            <a:endParaRPr lang="en-US" sz="32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en-US" sz="3200" b="1" u="sng" dirty="0" smtClean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pPr lvl="0"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Lab 3: Design an Experiment—Density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smtClean="0"/>
              <a:t>Lab</a:t>
            </a:r>
          </a:p>
          <a:p>
            <a:pPr algn="ctr"/>
            <a:r>
              <a:rPr lang="en-US" sz="3000" b="1" dirty="0" smtClean="0"/>
              <a:t> 3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can we design an experiment to test the effect of salt water on an egg’s buoyancy</a:t>
            </a:r>
            <a:r>
              <a:rPr lang="en-US" sz="2800" b="1" dirty="0" smtClean="0">
                <a:solidFill>
                  <a:schemeClr val="bg1"/>
                </a:solidFill>
              </a:rPr>
              <a:t>?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882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7868</TotalTime>
  <Words>2091</Words>
  <Application>Microsoft Macintosh PowerPoint</Application>
  <PresentationFormat>On-screen Show (4:3)</PresentationFormat>
  <Paragraphs>535</Paragraphs>
  <Slides>31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Twilight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NYCDOE Schools</dc:creator>
  <cp:lastModifiedBy>User</cp:lastModifiedBy>
  <cp:revision>249</cp:revision>
  <dcterms:created xsi:type="dcterms:W3CDTF">2012-11-19T19:26:54Z</dcterms:created>
  <dcterms:modified xsi:type="dcterms:W3CDTF">2014-09-29T02:06:01Z</dcterms:modified>
</cp:coreProperties>
</file>