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notesMasterIdLst>
    <p:notesMasterId r:id="rId21"/>
  </p:notesMasterIdLst>
  <p:sldIdLst>
    <p:sldId id="257" r:id="rId2"/>
    <p:sldId id="475" r:id="rId3"/>
    <p:sldId id="522" r:id="rId4"/>
    <p:sldId id="521" r:id="rId5"/>
    <p:sldId id="525" r:id="rId6"/>
    <p:sldId id="540" r:id="rId7"/>
    <p:sldId id="541" r:id="rId8"/>
    <p:sldId id="539" r:id="rId9"/>
    <p:sldId id="524" r:id="rId10"/>
    <p:sldId id="526" r:id="rId11"/>
    <p:sldId id="538" r:id="rId12"/>
    <p:sldId id="542" r:id="rId13"/>
    <p:sldId id="543" r:id="rId14"/>
    <p:sldId id="544" r:id="rId15"/>
    <p:sldId id="545" r:id="rId16"/>
    <p:sldId id="546" r:id="rId17"/>
    <p:sldId id="547" r:id="rId18"/>
    <p:sldId id="548" r:id="rId19"/>
    <p:sldId id="52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65" d="100"/>
          <a:sy n="65" d="100"/>
        </p:scale>
        <p:origin x="-2256" y="-4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EE796-8BB9-8E40-BF38-D52FCB9B1618}" type="datetimeFigureOut">
              <a:rPr lang="en-US" smtClean="0"/>
              <a:t>9/28/14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EE6601-88E3-EE42-92CE-0AEC8762A50B}" type="slidenum">
              <a:rPr lang="en-US" smtClean="0"/>
              <a:t>‹#›</a:t>
            </a:fld>
            <a:endParaRPr lang="en-US"/>
          </a:p>
        </p:txBody>
      </p:sp>
    </p:spTree>
    <p:extLst>
      <p:ext uri="{BB962C8B-B14F-4D97-AF65-F5344CB8AC3E}">
        <p14:creationId xmlns:p14="http://schemas.microsoft.com/office/powerpoint/2010/main" val="14154668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Find video for egg</a:t>
            </a:r>
            <a:r>
              <a:rPr lang="en-US" baseline="0" dirty="0" smtClean="0"/>
              <a:t> experiment</a:t>
            </a:r>
            <a:endParaRPr lang="en-US" dirty="0" smtClean="0"/>
          </a:p>
          <a:p>
            <a:r>
              <a:rPr lang="en-US" dirty="0" smtClean="0"/>
              <a:t>2. Need to </a:t>
            </a:r>
            <a:r>
              <a:rPr lang="en-US" dirty="0" err="1" smtClean="0"/>
              <a:t>google</a:t>
            </a:r>
            <a:r>
              <a:rPr lang="en-US" dirty="0" smtClean="0"/>
              <a:t> how to</a:t>
            </a:r>
            <a:r>
              <a:rPr lang="en-US" baseline="0" dirty="0" smtClean="0"/>
              <a:t> create a density column</a:t>
            </a:r>
          </a:p>
        </p:txBody>
      </p:sp>
      <p:sp>
        <p:nvSpPr>
          <p:cNvPr id="4" name="Slide Number Placeholder 3"/>
          <p:cNvSpPr>
            <a:spLocks noGrp="1"/>
          </p:cNvSpPr>
          <p:nvPr>
            <p:ph type="sldNum" sz="quarter" idx="10"/>
          </p:nvPr>
        </p:nvSpPr>
        <p:spPr/>
        <p:txBody>
          <a:bodyPr/>
          <a:lstStyle/>
          <a:p>
            <a:fld id="{B7EE6601-88E3-EE42-92CE-0AEC8762A50B}" type="slidenum">
              <a:rPr lang="en-US" smtClean="0"/>
              <a:t>1</a:t>
            </a:fld>
            <a:endParaRPr lang="en-US"/>
          </a:p>
        </p:txBody>
      </p:sp>
    </p:spTree>
    <p:extLst>
      <p:ext uri="{BB962C8B-B14F-4D97-AF65-F5344CB8AC3E}">
        <p14:creationId xmlns:p14="http://schemas.microsoft.com/office/powerpoint/2010/main" val="2716379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9/28/14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CBC95-73C3-6940-8688-C6D4C3AD3A7E}" type="datetimeFigureOut">
              <a:rPr lang="en-US" smtClean="0"/>
              <a:pPr/>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CBC95-73C3-6940-8688-C6D4C3AD3A7E}" type="datetimeFigureOut">
              <a:rPr lang="en-US" smtClean="0"/>
              <a:pPr/>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CBC95-73C3-6940-8688-C6D4C3AD3A7E}" type="datetimeFigureOut">
              <a:rPr lang="en-US" smtClean="0"/>
              <a:pPr/>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CBC95-73C3-6940-8688-C6D4C3AD3A7E}" type="datetimeFigureOut">
              <a:rPr lang="en-US" smtClean="0"/>
              <a:pPr/>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CBC95-73C3-6940-8688-C6D4C3AD3A7E}" type="datetimeFigureOut">
              <a:rPr lang="en-US" smtClean="0"/>
              <a:pPr/>
              <a:t>9/28/14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CBC95-73C3-6940-8688-C6D4C3AD3A7E}" type="datetimeFigureOut">
              <a:rPr lang="en-US" smtClean="0"/>
              <a:pPr/>
              <a:t>9/28/14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CBC95-73C3-6940-8688-C6D4C3AD3A7E}" type="datetimeFigureOut">
              <a:rPr lang="en-US" smtClean="0"/>
              <a:pPr/>
              <a:t>9/28/14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CBC95-73C3-6940-8688-C6D4C3AD3A7E}" type="datetimeFigureOut">
              <a:rPr lang="en-US" smtClean="0"/>
              <a:pPr/>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CBC95-73C3-6940-8688-C6D4C3AD3A7E}" type="datetimeFigureOut">
              <a:rPr lang="en-US" smtClean="0"/>
              <a:pPr/>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CBC95-73C3-6940-8688-C6D4C3AD3A7E}" type="datetimeFigureOut">
              <a:rPr lang="en-US" smtClean="0"/>
              <a:pPr/>
              <a:t>9/28/14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24B31-E22C-0B4E-9FBB-D92B9D6F350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lumOff val="50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0" y="1799718"/>
            <a:ext cx="7296150" cy="2615974"/>
          </a:xfrm>
        </p:spPr>
        <p:txBody>
          <a:bodyPr>
            <a:normAutofit fontScale="92500" lnSpcReduction="10000"/>
          </a:bodyPr>
          <a:lstStyle/>
          <a:p>
            <a:pPr algn="l" eaLnBrk="1" hangingPunct="1"/>
            <a:r>
              <a:rPr lang="en-US" sz="5100" b="1" u="sng" dirty="0" smtClean="0">
                <a:solidFill>
                  <a:schemeClr val="bg1"/>
                </a:solidFill>
                <a:latin typeface="Stencil"/>
                <a:ea typeface="ＭＳ Ｐゴシック" charset="-128"/>
                <a:cs typeface="Stencil"/>
              </a:rPr>
              <a:t>Objective:</a:t>
            </a:r>
          </a:p>
          <a:p>
            <a:r>
              <a:rPr lang="en-US" sz="3200" b="1" dirty="0" smtClean="0">
                <a:solidFill>
                  <a:schemeClr val="tx1"/>
                </a:solidFill>
              </a:rPr>
              <a:t>I will write a well-formulated introduction, procedure, and discussion for a lab report.</a:t>
            </a:r>
          </a:p>
        </p:txBody>
      </p:sp>
      <p:sp>
        <p:nvSpPr>
          <p:cNvPr id="4" name="TextBox 3"/>
          <p:cNvSpPr txBox="1"/>
          <p:nvPr/>
        </p:nvSpPr>
        <p:spPr>
          <a:xfrm>
            <a:off x="1767799" y="565962"/>
            <a:ext cx="7407619" cy="1154162"/>
          </a:xfrm>
          <a:prstGeom prst="rect">
            <a:avLst/>
          </a:prstGeom>
          <a:solidFill>
            <a:schemeClr val="accent2">
              <a:lumMod val="60000"/>
              <a:lumOff val="40000"/>
            </a:schemeClr>
          </a:solidFill>
        </p:spPr>
        <p:txBody>
          <a:bodyPr wrap="square">
            <a:prstTxWarp prst="textNoShape">
              <a:avLst/>
            </a:prstTxWarp>
            <a:spAutoFit/>
          </a:bodyPr>
          <a:lstStyle/>
          <a:p>
            <a:pPr algn="ctr"/>
            <a:r>
              <a:rPr lang="en-US" sz="2300" b="1" dirty="0" smtClean="0">
                <a:solidFill>
                  <a:schemeClr val="bg1">
                    <a:lumMod val="85000"/>
                    <a:lumOff val="15000"/>
                  </a:schemeClr>
                </a:solidFill>
              </a:rPr>
              <a:t>Aim</a:t>
            </a:r>
            <a:r>
              <a:rPr lang="en-US" sz="2300" b="1" dirty="0" smtClean="0">
                <a:solidFill>
                  <a:schemeClr val="bg1"/>
                </a:solidFill>
              </a:rPr>
              <a:t>: How can we write a well-formulated  introduction, procedure, and discussion for a lab report?</a:t>
            </a:r>
          </a:p>
          <a:p>
            <a:pPr algn="ctr"/>
            <a:endParaRPr lang="en-US" sz="2300" b="1" dirty="0" smtClean="0">
              <a:solidFill>
                <a:schemeClr val="bg1"/>
              </a:solidFill>
            </a:endParaRPr>
          </a:p>
        </p:txBody>
      </p:sp>
      <p:sp>
        <p:nvSpPr>
          <p:cNvPr id="8" name="TextBox 7"/>
          <p:cNvSpPr txBox="1"/>
          <p:nvPr/>
        </p:nvSpPr>
        <p:spPr>
          <a:xfrm>
            <a:off x="0" y="24490"/>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Lab Skill: Lab Report Writing</a:t>
            </a:r>
            <a:endParaRPr lang="en-US" sz="2400" dirty="0"/>
          </a:p>
        </p:txBody>
      </p:sp>
      <p:sp>
        <p:nvSpPr>
          <p:cNvPr id="9" name="TextBox 8"/>
          <p:cNvSpPr txBox="1"/>
          <p:nvPr/>
        </p:nvSpPr>
        <p:spPr>
          <a:xfrm>
            <a:off x="0" y="563986"/>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 </a:t>
            </a:r>
          </a:p>
          <a:p>
            <a:pPr algn="ctr"/>
            <a:r>
              <a:rPr lang="en-US" sz="3000" b="1" dirty="0" smtClean="0"/>
              <a:t>Skill</a:t>
            </a:r>
            <a:endParaRPr lang="en-US" sz="3000" b="1" dirty="0"/>
          </a:p>
        </p:txBody>
      </p:sp>
      <p:cxnSp>
        <p:nvCxnSpPr>
          <p:cNvPr id="11" name="Straight Connector 10"/>
          <p:cNvCxnSpPr/>
          <p:nvPr/>
        </p:nvCxnSpPr>
        <p:spPr>
          <a:xfrm>
            <a:off x="-30261" y="166316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76200" y="1754577"/>
            <a:ext cx="1828800" cy="5083885"/>
            <a:chOff x="76200" y="293448"/>
            <a:chExt cx="1828800" cy="4969413"/>
          </a:xfrm>
        </p:grpSpPr>
        <p:sp>
          <p:nvSpPr>
            <p:cNvPr id="12" name="Rounded Rectangle 11"/>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14" name="TextBox 13"/>
            <p:cNvSpPr txBox="1"/>
            <p:nvPr/>
          </p:nvSpPr>
          <p:spPr>
            <a:xfrm>
              <a:off x="299401" y="1598950"/>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15" name="TextBox 14"/>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16" name="TextBox 15"/>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17" name="TextBox 16"/>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18" name="TextBox 17"/>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sp>
          <p:nvSpPr>
            <p:cNvPr id="19" name="TextBox 18"/>
            <p:cNvSpPr txBox="1"/>
            <p:nvPr/>
          </p:nvSpPr>
          <p:spPr>
            <a:xfrm>
              <a:off x="294001" y="1066800"/>
              <a:ext cx="1453199" cy="369332"/>
            </a:xfrm>
            <a:prstGeom prst="rect">
              <a:avLst/>
            </a:prstGeom>
            <a:solidFill>
              <a:schemeClr val="accent2">
                <a:lumMod val="40000"/>
                <a:lumOff val="60000"/>
              </a:schemeClr>
            </a:solidFill>
          </p:spPr>
          <p:txBody>
            <a:bodyPr wrap="square" rtlCol="0">
              <a:spAutoFit/>
            </a:bodyPr>
            <a:lstStyle/>
            <a:p>
              <a:r>
                <a:rPr lang="en-US" dirty="0" smtClean="0">
                  <a:solidFill>
                    <a:schemeClr val="bg1"/>
                  </a:solidFill>
                </a:rPr>
                <a:t>Do Now</a:t>
              </a:r>
              <a:endParaRPr lang="en-US" dirty="0">
                <a:solidFill>
                  <a:schemeClr val="bg1"/>
                </a:solidFill>
              </a:endParaRPr>
            </a:p>
          </p:txBody>
        </p:sp>
      </p:grpSp>
      <p:pic>
        <p:nvPicPr>
          <p:cNvPr id="3" name="Picture 2"/>
          <p:cNvPicPr>
            <a:picLocks noChangeAspect="1"/>
          </p:cNvPicPr>
          <p:nvPr/>
        </p:nvPicPr>
        <p:blipFill>
          <a:blip r:embed="rId3"/>
          <a:stretch>
            <a:fillRect/>
          </a:stretch>
        </p:blipFill>
        <p:spPr>
          <a:xfrm>
            <a:off x="520426" y="5568464"/>
            <a:ext cx="871830" cy="957382"/>
          </a:xfrm>
          <a:prstGeom prst="rect">
            <a:avLst/>
          </a:prstGeom>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4310" y="4415692"/>
            <a:ext cx="1758511" cy="2369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Content Placeholder 2"/>
          <p:cNvSpPr txBox="1">
            <a:spLocks/>
          </p:cNvSpPr>
          <p:nvPr/>
        </p:nvSpPr>
        <p:spPr>
          <a:xfrm>
            <a:off x="3732821" y="4415692"/>
            <a:ext cx="5411179" cy="2442308"/>
          </a:xfrm>
          <a:prstGeom prst="rect">
            <a:avLst/>
          </a:prstGeom>
          <a:solidFill>
            <a:schemeClr val="accent2">
              <a:lumMod val="60000"/>
              <a:lumOff val="40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3500" b="1" u="sng" dirty="0" smtClean="0">
                <a:solidFill>
                  <a:srgbClr val="000000"/>
                </a:solidFill>
                <a:latin typeface="Stencil" pitchFamily="82" charset="0"/>
              </a:rPr>
              <a:t>Do Now</a:t>
            </a:r>
            <a:r>
              <a:rPr lang="en-US" sz="2200" b="1" dirty="0" smtClean="0">
                <a:solidFill>
                  <a:srgbClr val="000000"/>
                </a:solidFill>
                <a:latin typeface="Stencil" pitchFamily="82" charset="0"/>
              </a:rPr>
              <a:t>: </a:t>
            </a:r>
            <a:r>
              <a:rPr lang="en-US" sz="2200" b="1" dirty="0" smtClean="0">
                <a:solidFill>
                  <a:srgbClr val="800000"/>
                </a:solidFill>
                <a:latin typeface="Corbel"/>
                <a:cs typeface="Corbel"/>
              </a:rPr>
              <a:t>(You have </a:t>
            </a:r>
            <a:r>
              <a:rPr lang="en-US" sz="2200" b="1" dirty="0">
                <a:solidFill>
                  <a:srgbClr val="800000"/>
                </a:solidFill>
                <a:latin typeface="Corbel"/>
                <a:cs typeface="Corbel"/>
              </a:rPr>
              <a:t>5</a:t>
            </a:r>
            <a:r>
              <a:rPr lang="en-US" sz="2200" b="1" dirty="0" smtClean="0">
                <a:solidFill>
                  <a:srgbClr val="800000"/>
                </a:solidFill>
                <a:latin typeface="Corbel"/>
                <a:cs typeface="Corbel"/>
              </a:rPr>
              <a:t> minutes)</a:t>
            </a:r>
            <a:endParaRPr lang="en-US" sz="2200" b="1" u="sng" dirty="0">
              <a:solidFill>
                <a:srgbClr val="800000"/>
              </a:solidFill>
              <a:latin typeface="Corbel"/>
              <a:cs typeface="Corbel"/>
            </a:endParaRPr>
          </a:p>
          <a:p>
            <a:pPr algn="l"/>
            <a:r>
              <a:rPr lang="en-US" sz="4000" b="1" dirty="0" smtClean="0">
                <a:solidFill>
                  <a:schemeClr val="bg1"/>
                </a:solidFill>
                <a:latin typeface="Corbel"/>
                <a:cs typeface="Corbel"/>
              </a:rPr>
              <a:t>Complete the Do Now</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sz="3200" b="1" u="sng" dirty="0" smtClean="0">
                <a:solidFill>
                  <a:schemeClr val="accent4">
                    <a:lumMod val="75000"/>
                  </a:schemeClr>
                </a:solidFill>
                <a:latin typeface="Stencil"/>
                <a:cs typeface="Stencil"/>
              </a:rPr>
              <a:t>Other things</a:t>
            </a:r>
          </a:p>
          <a:p>
            <a:pPr lvl="1"/>
            <a:r>
              <a:rPr lang="en-US" sz="3600" dirty="0">
                <a:solidFill>
                  <a:srgbClr val="000000"/>
                </a:solidFill>
              </a:rPr>
              <a:t>Be very specific in amount of materials </a:t>
            </a:r>
            <a:r>
              <a:rPr lang="en-US" sz="3600" dirty="0" smtClean="0">
                <a:solidFill>
                  <a:srgbClr val="000000"/>
                </a:solidFill>
              </a:rPr>
              <a:t>used</a:t>
            </a:r>
            <a:endParaRPr lang="en-US" sz="3600" dirty="0">
              <a:solidFill>
                <a:srgbClr val="000000"/>
              </a:solidFill>
            </a:endParaRPr>
          </a:p>
          <a:p>
            <a:r>
              <a:rPr lang="en-US" b="1" dirty="0">
                <a:solidFill>
                  <a:srgbClr val="000000"/>
                </a:solidFill>
              </a:rPr>
              <a:t>Example: </a:t>
            </a:r>
            <a:endParaRPr lang="en-US" dirty="0">
              <a:solidFill>
                <a:srgbClr val="000000"/>
              </a:solidFill>
            </a:endParaRPr>
          </a:p>
          <a:p>
            <a:pPr lvl="0"/>
            <a:r>
              <a:rPr lang="en-US" u="sng" dirty="0">
                <a:solidFill>
                  <a:srgbClr val="000000"/>
                </a:solidFill>
              </a:rPr>
              <a:t>Don’t Say</a:t>
            </a:r>
            <a:r>
              <a:rPr lang="en-US" dirty="0">
                <a:solidFill>
                  <a:srgbClr val="000000"/>
                </a:solidFill>
              </a:rPr>
              <a:t>: Samples of milk were placed on a wooden surface</a:t>
            </a:r>
            <a:endParaRPr lang="en-US" sz="2400" dirty="0">
              <a:solidFill>
                <a:srgbClr val="000000"/>
              </a:solidFill>
            </a:endParaRPr>
          </a:p>
          <a:p>
            <a:pPr lvl="0"/>
            <a:r>
              <a:rPr lang="en-US" u="sng" dirty="0">
                <a:solidFill>
                  <a:srgbClr val="000000"/>
                </a:solidFill>
              </a:rPr>
              <a:t>Say</a:t>
            </a:r>
            <a:r>
              <a:rPr lang="en-US" dirty="0">
                <a:solidFill>
                  <a:srgbClr val="000000"/>
                </a:solidFill>
              </a:rPr>
              <a:t>: 3-mL samples of 2% milk were placed on a wooden surface.</a:t>
            </a:r>
            <a:endParaRPr lang="en-US" sz="2400" dirty="0">
              <a:solidFill>
                <a:srgbClr val="000000"/>
              </a:solidFill>
            </a:endParaRP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15046691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92500" lnSpcReduction="10000"/>
          </a:bodyPr>
          <a:lstStyle/>
          <a:p>
            <a:r>
              <a:rPr lang="en-US" sz="3200" b="1" u="sng" dirty="0" smtClean="0">
                <a:solidFill>
                  <a:schemeClr val="accent4">
                    <a:lumMod val="75000"/>
                  </a:schemeClr>
                </a:solidFill>
                <a:latin typeface="Stencil"/>
                <a:cs typeface="Stencil"/>
              </a:rPr>
              <a:t>Other things</a:t>
            </a:r>
          </a:p>
          <a:p>
            <a:pPr lvl="1"/>
            <a:r>
              <a:rPr lang="en-US" sz="3200" dirty="0">
                <a:solidFill>
                  <a:srgbClr val="000000"/>
                </a:solidFill>
              </a:rPr>
              <a:t>How many trials did you do</a:t>
            </a:r>
            <a:r>
              <a:rPr lang="en-US" sz="3200" dirty="0" smtClean="0">
                <a:solidFill>
                  <a:srgbClr val="000000"/>
                </a:solidFill>
              </a:rPr>
              <a:t>?</a:t>
            </a:r>
            <a:endParaRPr lang="en-US" sz="2400" dirty="0">
              <a:solidFill>
                <a:srgbClr val="000000"/>
              </a:solidFill>
            </a:endParaRPr>
          </a:p>
          <a:p>
            <a:r>
              <a:rPr lang="en-US" b="1" dirty="0">
                <a:solidFill>
                  <a:srgbClr val="000000"/>
                </a:solidFill>
              </a:rPr>
              <a:t>Example: </a:t>
            </a:r>
            <a:endParaRPr lang="en-US" dirty="0">
              <a:solidFill>
                <a:srgbClr val="000000"/>
              </a:solidFill>
            </a:endParaRPr>
          </a:p>
          <a:p>
            <a:pPr lvl="0"/>
            <a:r>
              <a:rPr lang="en-US" u="sng" dirty="0">
                <a:solidFill>
                  <a:srgbClr val="000000"/>
                </a:solidFill>
              </a:rPr>
              <a:t>Don’t Say</a:t>
            </a:r>
            <a:r>
              <a:rPr lang="en-US" dirty="0">
                <a:solidFill>
                  <a:srgbClr val="000000"/>
                </a:solidFill>
              </a:rPr>
              <a:t>:  Count the number of drops it takes for the water to overflow. Repeat.</a:t>
            </a:r>
            <a:endParaRPr lang="en-US" sz="2400" dirty="0">
              <a:solidFill>
                <a:srgbClr val="000000"/>
              </a:solidFill>
            </a:endParaRPr>
          </a:p>
          <a:p>
            <a:pPr lvl="0"/>
            <a:r>
              <a:rPr lang="en-US" u="sng" dirty="0">
                <a:solidFill>
                  <a:srgbClr val="000000"/>
                </a:solidFill>
              </a:rPr>
              <a:t>Say</a:t>
            </a:r>
            <a:r>
              <a:rPr lang="en-US" dirty="0">
                <a:solidFill>
                  <a:srgbClr val="000000"/>
                </a:solidFill>
              </a:rPr>
              <a:t>: Count the number of drops it takes for the water to overflow. Repeat the trial 3 times.</a:t>
            </a: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9678465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62500" lnSpcReduction="20000"/>
          </a:bodyPr>
          <a:lstStyle/>
          <a:p>
            <a:r>
              <a:rPr lang="en-US" sz="3200" b="1" u="sng" dirty="0" smtClean="0">
                <a:solidFill>
                  <a:schemeClr val="accent4">
                    <a:lumMod val="75000"/>
                  </a:schemeClr>
                </a:solidFill>
                <a:latin typeface="Stencil"/>
                <a:cs typeface="Stencil"/>
              </a:rPr>
              <a:t>Example</a:t>
            </a:r>
            <a:r>
              <a:rPr lang="en-US" sz="3200" b="1" u="sng" dirty="0">
                <a:solidFill>
                  <a:schemeClr val="accent4">
                    <a:lumMod val="75000"/>
                  </a:schemeClr>
                </a:solidFill>
                <a:latin typeface="Stencil"/>
                <a:cs typeface="Stencil"/>
              </a:rPr>
              <a:t> </a:t>
            </a:r>
            <a:r>
              <a:rPr lang="en-US" b="1" dirty="0" smtClean="0">
                <a:solidFill>
                  <a:srgbClr val="000000"/>
                </a:solidFill>
              </a:rPr>
              <a:t>Circle </a:t>
            </a:r>
            <a:r>
              <a:rPr lang="en-US" b="1" dirty="0">
                <a:solidFill>
                  <a:srgbClr val="000000"/>
                </a:solidFill>
              </a:rPr>
              <a:t>the transition words</a:t>
            </a:r>
            <a:r>
              <a:rPr lang="en-US" b="1" dirty="0" smtClean="0">
                <a:solidFill>
                  <a:srgbClr val="000000"/>
                </a:solidFill>
              </a:rPr>
              <a:t>.</a:t>
            </a:r>
            <a:r>
              <a:rPr lang="en-US" b="1" dirty="0">
                <a:solidFill>
                  <a:srgbClr val="000000"/>
                </a:solidFill>
              </a:rPr>
              <a:t> </a:t>
            </a:r>
            <a:endParaRPr lang="en-US" sz="2400" b="1" dirty="0">
              <a:solidFill>
                <a:srgbClr val="000000"/>
              </a:solidFill>
            </a:endParaRPr>
          </a:p>
          <a:p>
            <a:r>
              <a:rPr lang="en-US" sz="3400" dirty="0">
                <a:solidFill>
                  <a:srgbClr val="000000"/>
                </a:solidFill>
              </a:rPr>
              <a:t>First, add 100 mL of water to the beaker. Next, drop in one quarter piece of Alka-Seltzer. Using the stop watch, observe the length of the reaction.  Afterwards, record the length of the reaction in the correct place in the provided Data Table below. Repeat the experiment three more times: once with a half tablet, once with three quarter tablets and once with a whole tablet.  Following this step, record your data on the class data table in the front of the room. Then copy the data obtained from the other lab groups. Average the length of reaction from all of the groups for each differing amount of Alka-Seltzer afterwards. Finally, plot the average lengths on a graph (See the Data Analysis section for further details) </a:t>
            </a: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4085101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sz="3200" b="1" u="sng" dirty="0" smtClean="0">
                <a:solidFill>
                  <a:schemeClr val="accent4">
                    <a:lumMod val="75000"/>
                  </a:schemeClr>
                </a:solidFill>
                <a:latin typeface="Stencil"/>
                <a:cs typeface="Stencil"/>
              </a:rPr>
              <a:t>task</a:t>
            </a:r>
            <a:endParaRPr lang="en-US" sz="2400" b="1" dirty="0">
              <a:solidFill>
                <a:srgbClr val="000000"/>
              </a:solidFill>
            </a:endParaRPr>
          </a:p>
          <a:p>
            <a:r>
              <a:rPr lang="en-US" sz="3400" dirty="0" smtClean="0">
                <a:solidFill>
                  <a:srgbClr val="000000"/>
                </a:solidFill>
              </a:rPr>
              <a:t>Rewrite the procedure in the passive voice.</a:t>
            </a:r>
            <a:endParaRPr lang="en-US" sz="3400" dirty="0">
              <a:solidFill>
                <a:srgbClr val="000000"/>
              </a:solidFill>
            </a:endParaRP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30988158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25000" lnSpcReduction="20000"/>
          </a:bodyPr>
          <a:lstStyle/>
          <a:p>
            <a:r>
              <a:rPr lang="en-US" sz="10000" b="1" u="sng" dirty="0" smtClean="0">
                <a:solidFill>
                  <a:schemeClr val="accent4">
                    <a:lumMod val="75000"/>
                  </a:schemeClr>
                </a:solidFill>
                <a:latin typeface="Stencil"/>
                <a:cs typeface="Stencil"/>
              </a:rPr>
              <a:t>Writing the introduction</a:t>
            </a:r>
            <a:endParaRPr lang="en-US" sz="10000" b="1" dirty="0">
              <a:solidFill>
                <a:srgbClr val="000000"/>
              </a:solidFill>
            </a:endParaRPr>
          </a:p>
          <a:p>
            <a:endParaRPr lang="en-US" sz="5000" dirty="0" smtClean="0">
              <a:solidFill>
                <a:srgbClr val="000000"/>
              </a:solidFill>
            </a:endParaRPr>
          </a:p>
          <a:p>
            <a:r>
              <a:rPr lang="en-US" sz="7200" dirty="0" smtClean="0">
                <a:solidFill>
                  <a:srgbClr val="000000"/>
                </a:solidFill>
              </a:rPr>
              <a:t>A </a:t>
            </a:r>
            <a:r>
              <a:rPr lang="en-US" sz="7200" dirty="0">
                <a:solidFill>
                  <a:srgbClr val="000000"/>
                </a:solidFill>
              </a:rPr>
              <a:t>brief (five sentence) introduction to the experiment should be written at the top of the page. The introduction should state the goals and objectives of the laboratory and describe what data will be collected and how that data will be used to arrive at conclusions at </a:t>
            </a:r>
            <a:r>
              <a:rPr lang="en-US" sz="7200" dirty="0" smtClean="0">
                <a:solidFill>
                  <a:srgbClr val="000000"/>
                </a:solidFill>
              </a:rPr>
              <a:t>end of lab</a:t>
            </a:r>
          </a:p>
          <a:p>
            <a:endParaRPr lang="en-US" sz="7200" dirty="0">
              <a:solidFill>
                <a:srgbClr val="000000"/>
              </a:solidFill>
            </a:endParaRPr>
          </a:p>
          <a:p>
            <a:pPr marL="571500" indent="-571500" algn="l">
              <a:buFont typeface="Arial"/>
              <a:buChar char="•"/>
            </a:pPr>
            <a:r>
              <a:rPr lang="en-US" sz="7200" b="1" dirty="0">
                <a:solidFill>
                  <a:srgbClr val="000000"/>
                </a:solidFill>
              </a:rPr>
              <a:t>T = Topic (state goals &amp; objectives of lab)</a:t>
            </a:r>
            <a:endParaRPr lang="en-US" sz="7200" dirty="0">
              <a:solidFill>
                <a:srgbClr val="000000"/>
              </a:solidFill>
            </a:endParaRPr>
          </a:p>
          <a:p>
            <a:pPr marL="571500" indent="-571500" algn="l">
              <a:buFont typeface="Arial"/>
              <a:buChar char="•"/>
            </a:pPr>
            <a:r>
              <a:rPr lang="en-US" sz="7200" b="1" dirty="0">
                <a:solidFill>
                  <a:srgbClr val="000000"/>
                </a:solidFill>
              </a:rPr>
              <a:t>I = Introduction of Evidence (what data will be collected)</a:t>
            </a:r>
            <a:endParaRPr lang="en-US" sz="7200" dirty="0">
              <a:solidFill>
                <a:srgbClr val="000000"/>
              </a:solidFill>
            </a:endParaRPr>
          </a:p>
          <a:p>
            <a:pPr marL="571500" indent="-571500" algn="l">
              <a:buFont typeface="Arial"/>
              <a:buChar char="•"/>
            </a:pPr>
            <a:r>
              <a:rPr lang="en-US" sz="7200" b="1" dirty="0">
                <a:solidFill>
                  <a:srgbClr val="000000"/>
                </a:solidFill>
              </a:rPr>
              <a:t>E = Evidence (how it will be collected)</a:t>
            </a:r>
            <a:endParaRPr lang="en-US" sz="7200" dirty="0">
              <a:solidFill>
                <a:srgbClr val="000000"/>
              </a:solidFill>
            </a:endParaRPr>
          </a:p>
          <a:p>
            <a:pPr marL="571500" indent="-571500" algn="l">
              <a:buFont typeface="Arial"/>
              <a:buChar char="•"/>
            </a:pPr>
            <a:r>
              <a:rPr lang="en-US" sz="7200" b="1" dirty="0">
                <a:solidFill>
                  <a:srgbClr val="000000"/>
                </a:solidFill>
              </a:rPr>
              <a:t>D = </a:t>
            </a:r>
            <a:r>
              <a:rPr lang="en-US" sz="7200" b="1" dirty="0" smtClean="0">
                <a:solidFill>
                  <a:srgbClr val="000000"/>
                </a:solidFill>
              </a:rPr>
              <a:t>Develop Evidence (data </a:t>
            </a:r>
            <a:r>
              <a:rPr lang="en-US" sz="7200" b="1" dirty="0">
                <a:solidFill>
                  <a:srgbClr val="000000"/>
                </a:solidFill>
              </a:rPr>
              <a:t>might you expect and what conclusion can you come to)</a:t>
            </a:r>
            <a:endParaRPr lang="en-US" sz="7200" dirty="0">
              <a:solidFill>
                <a:srgbClr val="000000"/>
              </a:solidFill>
            </a:endParaRPr>
          </a:p>
          <a:p>
            <a:pPr marL="571500" indent="-571500" algn="l">
              <a:buFont typeface="Arial"/>
              <a:buChar char="•"/>
            </a:pPr>
            <a:r>
              <a:rPr lang="en-US" sz="7200" b="1" dirty="0">
                <a:solidFill>
                  <a:srgbClr val="000000"/>
                </a:solidFill>
              </a:rPr>
              <a:t>C= Conclusion </a:t>
            </a:r>
            <a:endParaRPr lang="en-US" sz="7200" dirty="0">
              <a:solidFill>
                <a:srgbClr val="000000"/>
              </a:solidFill>
            </a:endParaRP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1842547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70000" lnSpcReduction="20000"/>
          </a:bodyPr>
          <a:lstStyle/>
          <a:p>
            <a:r>
              <a:rPr lang="en-US" sz="4000" b="1" u="sng" dirty="0" smtClean="0">
                <a:solidFill>
                  <a:schemeClr val="accent4">
                    <a:lumMod val="75000"/>
                  </a:schemeClr>
                </a:solidFill>
                <a:latin typeface="Stencil"/>
                <a:cs typeface="Stencil"/>
              </a:rPr>
              <a:t>example</a:t>
            </a:r>
            <a:endParaRPr lang="en-US" sz="4000" dirty="0" smtClean="0">
              <a:solidFill>
                <a:srgbClr val="000000"/>
              </a:solidFill>
            </a:endParaRPr>
          </a:p>
          <a:p>
            <a:r>
              <a:rPr lang="en-US" sz="2900" b="1" i="1" u="sng" dirty="0">
                <a:solidFill>
                  <a:srgbClr val="000000"/>
                </a:solidFill>
              </a:rPr>
              <a:t>Label each part of the introduction you see</a:t>
            </a:r>
            <a:r>
              <a:rPr lang="en-US" sz="2900" b="1" i="1" u="sng" dirty="0" smtClean="0">
                <a:solidFill>
                  <a:srgbClr val="000000"/>
                </a:solidFill>
              </a:rPr>
              <a:t>:</a:t>
            </a:r>
            <a:endParaRPr lang="en-US" sz="2900" dirty="0">
              <a:solidFill>
                <a:srgbClr val="000000"/>
              </a:solidFill>
            </a:endParaRPr>
          </a:p>
          <a:p>
            <a:r>
              <a:rPr lang="en-US" sz="2900" dirty="0">
                <a:solidFill>
                  <a:srgbClr val="000000"/>
                </a:solidFill>
              </a:rPr>
              <a:t>     </a:t>
            </a:r>
            <a:r>
              <a:rPr lang="en-US" sz="3100" dirty="0">
                <a:solidFill>
                  <a:srgbClr val="000000"/>
                </a:solidFill>
              </a:rPr>
              <a:t>     In this experiment, we are looking to test the effect of surface area on the rate of dissolving. In order to do this, we will test the effect of three different surface areas of an </a:t>
            </a:r>
            <a:r>
              <a:rPr lang="en-US" sz="3100" dirty="0" err="1">
                <a:solidFill>
                  <a:srgbClr val="000000"/>
                </a:solidFill>
              </a:rPr>
              <a:t>Alka</a:t>
            </a:r>
            <a:r>
              <a:rPr lang="en-US" sz="3100" dirty="0">
                <a:solidFill>
                  <a:srgbClr val="000000"/>
                </a:solidFill>
              </a:rPr>
              <a:t> Seltzer Table (whole tablet, chunks, crushed) on the rate at which an </a:t>
            </a:r>
            <a:r>
              <a:rPr lang="en-US" sz="3100" dirty="0" err="1">
                <a:solidFill>
                  <a:srgbClr val="000000"/>
                </a:solidFill>
              </a:rPr>
              <a:t>Alka</a:t>
            </a:r>
            <a:r>
              <a:rPr lang="en-US" sz="3100" dirty="0">
                <a:solidFill>
                  <a:srgbClr val="000000"/>
                </a:solidFill>
              </a:rPr>
              <a:t> Seltzer dissolves. We will take data of the time it takes for a whole table, ¼ chunks and completely crushed </a:t>
            </a:r>
            <a:r>
              <a:rPr lang="en-US" sz="3100" dirty="0" err="1">
                <a:solidFill>
                  <a:srgbClr val="000000"/>
                </a:solidFill>
              </a:rPr>
              <a:t>Alka</a:t>
            </a:r>
            <a:r>
              <a:rPr lang="en-US" sz="3100" dirty="0">
                <a:solidFill>
                  <a:srgbClr val="000000"/>
                </a:solidFill>
              </a:rPr>
              <a:t> Seltzer to completely dissolve. If it takes longer to dissolve as you use smaller pieces, that means the surface area has a negative effect. If it takes shorter to dissolve as you use smaller pieces, that means the surface area has a positive effect.</a:t>
            </a: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9511526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92500" lnSpcReduction="10000"/>
          </a:bodyPr>
          <a:lstStyle/>
          <a:p>
            <a:r>
              <a:rPr lang="en-US" sz="4000" b="1" u="sng" dirty="0" smtClean="0">
                <a:solidFill>
                  <a:schemeClr val="accent4">
                    <a:lumMod val="75000"/>
                  </a:schemeClr>
                </a:solidFill>
                <a:latin typeface="Stencil"/>
                <a:cs typeface="Stencil"/>
              </a:rPr>
              <a:t>What</a:t>
            </a:r>
            <a:r>
              <a:rPr lang="fr-FR" sz="4000" b="1" u="sng" dirty="0" smtClean="0">
                <a:solidFill>
                  <a:schemeClr val="accent4">
                    <a:lumMod val="75000"/>
                  </a:schemeClr>
                </a:solidFill>
                <a:latin typeface="Stencil"/>
                <a:cs typeface="Stencil"/>
              </a:rPr>
              <a:t>’</a:t>
            </a:r>
            <a:r>
              <a:rPr lang="en-US" sz="4000" b="1" u="sng" dirty="0" smtClean="0">
                <a:solidFill>
                  <a:schemeClr val="accent4">
                    <a:lumMod val="75000"/>
                  </a:schemeClr>
                </a:solidFill>
                <a:latin typeface="Stencil"/>
                <a:cs typeface="Stencil"/>
              </a:rPr>
              <a:t>s wrong with this?</a:t>
            </a:r>
            <a:endParaRPr lang="en-US" sz="4000" dirty="0" smtClean="0">
              <a:solidFill>
                <a:srgbClr val="000000"/>
              </a:solidFill>
            </a:endParaRPr>
          </a:p>
          <a:p>
            <a:r>
              <a:rPr lang="en-US" sz="2400" dirty="0">
                <a:solidFill>
                  <a:srgbClr val="000000"/>
                </a:solidFill>
              </a:rPr>
              <a:t> The purpose of this laboratory investigation is to determine how the magnitude of vibrations affects the amplitude of a seismograph.  A seismograph (or seismometer) is an instrument that is used to measure the strength of the seismic waves that occur during an earthquake.  The “magnitude of the vibrations” is a term that describes their strength or intensity.  The amplitude of a seismograph is the height of the waves traveling through the medium.</a:t>
            </a:r>
            <a:r>
              <a:rPr lang="en-US" sz="3100" dirty="0" smtClean="0">
                <a:solidFill>
                  <a:srgbClr val="000000"/>
                </a:solidFill>
              </a:rPr>
              <a:t>.</a:t>
            </a:r>
            <a:endParaRPr lang="en-US" sz="3100" dirty="0">
              <a:solidFill>
                <a:srgbClr val="000000"/>
              </a:solidFill>
            </a:endParaRP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32470233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62500" lnSpcReduction="20000"/>
          </a:bodyPr>
          <a:lstStyle/>
          <a:p>
            <a:r>
              <a:rPr lang="en-US" sz="4000" b="1" u="sng" dirty="0" smtClean="0">
                <a:solidFill>
                  <a:schemeClr val="accent4">
                    <a:lumMod val="75000"/>
                  </a:schemeClr>
                </a:solidFill>
                <a:latin typeface="Stencil"/>
                <a:cs typeface="Stencil"/>
              </a:rPr>
              <a:t>Writing the conclusion</a:t>
            </a:r>
            <a:endParaRPr lang="en-US" sz="4000" dirty="0" smtClean="0">
              <a:solidFill>
                <a:srgbClr val="000000"/>
              </a:solidFill>
            </a:endParaRPr>
          </a:p>
          <a:p>
            <a:pPr algn="l"/>
            <a:r>
              <a:rPr lang="en-US" b="1" dirty="0">
                <a:solidFill>
                  <a:srgbClr val="000000"/>
                </a:solidFill>
              </a:rPr>
              <a:t>Paragraph 1: Introduction</a:t>
            </a:r>
            <a:endParaRPr lang="en-US" dirty="0">
              <a:solidFill>
                <a:srgbClr val="000000"/>
              </a:solidFill>
            </a:endParaRPr>
          </a:p>
          <a:p>
            <a:pPr lvl="2" algn="l"/>
            <a:r>
              <a:rPr lang="en-US" b="1" dirty="0">
                <a:solidFill>
                  <a:srgbClr val="000000"/>
                </a:solidFill>
              </a:rPr>
              <a:t>Restate the lab’s problem</a:t>
            </a:r>
            <a:endParaRPr lang="en-US" dirty="0">
              <a:solidFill>
                <a:srgbClr val="000000"/>
              </a:solidFill>
            </a:endParaRPr>
          </a:p>
          <a:p>
            <a:pPr lvl="2" algn="l"/>
            <a:r>
              <a:rPr lang="en-US" b="1" dirty="0">
                <a:solidFill>
                  <a:srgbClr val="000000"/>
                </a:solidFill>
              </a:rPr>
              <a:t>State if your hypothesis was correct, incorrect, or inconclusive.</a:t>
            </a:r>
            <a:endParaRPr lang="en-US" dirty="0">
              <a:solidFill>
                <a:srgbClr val="000000"/>
              </a:solidFill>
            </a:endParaRPr>
          </a:p>
          <a:p>
            <a:pPr lvl="2" algn="l"/>
            <a:r>
              <a:rPr lang="en-US" b="1" dirty="0">
                <a:solidFill>
                  <a:srgbClr val="000000"/>
                </a:solidFill>
              </a:rPr>
              <a:t>Summarize your results—state any trends you saw and why</a:t>
            </a:r>
            <a:endParaRPr lang="en-US" dirty="0">
              <a:solidFill>
                <a:srgbClr val="000000"/>
              </a:solidFill>
            </a:endParaRPr>
          </a:p>
          <a:p>
            <a:pPr algn="l"/>
            <a:r>
              <a:rPr lang="en-US" b="1" dirty="0">
                <a:solidFill>
                  <a:srgbClr val="000000"/>
                </a:solidFill>
              </a:rPr>
              <a:t>Paragraph 2: Body</a:t>
            </a:r>
            <a:endParaRPr lang="en-US" dirty="0">
              <a:solidFill>
                <a:srgbClr val="000000"/>
              </a:solidFill>
            </a:endParaRPr>
          </a:p>
          <a:p>
            <a:pPr lvl="2" algn="l"/>
            <a:r>
              <a:rPr lang="en-US" b="1" dirty="0">
                <a:solidFill>
                  <a:srgbClr val="000000"/>
                </a:solidFill>
              </a:rPr>
              <a:t>Sources of error</a:t>
            </a:r>
            <a:endParaRPr lang="en-US" dirty="0">
              <a:solidFill>
                <a:srgbClr val="000000"/>
              </a:solidFill>
            </a:endParaRPr>
          </a:p>
          <a:p>
            <a:pPr lvl="2" algn="l"/>
            <a:r>
              <a:rPr lang="en-US" b="1" dirty="0">
                <a:solidFill>
                  <a:srgbClr val="000000"/>
                </a:solidFill>
              </a:rPr>
              <a:t>Suggestions to improve experiment</a:t>
            </a:r>
            <a:endParaRPr lang="en-US" dirty="0">
              <a:solidFill>
                <a:srgbClr val="000000"/>
              </a:solidFill>
            </a:endParaRPr>
          </a:p>
          <a:p>
            <a:pPr algn="l"/>
            <a:r>
              <a:rPr lang="en-US" b="1" dirty="0">
                <a:solidFill>
                  <a:srgbClr val="000000"/>
                </a:solidFill>
              </a:rPr>
              <a:t>Paragraph 3: Conclusion</a:t>
            </a:r>
            <a:endParaRPr lang="en-US" dirty="0">
              <a:solidFill>
                <a:srgbClr val="000000"/>
              </a:solidFill>
            </a:endParaRPr>
          </a:p>
          <a:p>
            <a:pPr lvl="2" algn="l"/>
            <a:r>
              <a:rPr lang="en-US" b="1" dirty="0">
                <a:solidFill>
                  <a:srgbClr val="000000"/>
                </a:solidFill>
              </a:rPr>
              <a:t>Explain how information gained in lab can be applied to real-life situations and how does it relate to major scientific principles, </a:t>
            </a:r>
            <a:r>
              <a:rPr lang="en-US" b="1" dirty="0" err="1">
                <a:solidFill>
                  <a:srgbClr val="000000"/>
                </a:solidFill>
              </a:rPr>
              <a:t>classnotes</a:t>
            </a:r>
            <a:r>
              <a:rPr lang="en-US" b="1" dirty="0">
                <a:solidFill>
                  <a:srgbClr val="000000"/>
                </a:solidFill>
              </a:rPr>
              <a:t>, or text </a:t>
            </a:r>
            <a:endParaRPr lang="en-US" dirty="0">
              <a:solidFill>
                <a:srgbClr val="000000"/>
              </a:solidFill>
            </a:endParaRPr>
          </a:p>
          <a:p>
            <a:pPr lvl="2" algn="l"/>
            <a:r>
              <a:rPr lang="en-US" b="1" dirty="0">
                <a:solidFill>
                  <a:srgbClr val="000000"/>
                </a:solidFill>
              </a:rPr>
              <a:t>State at least one question that you have remaining from the experiment</a:t>
            </a:r>
            <a:endParaRPr lang="en-US" dirty="0">
              <a:solidFill>
                <a:srgbClr val="000000"/>
              </a:solidFill>
            </a:endParaRP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36712443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sz="4000" b="1" u="sng" dirty="0" smtClean="0">
                <a:solidFill>
                  <a:schemeClr val="accent4">
                    <a:lumMod val="75000"/>
                  </a:schemeClr>
                </a:solidFill>
                <a:latin typeface="Stencil"/>
                <a:cs typeface="Stencil"/>
              </a:rPr>
              <a:t>example</a:t>
            </a:r>
            <a:endParaRPr lang="en-US" sz="4000" dirty="0" smtClean="0">
              <a:solidFill>
                <a:srgbClr val="000000"/>
              </a:solidFill>
            </a:endParaRPr>
          </a:p>
          <a:p>
            <a:pPr algn="l"/>
            <a:r>
              <a:rPr lang="en-US" b="1" dirty="0" smtClean="0">
                <a:solidFill>
                  <a:srgbClr val="000000"/>
                </a:solidFill>
              </a:rPr>
              <a:t>Label the parts that it contains!</a:t>
            </a:r>
            <a:endParaRPr lang="en-US" dirty="0">
              <a:solidFill>
                <a:srgbClr val="000000"/>
              </a:solidFill>
            </a:endParaRPr>
          </a:p>
          <a:p>
            <a:r>
              <a:rPr lang="en-US" sz="4400" b="1" u="sng" dirty="0" smtClean="0">
                <a:solidFill>
                  <a:schemeClr val="accent4">
                    <a:lumMod val="75000"/>
                  </a:schemeClr>
                </a:solidFill>
                <a:latin typeface="Stencil"/>
                <a:cs typeface="Stencil"/>
              </a:rPr>
              <a:t>What’s wrong with this?</a:t>
            </a:r>
            <a:endParaRPr lang="en-US" sz="4400" dirty="0">
              <a:solidFill>
                <a:srgbClr val="000000"/>
              </a:solidFill>
            </a:endParaRPr>
          </a:p>
          <a:p>
            <a:pPr algn="l"/>
            <a:r>
              <a:rPr lang="en-US" sz="3200" b="1" dirty="0" smtClean="0">
                <a:solidFill>
                  <a:srgbClr val="000000"/>
                </a:solidFill>
              </a:rPr>
              <a:t>State what is wrong with the conclusion.</a:t>
            </a:r>
            <a:endParaRPr lang="en-US" sz="3200" dirty="0">
              <a:solidFill>
                <a:srgbClr val="000000"/>
              </a:solidFill>
            </a:endParaRP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16005204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43999" cy="4704907"/>
          </a:xfrm>
        </p:spPr>
        <p:txBody>
          <a:bodyPr>
            <a:normAutofit lnSpcReduction="10000"/>
          </a:bodyPr>
          <a:lstStyle/>
          <a:p>
            <a:r>
              <a:rPr lang="en-US" sz="3200" b="1" u="sng" dirty="0" smtClean="0">
                <a:solidFill>
                  <a:schemeClr val="accent4">
                    <a:lumMod val="75000"/>
                  </a:schemeClr>
                </a:solidFill>
                <a:latin typeface="Stencil"/>
                <a:cs typeface="Stencil"/>
              </a:rPr>
              <a:t>Peer review (work in 2)</a:t>
            </a:r>
          </a:p>
          <a:p>
            <a:pPr marL="457200" indent="-457200" algn="l">
              <a:lnSpc>
                <a:spcPct val="110000"/>
              </a:lnSpc>
              <a:buFont typeface="Arial"/>
              <a:buChar char="•"/>
            </a:pPr>
            <a:r>
              <a:rPr lang="en-US" sz="3200" b="1" dirty="0" smtClean="0">
                <a:solidFill>
                  <a:srgbClr val="000000"/>
                </a:solidFill>
              </a:rPr>
              <a:t>You will write up your materials &amp; procedure</a:t>
            </a:r>
          </a:p>
          <a:p>
            <a:pPr marL="457200" indent="-457200" algn="l">
              <a:lnSpc>
                <a:spcPct val="110000"/>
              </a:lnSpc>
              <a:buFont typeface="Arial"/>
              <a:buChar char="•"/>
            </a:pPr>
            <a:r>
              <a:rPr lang="en-US" sz="3200" b="1" dirty="0" smtClean="0">
                <a:solidFill>
                  <a:srgbClr val="000000"/>
                </a:solidFill>
              </a:rPr>
              <a:t>Then you will switch papers to have your partner check your work using the checklist on the back</a:t>
            </a:r>
          </a:p>
          <a:p>
            <a:pPr marL="457200" indent="-457200" algn="l">
              <a:lnSpc>
                <a:spcPct val="110000"/>
              </a:lnSpc>
              <a:buFont typeface="Arial"/>
              <a:buChar char="•"/>
            </a:pPr>
            <a:r>
              <a:rPr lang="en-US" sz="3200" b="1" dirty="0" smtClean="0">
                <a:solidFill>
                  <a:srgbClr val="000000"/>
                </a:solidFill>
              </a:rPr>
              <a:t>You will write your introduction</a:t>
            </a:r>
          </a:p>
          <a:p>
            <a:pPr marL="457200" indent="-457200" algn="l">
              <a:lnSpc>
                <a:spcPct val="110000"/>
              </a:lnSpc>
              <a:buFont typeface="Arial"/>
              <a:buChar char="•"/>
            </a:pPr>
            <a:r>
              <a:rPr lang="en-US" sz="3200" b="1" dirty="0" smtClean="0">
                <a:solidFill>
                  <a:srgbClr val="000000"/>
                </a:solidFill>
              </a:rPr>
              <a:t>Then you will switch papers with another partner to check your work</a:t>
            </a:r>
          </a:p>
          <a:p>
            <a:pPr marL="457200" indent="-457200" algn="l">
              <a:lnSpc>
                <a:spcPct val="110000"/>
              </a:lnSpc>
              <a:buFont typeface="Arial"/>
              <a:buChar char="•"/>
            </a:pPr>
            <a:r>
              <a:rPr lang="en-US" sz="3200" b="1" dirty="0" smtClean="0">
                <a:solidFill>
                  <a:srgbClr val="000000"/>
                </a:solidFill>
              </a:rPr>
              <a:t>Repeat again</a:t>
            </a:r>
            <a:endParaRPr lang="en-US" sz="3200" dirty="0">
              <a:solidFill>
                <a:srgbClr val="FF0000"/>
              </a:solidFill>
            </a:endParaRPr>
          </a:p>
          <a:p>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42181290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1" y="1862400"/>
            <a:ext cx="7238998" cy="4995600"/>
          </a:xfrm>
        </p:spPr>
        <p:txBody>
          <a:bodyPr>
            <a:normAutofit fontScale="92500" lnSpcReduction="10000"/>
          </a:bodyPr>
          <a:lstStyle/>
          <a:p>
            <a:pPr>
              <a:lnSpc>
                <a:spcPct val="110000"/>
              </a:lnSpc>
            </a:pPr>
            <a:r>
              <a:rPr lang="en-US" sz="4000" smtClean="0">
                <a:solidFill>
                  <a:srgbClr val="475BCD"/>
                </a:solidFill>
                <a:latin typeface="Stencil"/>
                <a:cs typeface="Stencil"/>
              </a:rPr>
              <a:t>deadlines</a:t>
            </a:r>
            <a:endParaRPr lang="en-US" sz="4000" dirty="0">
              <a:solidFill>
                <a:srgbClr val="475BCD"/>
              </a:solidFill>
              <a:latin typeface="Stencil"/>
              <a:cs typeface="Stencil"/>
            </a:endParaRPr>
          </a:p>
          <a:p>
            <a:pPr marL="571500" indent="-571500" algn="l">
              <a:lnSpc>
                <a:spcPct val="110000"/>
              </a:lnSpc>
              <a:buFont typeface="Arial"/>
              <a:buChar char="•"/>
            </a:pPr>
            <a:r>
              <a:rPr lang="en-US" sz="4000" dirty="0" smtClean="0">
                <a:solidFill>
                  <a:schemeClr val="bg1"/>
                </a:solidFill>
                <a:latin typeface="Century Gothic"/>
                <a:cs typeface="Century Gothic"/>
              </a:rPr>
              <a:t>Lab Report will be due two weeks from now: Friday, October 17, </a:t>
            </a:r>
            <a:r>
              <a:rPr lang="en-US" sz="4000" dirty="0" smtClean="0">
                <a:solidFill>
                  <a:schemeClr val="bg1"/>
                </a:solidFill>
                <a:latin typeface="Century Gothic"/>
                <a:cs typeface="Century Gothic"/>
              </a:rPr>
              <a:t>2014</a:t>
            </a:r>
          </a:p>
          <a:p>
            <a:pPr marL="571500" indent="-571500" algn="l">
              <a:lnSpc>
                <a:spcPct val="110000"/>
              </a:lnSpc>
              <a:buFont typeface="Arial"/>
              <a:buChar char="•"/>
            </a:pPr>
            <a:r>
              <a:rPr lang="en-US" sz="4000" dirty="0">
                <a:solidFill>
                  <a:schemeClr val="bg1"/>
                </a:solidFill>
                <a:latin typeface="Century Gothic"/>
                <a:cs typeface="Century Gothic"/>
              </a:rPr>
              <a:t>Chemistry in the News will be due the 15</a:t>
            </a:r>
            <a:r>
              <a:rPr lang="en-US" sz="4000" baseline="30000" dirty="0">
                <a:solidFill>
                  <a:schemeClr val="bg1"/>
                </a:solidFill>
                <a:latin typeface="Century Gothic"/>
                <a:cs typeface="Century Gothic"/>
              </a:rPr>
              <a:t>th</a:t>
            </a:r>
            <a:r>
              <a:rPr lang="en-US" sz="4000" dirty="0">
                <a:solidFill>
                  <a:schemeClr val="bg1"/>
                </a:solidFill>
                <a:latin typeface="Century Gothic"/>
                <a:cs typeface="Century Gothic"/>
              </a:rPr>
              <a:t> of month.</a:t>
            </a:r>
          </a:p>
          <a:p>
            <a:pPr marL="571500" indent="-571500" algn="l">
              <a:lnSpc>
                <a:spcPct val="110000"/>
              </a:lnSpc>
              <a:buFont typeface="Arial"/>
              <a:buChar char="•"/>
            </a:pPr>
            <a:r>
              <a:rPr lang="en-US" sz="4000" dirty="0" smtClean="0">
                <a:solidFill>
                  <a:schemeClr val="bg1"/>
                </a:solidFill>
                <a:latin typeface="Century Gothic"/>
                <a:cs typeface="Century Gothic"/>
              </a:rPr>
              <a:t>Interim Assessment/Unit 1 Exam is Wed 10/8/14 </a:t>
            </a:r>
            <a:endParaRPr lang="en-US" sz="4000" dirty="0" smtClean="0">
              <a:solidFill>
                <a:schemeClr val="bg1"/>
              </a:solidFill>
              <a:latin typeface="Century Gothic"/>
              <a:cs typeface="Century Gothic"/>
            </a:endParaRPr>
          </a:p>
          <a:p>
            <a:pPr marL="571500" indent="-571500" algn="l">
              <a:lnSpc>
                <a:spcPct val="110000"/>
              </a:lnSpc>
              <a:buFont typeface="Arial"/>
              <a:buChar char="•"/>
            </a:pPr>
            <a:endParaRPr lang="en-US" sz="4000" dirty="0">
              <a:solidFill>
                <a:schemeClr val="bg1"/>
              </a:solidFill>
              <a:latin typeface="Century Gothic"/>
              <a:cs typeface="Century Gothic"/>
            </a:endParaRPr>
          </a:p>
          <a:p>
            <a:pPr algn="l">
              <a:lnSpc>
                <a:spcPct val="110000"/>
              </a:lnSpc>
            </a:pPr>
            <a:endParaRPr lang="en-US" sz="2000" dirty="0">
              <a:solidFill>
                <a:schemeClr val="bg1"/>
              </a:solidFill>
              <a:latin typeface="Century Gothic"/>
              <a:cs typeface="Century Gothic"/>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smtClean="0"/>
              <a:t>Skill</a:t>
            </a:r>
            <a:endParaRPr lang="en-US" sz="3000" b="1" dirty="0"/>
          </a:p>
        </p:txBody>
      </p:sp>
      <p:sp>
        <p:nvSpPr>
          <p:cNvPr id="11" name="TextBox 10"/>
          <p:cNvSpPr txBox="1"/>
          <p:nvPr/>
        </p:nvSpPr>
        <p:spPr>
          <a:xfrm>
            <a:off x="1767799" y="546424"/>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604553"/>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a:off x="76200" y="1754577"/>
            <a:ext cx="1828800" cy="5083885"/>
            <a:chOff x="76200" y="293448"/>
            <a:chExt cx="1828800" cy="4969413"/>
          </a:xfrm>
        </p:grpSpPr>
        <p:sp>
          <p:nvSpPr>
            <p:cNvPr id="22" name="Rounded Rectangle 21"/>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24" name="TextBox 23"/>
            <p:cNvSpPr txBox="1"/>
            <p:nvPr/>
          </p:nvSpPr>
          <p:spPr>
            <a:xfrm>
              <a:off x="299401" y="1598950"/>
              <a:ext cx="1453199" cy="369332"/>
            </a:xfrm>
            <a:prstGeom prst="rect">
              <a:avLst/>
            </a:prstGeom>
            <a:solidFill>
              <a:schemeClr val="bg2">
                <a:lumMod val="50000"/>
                <a:lumOff val="50000"/>
              </a:schemeClr>
            </a:solidFill>
          </p:spPr>
          <p:txBody>
            <a:bodyPr wrap="square" rtlCol="0">
              <a:spAutoFit/>
            </a:bodyPr>
            <a:lstStyle/>
            <a:p>
              <a:r>
                <a:rPr lang="en-US" dirty="0" smtClean="0"/>
                <a:t>Introduction</a:t>
              </a:r>
              <a:endParaRPr lang="en-US" dirty="0"/>
            </a:p>
          </p:txBody>
        </p:sp>
        <p:sp>
          <p:nvSpPr>
            <p:cNvPr id="25" name="TextBox 24"/>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26" name="TextBox 25"/>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7" name="TextBox 26"/>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8" name="TextBox 27"/>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1" name="TextBox 30"/>
          <p:cNvSpPr txBox="1"/>
          <p:nvPr/>
        </p:nvSpPr>
        <p:spPr>
          <a:xfrm>
            <a:off x="294002" y="2559607"/>
            <a:ext cx="1453199" cy="377840"/>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Tree>
    <p:extLst>
      <p:ext uri="{BB962C8B-B14F-4D97-AF65-F5344CB8AC3E}">
        <p14:creationId xmlns:p14="http://schemas.microsoft.com/office/powerpoint/2010/main" val="2368024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44000" cy="4704907"/>
          </a:xfrm>
        </p:spPr>
        <p:txBody>
          <a:bodyPr>
            <a:normAutofit/>
          </a:bodyPr>
          <a:lstStyle/>
          <a:p>
            <a:r>
              <a:rPr lang="en-US" sz="4000" b="1" dirty="0">
                <a:solidFill>
                  <a:srgbClr val="000000"/>
                </a:solidFill>
              </a:rPr>
              <a:t>Now that you have carried out the scientific method, the last step is to….</a:t>
            </a:r>
            <a:endParaRPr lang="en-US" sz="3600" dirty="0">
              <a:solidFill>
                <a:schemeClr val="bg1"/>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800219"/>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r>
              <a:rPr lang="en-US" sz="2300" b="1" dirty="0" smtClean="0">
                <a:solidFill>
                  <a:schemeClr val="bg1"/>
                </a:solidFill>
              </a:rPr>
              <a:t>?</a:t>
            </a: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pic>
        <p:nvPicPr>
          <p:cNvPr id="1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6415" y="3712307"/>
            <a:ext cx="4040986" cy="2110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487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pPr>
              <a:lnSpc>
                <a:spcPct val="120000"/>
              </a:lnSpc>
            </a:pPr>
            <a:r>
              <a:rPr lang="en-US" sz="3600" b="1" dirty="0" smtClean="0">
                <a:solidFill>
                  <a:srgbClr val="475BCD"/>
                </a:solidFill>
                <a:latin typeface="Stencil"/>
                <a:cs typeface="Stencil"/>
              </a:rPr>
              <a:t>Lab report directions</a:t>
            </a:r>
            <a:endParaRPr lang="en-US" sz="3600" b="1" dirty="0">
              <a:solidFill>
                <a:srgbClr val="475BCD"/>
              </a:solidFill>
              <a:latin typeface="Stencil"/>
              <a:cs typeface="Stencil"/>
            </a:endParaRPr>
          </a:p>
          <a:p>
            <a:pPr marL="457200" indent="-457200" algn="l">
              <a:lnSpc>
                <a:spcPct val="120000"/>
              </a:lnSpc>
              <a:buFont typeface="Arial"/>
              <a:buChar char="•"/>
            </a:pPr>
            <a:r>
              <a:rPr lang="en-US" sz="3200" b="1" dirty="0" smtClean="0">
                <a:solidFill>
                  <a:srgbClr val="000000"/>
                </a:solidFill>
              </a:rPr>
              <a:t>Lets read the directions together!</a:t>
            </a:r>
            <a:endParaRPr lang="en-US" sz="3200" dirty="0">
              <a:solidFill>
                <a:srgbClr val="000000"/>
              </a:solidFill>
            </a:endParaRPr>
          </a:p>
          <a:p>
            <a:pPr algn="l">
              <a:lnSpc>
                <a:spcPct val="120000"/>
              </a:lnSpc>
            </a:pPr>
            <a:r>
              <a:rPr lang="en-US" sz="3200" b="1" dirty="0">
                <a:solidFill>
                  <a:srgbClr val="000000"/>
                </a:solidFill>
              </a:rPr>
              <a:t> </a:t>
            </a:r>
            <a:endParaRPr lang="en-US" sz="3200" dirty="0">
              <a:solidFill>
                <a:srgbClr val="000000"/>
              </a:solidFill>
            </a:endParaRPr>
          </a:p>
          <a:p>
            <a:pPr>
              <a:lnSpc>
                <a:spcPct val="120000"/>
              </a:lnSpc>
            </a:pPr>
            <a:r>
              <a:rPr lang="en-US" sz="3200" b="1" u="sng" dirty="0" smtClean="0">
                <a:solidFill>
                  <a:srgbClr val="000000"/>
                </a:solidFill>
              </a:rPr>
              <a:t>Questions?</a:t>
            </a: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231106"/>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8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9540195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77500" lnSpcReduction="20000"/>
          </a:bodyPr>
          <a:lstStyle/>
          <a:p>
            <a:r>
              <a:rPr lang="en-US" sz="3600" b="1" dirty="0" smtClean="0">
                <a:solidFill>
                  <a:srgbClr val="475BCD"/>
                </a:solidFill>
                <a:latin typeface="Stencil"/>
                <a:cs typeface="Stencil"/>
              </a:rPr>
              <a:t>Writing the materials</a:t>
            </a:r>
            <a:endParaRPr lang="en-US" sz="3600" b="1" dirty="0">
              <a:solidFill>
                <a:srgbClr val="475BCD"/>
              </a:solidFill>
              <a:latin typeface="Stencil"/>
              <a:cs typeface="Stencil"/>
            </a:endParaRPr>
          </a:p>
          <a:p>
            <a:pPr marL="457200" indent="-457200" algn="l">
              <a:buFont typeface="Arial"/>
              <a:buChar char="•"/>
            </a:pPr>
            <a:r>
              <a:rPr lang="en-US" sz="2600" dirty="0">
                <a:solidFill>
                  <a:srgbClr val="000000"/>
                </a:solidFill>
              </a:rPr>
              <a:t>Complete list of all the things you </a:t>
            </a:r>
            <a:r>
              <a:rPr lang="en-US" sz="2600" dirty="0" smtClean="0">
                <a:solidFill>
                  <a:srgbClr val="000000"/>
                </a:solidFill>
              </a:rPr>
              <a:t>need</a:t>
            </a:r>
            <a:endParaRPr lang="en-US" sz="2600" dirty="0">
              <a:solidFill>
                <a:srgbClr val="000000"/>
              </a:solidFill>
            </a:endParaRPr>
          </a:p>
          <a:p>
            <a:pPr algn="l"/>
            <a:endParaRPr lang="en-US" sz="2600" dirty="0">
              <a:solidFill>
                <a:srgbClr val="000000"/>
              </a:solidFill>
            </a:endParaRPr>
          </a:p>
          <a:p>
            <a:pPr algn="l"/>
            <a:r>
              <a:rPr lang="en-US" sz="2600" dirty="0" smtClean="0">
                <a:solidFill>
                  <a:srgbClr val="000000"/>
                </a:solidFill>
              </a:rPr>
              <a:t>THINK</a:t>
            </a:r>
            <a:r>
              <a:rPr lang="en-US" sz="2600" dirty="0">
                <a:solidFill>
                  <a:srgbClr val="000000"/>
                </a:solidFill>
              </a:rPr>
              <a:t>: Ingredients for a </a:t>
            </a:r>
            <a:r>
              <a:rPr lang="en-US" sz="2600" dirty="0" smtClean="0">
                <a:solidFill>
                  <a:srgbClr val="000000"/>
                </a:solidFill>
              </a:rPr>
              <a:t>recipe</a:t>
            </a:r>
            <a:endParaRPr lang="en-US" sz="2600" dirty="0">
              <a:solidFill>
                <a:srgbClr val="000000"/>
              </a:solidFill>
            </a:endParaRPr>
          </a:p>
          <a:p>
            <a:pPr marL="914400" lvl="1" indent="-457200" algn="l">
              <a:buFont typeface="Arial"/>
              <a:buChar char="•"/>
            </a:pPr>
            <a:r>
              <a:rPr lang="en-US" sz="2600" dirty="0">
                <a:solidFill>
                  <a:srgbClr val="000000"/>
                </a:solidFill>
              </a:rPr>
              <a:t>List as bullet points</a:t>
            </a:r>
          </a:p>
          <a:p>
            <a:pPr marL="914400" lvl="1" indent="-457200" algn="l">
              <a:buFont typeface="Arial"/>
              <a:buChar char="•"/>
            </a:pPr>
            <a:r>
              <a:rPr lang="en-US" sz="2600" dirty="0">
                <a:solidFill>
                  <a:srgbClr val="000000"/>
                </a:solidFill>
              </a:rPr>
              <a:t>Accurate and specific so that it can be replicated or done again by others</a:t>
            </a:r>
          </a:p>
          <a:p>
            <a:pPr marL="914400" lvl="1" indent="-457200" algn="l">
              <a:buFont typeface="Arial"/>
              <a:buChar char="•"/>
            </a:pPr>
            <a:r>
              <a:rPr lang="en-US" sz="2600" dirty="0">
                <a:solidFill>
                  <a:srgbClr val="000000"/>
                </a:solidFill>
              </a:rPr>
              <a:t>Example: </a:t>
            </a:r>
          </a:p>
          <a:p>
            <a:pPr marL="1371600" lvl="2" indent="-457200" algn="l">
              <a:buFont typeface="Arial"/>
              <a:buChar char="•"/>
            </a:pPr>
            <a:r>
              <a:rPr lang="en-US" sz="2600" u="sng" dirty="0">
                <a:solidFill>
                  <a:srgbClr val="000000"/>
                </a:solidFill>
              </a:rPr>
              <a:t>Don’t say</a:t>
            </a:r>
            <a:r>
              <a:rPr lang="en-US" sz="2600" dirty="0">
                <a:solidFill>
                  <a:srgbClr val="000000"/>
                </a:solidFill>
              </a:rPr>
              <a:t>: beaker</a:t>
            </a:r>
          </a:p>
          <a:p>
            <a:pPr marL="1371600" lvl="2" indent="-457200" algn="l">
              <a:buFont typeface="Arial"/>
              <a:buChar char="•"/>
            </a:pPr>
            <a:r>
              <a:rPr lang="en-US" sz="2600" u="sng" dirty="0">
                <a:solidFill>
                  <a:srgbClr val="000000"/>
                </a:solidFill>
              </a:rPr>
              <a:t>Say</a:t>
            </a:r>
            <a:r>
              <a:rPr lang="en-US" sz="2600" dirty="0">
                <a:solidFill>
                  <a:srgbClr val="000000"/>
                </a:solidFill>
              </a:rPr>
              <a:t>: 200 ml </a:t>
            </a:r>
            <a:r>
              <a:rPr lang="en-US" sz="2600" dirty="0" smtClean="0">
                <a:solidFill>
                  <a:srgbClr val="000000"/>
                </a:solidFill>
              </a:rPr>
              <a:t>beaker</a:t>
            </a:r>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4768821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sz="3600" b="1" dirty="0" smtClean="0">
                <a:solidFill>
                  <a:srgbClr val="475BCD"/>
                </a:solidFill>
                <a:latin typeface="Stencil"/>
                <a:cs typeface="Stencil"/>
              </a:rPr>
              <a:t>example</a:t>
            </a:r>
            <a:endParaRPr lang="en-US" sz="3600" b="1" dirty="0">
              <a:solidFill>
                <a:srgbClr val="475BCD"/>
              </a:solidFill>
              <a:latin typeface="Stencil"/>
              <a:cs typeface="Stencil"/>
            </a:endParaRPr>
          </a:p>
          <a:p>
            <a:pPr algn="l"/>
            <a:r>
              <a:rPr lang="en-US" sz="2000" b="1" dirty="0">
                <a:solidFill>
                  <a:srgbClr val="000000"/>
                </a:solidFill>
              </a:rPr>
              <a:t>Example:  Circle the parts that are specific</a:t>
            </a:r>
            <a:r>
              <a:rPr lang="en-US" sz="2000" b="1" dirty="0" smtClean="0">
                <a:solidFill>
                  <a:srgbClr val="000000"/>
                </a:solidFill>
              </a:rPr>
              <a:t>.</a:t>
            </a:r>
            <a:endParaRPr lang="en-US" sz="2000" dirty="0">
              <a:solidFill>
                <a:srgbClr val="000000"/>
              </a:solidFill>
            </a:endParaRPr>
          </a:p>
          <a:p>
            <a:pPr marL="342900" lvl="0" indent="-342900" algn="l">
              <a:buFont typeface="Arial"/>
              <a:buChar char="•"/>
            </a:pPr>
            <a:r>
              <a:rPr lang="en-US" sz="2000" dirty="0">
                <a:solidFill>
                  <a:srgbClr val="000000"/>
                </a:solidFill>
              </a:rPr>
              <a:t>4 quarter pieces of Alka-Seltzer tablets </a:t>
            </a:r>
          </a:p>
          <a:p>
            <a:pPr marL="342900" lvl="0" indent="-342900" algn="l">
              <a:buFont typeface="Arial"/>
              <a:buChar char="•"/>
            </a:pPr>
            <a:r>
              <a:rPr lang="en-US" sz="2000" dirty="0">
                <a:solidFill>
                  <a:srgbClr val="000000"/>
                </a:solidFill>
              </a:rPr>
              <a:t>2 half pieces of Alka-Seltzer tablets </a:t>
            </a:r>
          </a:p>
          <a:p>
            <a:pPr marL="342900" lvl="0" indent="-342900" algn="l">
              <a:buFont typeface="Arial"/>
              <a:buChar char="•"/>
            </a:pPr>
            <a:r>
              <a:rPr lang="en-US" sz="2000" dirty="0">
                <a:solidFill>
                  <a:srgbClr val="000000"/>
                </a:solidFill>
              </a:rPr>
              <a:t>1 whole piece of Alka-Seltzer tablet </a:t>
            </a:r>
          </a:p>
          <a:p>
            <a:pPr marL="342900" lvl="0" indent="-342900" algn="l">
              <a:buFont typeface="Arial"/>
              <a:buChar char="•"/>
            </a:pPr>
            <a:r>
              <a:rPr lang="en-US" sz="2000" dirty="0">
                <a:solidFill>
                  <a:srgbClr val="000000"/>
                </a:solidFill>
              </a:rPr>
              <a:t>100 mL of Water </a:t>
            </a:r>
          </a:p>
          <a:p>
            <a:pPr marL="342900" lvl="0" indent="-342900" algn="l">
              <a:buFont typeface="Arial"/>
              <a:buChar char="•"/>
            </a:pPr>
            <a:r>
              <a:rPr lang="en-US" sz="2000" dirty="0">
                <a:solidFill>
                  <a:srgbClr val="000000"/>
                </a:solidFill>
              </a:rPr>
              <a:t>250 mL Beaker </a:t>
            </a:r>
          </a:p>
          <a:p>
            <a:pPr marL="342900" lvl="0" indent="-342900" algn="l">
              <a:buFont typeface="Arial"/>
              <a:buChar char="•"/>
            </a:pPr>
            <a:r>
              <a:rPr lang="en-US" sz="2000" dirty="0">
                <a:solidFill>
                  <a:srgbClr val="000000"/>
                </a:solidFill>
              </a:rPr>
              <a:t>Stop watch </a:t>
            </a: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35351459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lnSpcReduction="10000"/>
          </a:bodyPr>
          <a:lstStyle/>
          <a:p>
            <a:r>
              <a:rPr lang="en-US" sz="3600" b="1" dirty="0" smtClean="0">
                <a:solidFill>
                  <a:srgbClr val="475BCD"/>
                </a:solidFill>
                <a:latin typeface="Stencil"/>
                <a:cs typeface="Stencil"/>
              </a:rPr>
              <a:t>What is wrong?</a:t>
            </a:r>
            <a:endParaRPr lang="en-US" sz="3600" b="1" dirty="0">
              <a:solidFill>
                <a:srgbClr val="475BCD"/>
              </a:solidFill>
              <a:latin typeface="Stencil"/>
              <a:cs typeface="Stencil"/>
            </a:endParaRPr>
          </a:p>
          <a:p>
            <a:pPr algn="l"/>
            <a:r>
              <a:rPr lang="en-US" sz="2200" b="1" dirty="0">
                <a:solidFill>
                  <a:srgbClr val="000000"/>
                </a:solidFill>
              </a:rPr>
              <a:t>Exercise:</a:t>
            </a:r>
            <a:r>
              <a:rPr lang="en-US" sz="2200" dirty="0">
                <a:solidFill>
                  <a:srgbClr val="000000"/>
                </a:solidFill>
              </a:rPr>
              <a:t>  Point out what is wrong with this? How can we change it to make it better</a:t>
            </a:r>
            <a:r>
              <a:rPr lang="en-US" sz="2200" dirty="0" smtClean="0">
                <a:solidFill>
                  <a:srgbClr val="000000"/>
                </a:solidFill>
              </a:rPr>
              <a:t>?</a:t>
            </a:r>
            <a:endParaRPr lang="en-US" sz="2200" dirty="0">
              <a:solidFill>
                <a:srgbClr val="000000"/>
              </a:solidFill>
            </a:endParaRPr>
          </a:p>
          <a:p>
            <a:pPr marL="342900" lvl="0" indent="-342900" algn="l">
              <a:buFont typeface="Arial"/>
              <a:buChar char="•"/>
            </a:pPr>
            <a:r>
              <a:rPr lang="en-US" sz="2200" dirty="0">
                <a:solidFill>
                  <a:srgbClr val="000000"/>
                </a:solidFill>
              </a:rPr>
              <a:t>Graduated cylinder</a:t>
            </a:r>
          </a:p>
          <a:p>
            <a:pPr marL="342900" lvl="0" indent="-342900" algn="l">
              <a:buFont typeface="Arial"/>
              <a:buChar char="•"/>
            </a:pPr>
            <a:r>
              <a:rPr lang="en-US" sz="2200" dirty="0">
                <a:solidFill>
                  <a:srgbClr val="000000"/>
                </a:solidFill>
              </a:rPr>
              <a:t>Water</a:t>
            </a:r>
          </a:p>
          <a:p>
            <a:pPr marL="342900" lvl="0" indent="-342900" algn="l">
              <a:buFont typeface="Arial"/>
              <a:buChar char="•"/>
            </a:pPr>
            <a:r>
              <a:rPr lang="en-US" sz="2200" dirty="0">
                <a:solidFill>
                  <a:srgbClr val="000000"/>
                </a:solidFill>
              </a:rPr>
              <a:t>Dropper pipette</a:t>
            </a:r>
          </a:p>
          <a:p>
            <a:pPr marL="342900" lvl="0" indent="-342900" algn="l">
              <a:buFont typeface="Arial"/>
              <a:buChar char="•"/>
            </a:pPr>
            <a:r>
              <a:rPr lang="en-US" sz="2200" dirty="0">
                <a:solidFill>
                  <a:srgbClr val="000000"/>
                </a:solidFill>
              </a:rPr>
              <a:t>Balance </a:t>
            </a:r>
          </a:p>
          <a:p>
            <a:pPr marL="342900" lvl="0" indent="-342900" algn="l">
              <a:buFont typeface="Arial"/>
              <a:buChar char="•"/>
            </a:pPr>
            <a:r>
              <a:rPr lang="en-US" sz="2200" dirty="0" smtClean="0">
                <a:solidFill>
                  <a:srgbClr val="000000"/>
                </a:solidFill>
              </a:rPr>
              <a:t>Beaker</a:t>
            </a:r>
            <a:endParaRPr lang="en-US" sz="2200" dirty="0">
              <a:solidFill>
                <a:srgbClr val="000000"/>
              </a:solidFill>
            </a:endParaRPr>
          </a:p>
          <a:p>
            <a:pPr algn="l"/>
            <a:endParaRPr lang="en-US" sz="2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30478338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77500" lnSpcReduction="20000"/>
          </a:bodyPr>
          <a:lstStyle/>
          <a:p>
            <a:r>
              <a:rPr lang="en-US" sz="3600" b="1" dirty="0" smtClean="0">
                <a:solidFill>
                  <a:srgbClr val="475BCD"/>
                </a:solidFill>
                <a:latin typeface="Stencil"/>
                <a:cs typeface="Stencil"/>
              </a:rPr>
              <a:t>Writing the procedure</a:t>
            </a:r>
            <a:endParaRPr lang="en-US" sz="3600" b="1" dirty="0">
              <a:solidFill>
                <a:srgbClr val="475BCD"/>
              </a:solidFill>
              <a:latin typeface="Stencil"/>
              <a:cs typeface="Stencil"/>
            </a:endParaRPr>
          </a:p>
          <a:p>
            <a:pPr algn="l"/>
            <a:r>
              <a:rPr lang="en-US" dirty="0">
                <a:solidFill>
                  <a:srgbClr val="000000"/>
                </a:solidFill>
              </a:rPr>
              <a:t>Describe step by step “what to do</a:t>
            </a:r>
            <a:r>
              <a:rPr lang="en-US" dirty="0" smtClean="0">
                <a:solidFill>
                  <a:srgbClr val="000000"/>
                </a:solidFill>
              </a:rPr>
              <a:t>”</a:t>
            </a:r>
            <a:endParaRPr lang="en-US" dirty="0">
              <a:solidFill>
                <a:srgbClr val="000000"/>
              </a:solidFill>
            </a:endParaRPr>
          </a:p>
          <a:p>
            <a:pPr algn="l"/>
            <a:r>
              <a:rPr lang="en-US" i="1" dirty="0">
                <a:solidFill>
                  <a:srgbClr val="000000"/>
                </a:solidFill>
              </a:rPr>
              <a:t>Reason for specifics:</a:t>
            </a:r>
            <a:r>
              <a:rPr lang="en-US" dirty="0">
                <a:solidFill>
                  <a:srgbClr val="000000"/>
                </a:solidFill>
              </a:rPr>
              <a:t> Experiment could be repeated using your report</a:t>
            </a:r>
          </a:p>
          <a:p>
            <a:pPr marL="800100" lvl="1" indent="-342900" algn="l">
              <a:buFont typeface="Arial"/>
              <a:buChar char="•"/>
            </a:pPr>
            <a:r>
              <a:rPr lang="en-US" sz="3300" dirty="0">
                <a:solidFill>
                  <a:srgbClr val="000000"/>
                </a:solidFill>
              </a:rPr>
              <a:t>Steps written in a paragraph with transition words</a:t>
            </a:r>
          </a:p>
          <a:p>
            <a:pPr marL="800100" lvl="1" indent="-342900" algn="l">
              <a:buFont typeface="Arial"/>
              <a:buChar char="•"/>
            </a:pPr>
            <a:r>
              <a:rPr lang="en-US" sz="3300" dirty="0">
                <a:solidFill>
                  <a:srgbClr val="000000"/>
                </a:solidFill>
              </a:rPr>
              <a:t>Steps are written in past tense, passive voice</a:t>
            </a:r>
          </a:p>
          <a:p>
            <a:pPr marL="800100" lvl="1" indent="-342900" algn="l">
              <a:buFont typeface="Arial"/>
              <a:buChar char="•"/>
            </a:pPr>
            <a:r>
              <a:rPr lang="en-US" sz="3300" dirty="0">
                <a:solidFill>
                  <a:srgbClr val="000000"/>
                </a:solidFill>
              </a:rPr>
              <a:t>Past tense = happened already (ends with –</a:t>
            </a:r>
            <a:r>
              <a:rPr lang="en-US" sz="3300" dirty="0" err="1">
                <a:solidFill>
                  <a:srgbClr val="000000"/>
                </a:solidFill>
              </a:rPr>
              <a:t>ed</a:t>
            </a:r>
            <a:r>
              <a:rPr lang="en-US" sz="3300" dirty="0">
                <a:solidFill>
                  <a:srgbClr val="000000"/>
                </a:solidFill>
              </a:rPr>
              <a:t> normally)</a:t>
            </a:r>
          </a:p>
          <a:p>
            <a:pPr marL="800100" lvl="1" indent="-342900" algn="l">
              <a:buFont typeface="Arial"/>
              <a:buChar char="•"/>
            </a:pPr>
            <a:r>
              <a:rPr lang="en-US" sz="3300" dirty="0">
                <a:solidFill>
                  <a:srgbClr val="000000"/>
                </a:solidFill>
              </a:rPr>
              <a:t>Passive voice = </a:t>
            </a:r>
            <a:r>
              <a:rPr lang="en-US" sz="3300" b="1" dirty="0">
                <a:solidFill>
                  <a:srgbClr val="000000"/>
                </a:solidFill>
              </a:rPr>
              <a:t>DO NOT </a:t>
            </a:r>
            <a:r>
              <a:rPr lang="en-US" sz="3300" dirty="0">
                <a:solidFill>
                  <a:srgbClr val="000000"/>
                </a:solidFill>
              </a:rPr>
              <a:t>use I, we, you</a:t>
            </a:r>
          </a:p>
          <a:p>
            <a:pPr>
              <a:lnSpc>
                <a:spcPct val="120000"/>
              </a:lnSpc>
            </a:pPr>
            <a:r>
              <a:rPr lang="en-US" sz="3200" b="1" dirty="0" smtClean="0">
                <a:solidFill>
                  <a:srgbClr val="000000"/>
                </a:solidFill>
              </a:rPr>
              <a:t> </a:t>
            </a:r>
            <a:endParaRPr lang="en-US" sz="3200" dirty="0">
              <a:solidFill>
                <a:srgbClr val="000000"/>
              </a:solidFill>
            </a:endParaRPr>
          </a:p>
          <a:p>
            <a:pPr>
              <a:lnSpc>
                <a:spcPct val="120000"/>
              </a:lnSpc>
            </a:pPr>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9437858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sz="3200" b="1" u="sng" dirty="0" smtClean="0">
                <a:solidFill>
                  <a:schemeClr val="accent4">
                    <a:lumMod val="75000"/>
                  </a:schemeClr>
                </a:solidFill>
                <a:latin typeface="Stencil"/>
                <a:cs typeface="Stencil"/>
              </a:rPr>
              <a:t>examples</a:t>
            </a:r>
          </a:p>
          <a:p>
            <a:r>
              <a:rPr lang="en-US" sz="3200" b="1" dirty="0">
                <a:solidFill>
                  <a:srgbClr val="000000"/>
                </a:solidFill>
              </a:rPr>
              <a:t>Example: </a:t>
            </a:r>
            <a:endParaRPr lang="en-US" sz="3200" dirty="0">
              <a:solidFill>
                <a:srgbClr val="000000"/>
              </a:solidFill>
            </a:endParaRPr>
          </a:p>
          <a:p>
            <a:pPr lvl="0"/>
            <a:r>
              <a:rPr lang="en-US" sz="3200" u="sng" dirty="0">
                <a:solidFill>
                  <a:srgbClr val="000000"/>
                </a:solidFill>
              </a:rPr>
              <a:t>Don’t Say</a:t>
            </a:r>
            <a:r>
              <a:rPr lang="en-US" sz="3200" dirty="0">
                <a:solidFill>
                  <a:srgbClr val="000000"/>
                </a:solidFill>
              </a:rPr>
              <a:t>: We are taking the </a:t>
            </a:r>
            <a:r>
              <a:rPr lang="en-US" sz="3200" dirty="0" smtClean="0">
                <a:solidFill>
                  <a:srgbClr val="000000"/>
                </a:solidFill>
              </a:rPr>
              <a:t>temperature</a:t>
            </a:r>
          </a:p>
          <a:p>
            <a:pPr lvl="0"/>
            <a:r>
              <a:rPr lang="en-US" sz="3200" dirty="0" smtClean="0">
                <a:solidFill>
                  <a:srgbClr val="000000"/>
                </a:solidFill>
              </a:rPr>
              <a:t> </a:t>
            </a:r>
            <a:r>
              <a:rPr lang="en-US" sz="3200" dirty="0">
                <a:solidFill>
                  <a:srgbClr val="000000"/>
                </a:solidFill>
              </a:rPr>
              <a:t>every 2 minutes. </a:t>
            </a:r>
          </a:p>
          <a:p>
            <a:pPr lvl="0"/>
            <a:r>
              <a:rPr lang="en-US" sz="3200" u="sng" dirty="0">
                <a:solidFill>
                  <a:srgbClr val="000000"/>
                </a:solidFill>
              </a:rPr>
              <a:t>Say</a:t>
            </a:r>
            <a:r>
              <a:rPr lang="en-US" sz="3200" dirty="0">
                <a:solidFill>
                  <a:srgbClr val="000000"/>
                </a:solidFill>
              </a:rPr>
              <a:t>: The temperature was taken every 2 minutes. </a:t>
            </a: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Skill: Lab Report Writing</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Skill</a:t>
            </a:r>
            <a:endParaRPr lang="en-US" sz="3000" dirty="0"/>
          </a:p>
        </p:txBody>
      </p:sp>
      <p:sp>
        <p:nvSpPr>
          <p:cNvPr id="11" name="TextBox 10"/>
          <p:cNvSpPr txBox="1"/>
          <p:nvPr/>
        </p:nvSpPr>
        <p:spPr>
          <a:xfrm>
            <a:off x="1767799" y="526886"/>
            <a:ext cx="7407619" cy="1154162"/>
          </a:xfrm>
          <a:prstGeom prst="rect">
            <a:avLst/>
          </a:prstGeom>
          <a:solidFill>
            <a:schemeClr val="accent2">
              <a:lumMod val="40000"/>
              <a:lumOff val="60000"/>
            </a:schemeClr>
          </a:solidFill>
        </p:spPr>
        <p:txBody>
          <a:bodyPr wrap="square">
            <a:prstTxWarp prst="textNoShape">
              <a:avLst/>
            </a:prstTxWarp>
            <a:spAutoFit/>
          </a:bodyPr>
          <a:lstStyle/>
          <a:p>
            <a:pPr algn="ctr"/>
            <a:r>
              <a:rPr lang="en-US" sz="2300" b="1" dirty="0">
                <a:solidFill>
                  <a:schemeClr val="bg1">
                    <a:lumMod val="85000"/>
                    <a:lumOff val="15000"/>
                  </a:schemeClr>
                </a:solidFill>
              </a:rPr>
              <a:t>Aim</a:t>
            </a:r>
            <a:r>
              <a:rPr lang="en-US" sz="2300" b="1" dirty="0">
                <a:solidFill>
                  <a:schemeClr val="bg1"/>
                </a:solidFill>
              </a:rPr>
              <a:t>: How can we write a well-formulated  introduction, procedure, and discussion for a lab report?</a:t>
            </a:r>
          </a:p>
          <a:p>
            <a:pPr algn="ctr"/>
            <a:endParaRPr lang="en-US" sz="2300" b="1" dirty="0">
              <a:solidFill>
                <a:schemeClr val="bg1"/>
              </a:solidFill>
            </a:endParaRP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33593389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8206</TotalTime>
  <Words>1711</Words>
  <Application>Microsoft Macintosh PowerPoint</Application>
  <PresentationFormat>On-screen Show (4:3)</PresentationFormat>
  <Paragraphs>334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Twilight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NYCDOE Schools</dc:creator>
  <cp:lastModifiedBy>User</cp:lastModifiedBy>
  <cp:revision>254</cp:revision>
  <dcterms:created xsi:type="dcterms:W3CDTF">2012-11-19T19:26:54Z</dcterms:created>
  <dcterms:modified xsi:type="dcterms:W3CDTF">2014-09-29T02:06:41Z</dcterms:modified>
</cp:coreProperties>
</file>